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Jost Black"/>
      <p:bold r:id="rId22"/>
      <p:boldItalic r:id="rId23"/>
    </p:embeddedFont>
    <p:embeddedFont>
      <p:font typeface="Jost"/>
      <p:regular r:id="rId24"/>
      <p:bold r:id="rId25"/>
      <p:italic r:id="rId26"/>
      <p:boldItalic r:id="rId27"/>
    </p:embeddedFont>
    <p:embeddedFont>
      <p:font typeface="Jost Medium"/>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imfxhsmZjZfWzjBbgKR0pA2CcP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JostBlack-bold.fntdata"/><Relationship Id="rId21" Type="http://schemas.openxmlformats.org/officeDocument/2006/relationships/slide" Target="slides/slide17.xml"/><Relationship Id="rId24" Type="http://schemas.openxmlformats.org/officeDocument/2006/relationships/font" Target="fonts/Jost-regular.fntdata"/><Relationship Id="rId23" Type="http://schemas.openxmlformats.org/officeDocument/2006/relationships/font" Target="fonts/JostBlack-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Jost-italic.fntdata"/><Relationship Id="rId25" Type="http://schemas.openxmlformats.org/officeDocument/2006/relationships/font" Target="fonts/Jost-bold.fntdata"/><Relationship Id="rId28" Type="http://schemas.openxmlformats.org/officeDocument/2006/relationships/font" Target="fonts/JostMedium-regular.fntdata"/><Relationship Id="rId27" Type="http://schemas.openxmlformats.org/officeDocument/2006/relationships/font" Target="fonts/Jos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JostMedium-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JostMedium-boldItalic.fntdata"/><Relationship Id="rId30" Type="http://schemas.openxmlformats.org/officeDocument/2006/relationships/font" Target="fonts/JostMedium-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 name="Google Shape;9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 name="Google Shape;1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60f997835_1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g3f60f997835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sp>
        <p:nvSpPr>
          <p:cNvPr id="22" name="Google Shape;22;p18"/>
          <p:cNvSpPr txBox="1"/>
          <p:nvPr>
            <p:ph type="ctrTitle"/>
          </p:nvPr>
        </p:nvSpPr>
        <p:spPr>
          <a:xfrm>
            <a:off x="804672" y="1499617"/>
            <a:ext cx="10549128" cy="2010346"/>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rgbClr val="4552A3"/>
              </a:buClr>
              <a:buSzPts val="6000"/>
              <a:buFont typeface="Arial"/>
              <a:buNone/>
              <a:defRPr b="0" i="0" sz="60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18"/>
          <p:cNvSpPr txBox="1"/>
          <p:nvPr>
            <p:ph idx="1" type="subTitle"/>
          </p:nvPr>
        </p:nvSpPr>
        <p:spPr>
          <a:xfrm>
            <a:off x="804672" y="3602038"/>
            <a:ext cx="1054912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8"/>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8"/>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18"/>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4552A3"/>
              </a:buClr>
              <a:buSzPts val="4400"/>
              <a:buFont typeface="Arial"/>
              <a:buNone/>
              <a:defRPr sz="4400">
                <a:solidFill>
                  <a:srgbClr val="4552A3"/>
                </a:solidFill>
                <a:latin typeface="Arial"/>
                <a:ea typeface="Arial"/>
                <a:cs typeface="Arial"/>
                <a:sym typeface="Arial"/>
              </a:defRPr>
            </a:lvl1pPr>
            <a:lvl2pPr indent="-228600" lvl="1" marL="9144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2pPr>
            <a:lvl3pPr indent="-228600" lvl="2" marL="13716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3pPr>
            <a:lvl4pPr indent="-228600" lvl="3" marL="18288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4pPr>
            <a:lvl5pPr indent="-228600" lvl="4" marL="22860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86" name="Shape 86"/>
        <p:cNvGrpSpPr/>
        <p:nvPr/>
      </p:nvGrpSpPr>
      <p:grpSpPr>
        <a:xfrm>
          <a:off x="0" y="0"/>
          <a:ext cx="0" cy="0"/>
          <a:chOff x="0" y="0"/>
          <a:chExt cx="0" cy="0"/>
        </a:xfrm>
      </p:grpSpPr>
      <p:sp>
        <p:nvSpPr>
          <p:cNvPr id="87" name="Google Shape;87;p27"/>
          <p:cNvSpPr txBox="1"/>
          <p:nvPr>
            <p:ph type="title"/>
          </p:nvPr>
        </p:nvSpPr>
        <p:spPr>
          <a:xfrm>
            <a:off x="836612" y="1399032"/>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4552A3"/>
              </a:buClr>
              <a:buSzPts val="3200"/>
              <a:buFont typeface="Arial"/>
              <a:buNone/>
              <a:defRPr b="0" i="0" sz="32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8" name="Google Shape;88;p27"/>
          <p:cNvSpPr/>
          <p:nvPr>
            <p:ph idx="2" type="pic"/>
          </p:nvPr>
        </p:nvSpPr>
        <p:spPr>
          <a:xfrm>
            <a:off x="5183188" y="1399032"/>
            <a:ext cx="6172200" cy="4462018"/>
          </a:xfrm>
          <a:prstGeom prst="rect">
            <a:avLst/>
          </a:prstGeom>
          <a:noFill/>
          <a:ln>
            <a:noFill/>
          </a:ln>
        </p:spPr>
      </p:sp>
      <p:sp>
        <p:nvSpPr>
          <p:cNvPr id="89" name="Google Shape;89;p27"/>
          <p:cNvSpPr txBox="1"/>
          <p:nvPr>
            <p:ph idx="1" type="body"/>
          </p:nvPr>
        </p:nvSpPr>
        <p:spPr>
          <a:xfrm>
            <a:off x="839788" y="2999232"/>
            <a:ext cx="3932237" cy="286975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 name="Google Shape;90;p27"/>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27"/>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7"/>
          <p:cNvSpPr txBox="1"/>
          <p:nvPr>
            <p:ph idx="3" type="body"/>
          </p:nvPr>
        </p:nvSpPr>
        <p:spPr>
          <a:xfrm>
            <a:off x="4424887" y="136525"/>
            <a:ext cx="6928913" cy="1076049"/>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552A3"/>
              </a:buClr>
              <a:buSzPts val="4400"/>
              <a:buFont typeface="Arial"/>
              <a:buNone/>
              <a:defRPr sz="4400">
                <a:solidFill>
                  <a:srgbClr val="4552A3"/>
                </a:solidFill>
                <a:latin typeface="Arial"/>
                <a:ea typeface="Arial"/>
                <a:cs typeface="Arial"/>
                <a:sym typeface="Arial"/>
              </a:defRPr>
            </a:lvl1pPr>
            <a:lvl2pPr indent="-228600" lvl="1" marL="9144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2pPr>
            <a:lvl3pPr indent="-228600" lvl="2" marL="13716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3pPr>
            <a:lvl4pPr indent="-228600" lvl="3" marL="18288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4pPr>
            <a:lvl5pPr indent="-228600" lvl="4" marL="22860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Slide">
  <p:cSld name="Intro Slide">
    <p:spTree>
      <p:nvGrpSpPr>
        <p:cNvPr id="28" name="Shape 28"/>
        <p:cNvGrpSpPr/>
        <p:nvPr/>
      </p:nvGrpSpPr>
      <p:grpSpPr>
        <a:xfrm>
          <a:off x="0" y="0"/>
          <a:ext cx="0" cy="0"/>
          <a:chOff x="0" y="0"/>
          <a:chExt cx="0" cy="0"/>
        </a:xfrm>
      </p:grpSpPr>
      <p:pic>
        <p:nvPicPr>
          <p:cNvPr descr="Text&#10;&#10;Description automatically generated with medium confidence" id="29" name="Google Shape;29;p19"/>
          <p:cNvPicPr preferRelativeResize="0"/>
          <p:nvPr/>
        </p:nvPicPr>
        <p:blipFill rotWithShape="1">
          <a:blip r:embed="rId2">
            <a:alphaModFix/>
          </a:blip>
          <a:srcRect b="0" l="0" r="0" t="0"/>
          <a:stretch/>
        </p:blipFill>
        <p:spPr>
          <a:xfrm>
            <a:off x="0" y="212651"/>
            <a:ext cx="12192000" cy="6858000"/>
          </a:xfrm>
          <a:prstGeom prst="rect">
            <a:avLst/>
          </a:prstGeom>
          <a:noFill/>
          <a:ln>
            <a:noFill/>
          </a:ln>
        </p:spPr>
      </p:pic>
      <p:sp>
        <p:nvSpPr>
          <p:cNvPr id="30" name="Google Shape;30;p19"/>
          <p:cNvSpPr txBox="1"/>
          <p:nvPr>
            <p:ph idx="1" type="body"/>
          </p:nvPr>
        </p:nvSpPr>
        <p:spPr>
          <a:xfrm>
            <a:off x="838200" y="3243263"/>
            <a:ext cx="10515600" cy="54844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4552A3"/>
              </a:buClr>
              <a:buSzPts val="2800"/>
              <a:buNone/>
              <a:defRPr b="1">
                <a:solidFill>
                  <a:srgbClr val="4552A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9"/>
          <p:cNvSpPr txBox="1"/>
          <p:nvPr>
            <p:ph idx="2" type="body"/>
          </p:nvPr>
        </p:nvSpPr>
        <p:spPr>
          <a:xfrm>
            <a:off x="838200" y="4133850"/>
            <a:ext cx="10515600" cy="82867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F7F7F"/>
              </a:buClr>
              <a:buSzPts val="1800"/>
              <a:buNone/>
              <a:defRPr b="0" sz="1800">
                <a:solidFill>
                  <a:srgbClr val="7F7F7F"/>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9"/>
          <p:cNvSpPr txBox="1"/>
          <p:nvPr>
            <p:ph idx="3" type="body"/>
          </p:nvPr>
        </p:nvSpPr>
        <p:spPr>
          <a:xfrm>
            <a:off x="838200" y="1839073"/>
            <a:ext cx="10515600" cy="115018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3600"/>
              <a:buNone/>
              <a:defRPr b="1" sz="3600"/>
            </a:lvl1pPr>
            <a:lvl2pPr indent="-228600" lvl="1" marL="914400" algn="ctr">
              <a:lnSpc>
                <a:spcPct val="90000"/>
              </a:lnSpc>
              <a:spcBef>
                <a:spcPts val="500"/>
              </a:spcBef>
              <a:spcAft>
                <a:spcPts val="0"/>
              </a:spcAft>
              <a:buClr>
                <a:schemeClr val="dk1"/>
              </a:buClr>
              <a:buSzPts val="2400"/>
              <a:buNone/>
              <a:defRPr b="1"/>
            </a:lvl2pPr>
            <a:lvl3pPr indent="-228600" lvl="2" marL="1371600" algn="ctr">
              <a:lnSpc>
                <a:spcPct val="90000"/>
              </a:lnSpc>
              <a:spcBef>
                <a:spcPts val="500"/>
              </a:spcBef>
              <a:spcAft>
                <a:spcPts val="0"/>
              </a:spcAft>
              <a:buClr>
                <a:schemeClr val="dk1"/>
              </a:buClr>
              <a:buSzPts val="2000"/>
              <a:buNone/>
              <a:defRPr b="1"/>
            </a:lvl3pPr>
            <a:lvl4pPr indent="-228600" lvl="3" marL="1828800" algn="ctr">
              <a:lnSpc>
                <a:spcPct val="90000"/>
              </a:lnSpc>
              <a:spcBef>
                <a:spcPts val="500"/>
              </a:spcBef>
              <a:spcAft>
                <a:spcPts val="0"/>
              </a:spcAft>
              <a:buClr>
                <a:schemeClr val="dk1"/>
              </a:buClr>
              <a:buSzPts val="1800"/>
              <a:buNone/>
              <a:defRPr b="1"/>
            </a:lvl4pPr>
            <a:lvl5pPr indent="-228600" lvl="4" marL="2286000" algn="ctr">
              <a:lnSpc>
                <a:spcPct val="90000"/>
              </a:lnSpc>
              <a:spcBef>
                <a:spcPts val="500"/>
              </a:spcBef>
              <a:spcAft>
                <a:spcPts val="0"/>
              </a:spcAft>
              <a:buClr>
                <a:schemeClr val="dk1"/>
              </a:buClr>
              <a:buSzPts val="1800"/>
              <a:buNone/>
              <a:defRPr b="1"/>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9"/>
          <p:cNvSpPr/>
          <p:nvPr/>
        </p:nvSpPr>
        <p:spPr>
          <a:xfrm>
            <a:off x="6836229" y="6168571"/>
            <a:ext cx="798285" cy="68942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34" name="Google Shape;34;p19"/>
          <p:cNvPicPr preferRelativeResize="0"/>
          <p:nvPr/>
        </p:nvPicPr>
        <p:blipFill rotWithShape="1">
          <a:blip r:embed="rId3">
            <a:alphaModFix/>
          </a:blip>
          <a:srcRect b="0" l="0" r="0" t="0"/>
          <a:stretch/>
        </p:blipFill>
        <p:spPr>
          <a:xfrm>
            <a:off x="6920798" y="6230596"/>
            <a:ext cx="1456460" cy="565377"/>
          </a:xfrm>
          <a:prstGeom prst="rect">
            <a:avLst/>
          </a:prstGeom>
          <a:noFill/>
          <a:ln>
            <a:noFill/>
          </a:ln>
        </p:spPr>
      </p:pic>
      <p:pic>
        <p:nvPicPr>
          <p:cNvPr id="35" name="Google Shape;35;p19"/>
          <p:cNvPicPr preferRelativeResize="0"/>
          <p:nvPr/>
        </p:nvPicPr>
        <p:blipFill rotWithShape="1">
          <a:blip r:embed="rId4">
            <a:alphaModFix/>
          </a:blip>
          <a:srcRect b="0" l="0" r="0" t="0"/>
          <a:stretch/>
        </p:blipFill>
        <p:spPr>
          <a:xfrm>
            <a:off x="10871200" y="6322444"/>
            <a:ext cx="1219200" cy="4191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6" name="Shape 36"/>
        <p:cNvGrpSpPr/>
        <p:nvPr/>
      </p:nvGrpSpPr>
      <p:grpSpPr>
        <a:xfrm>
          <a:off x="0" y="0"/>
          <a:ext cx="0" cy="0"/>
          <a:chOff x="0" y="0"/>
          <a:chExt cx="0" cy="0"/>
        </a:xfrm>
      </p:grpSpPr>
      <p:sp>
        <p:nvSpPr>
          <p:cNvPr id="37" name="Google Shape;37;p20"/>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0"/>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20"/>
          <p:cNvSpPr txBox="1"/>
          <p:nvPr/>
        </p:nvSpPr>
        <p:spPr>
          <a:xfrm>
            <a:off x="1055592" y="4483187"/>
            <a:ext cx="10080814"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This work was supported in part by the Gordon and Betty Moore Foundation,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grant DOI 10.37807/gbmf13874.</a:t>
            </a:r>
            <a:endParaRPr b="0" i="0" sz="1400" u="none" cap="none" strike="noStrike">
              <a:solidFill>
                <a:srgbClr val="000000"/>
              </a:solidFill>
              <a:latin typeface="Arial"/>
              <a:ea typeface="Arial"/>
              <a:cs typeface="Arial"/>
              <a:sym typeface="Arial"/>
            </a:endParaRPr>
          </a:p>
        </p:txBody>
      </p:sp>
      <p:sp>
        <p:nvSpPr>
          <p:cNvPr id="41" name="Google Shape;41;p20"/>
          <p:cNvSpPr txBox="1"/>
          <p:nvPr>
            <p:ph idx="1" type="body"/>
          </p:nvPr>
        </p:nvSpPr>
        <p:spPr>
          <a:xfrm>
            <a:off x="4424887" y="136525"/>
            <a:ext cx="6928913" cy="1076049"/>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552A3"/>
              </a:buClr>
              <a:buSzPts val="4400"/>
              <a:buFont typeface="Arial"/>
              <a:buNone/>
              <a:defRPr sz="4400">
                <a:solidFill>
                  <a:srgbClr val="4552A3"/>
                </a:solidFill>
                <a:latin typeface="Arial"/>
                <a:ea typeface="Arial"/>
                <a:cs typeface="Arial"/>
                <a:sym typeface="Arial"/>
              </a:defRPr>
            </a:lvl1pPr>
            <a:lvl2pPr indent="-228600" lvl="1" marL="9144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2pPr>
            <a:lvl3pPr indent="-228600" lvl="2" marL="13716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3pPr>
            <a:lvl4pPr indent="-228600" lvl="3" marL="18288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4pPr>
            <a:lvl5pPr indent="-228600" lvl="4" marL="22860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Logo, company name&#10;&#10;Description automatically generated" id="42" name="Google Shape;42;p20"/>
          <p:cNvPicPr preferRelativeResize="0"/>
          <p:nvPr/>
        </p:nvPicPr>
        <p:blipFill rotWithShape="1">
          <a:blip r:embed="rId2">
            <a:alphaModFix/>
          </a:blip>
          <a:srcRect b="0" l="0" r="34859" t="0"/>
          <a:stretch/>
        </p:blipFill>
        <p:spPr>
          <a:xfrm>
            <a:off x="3041649" y="1963954"/>
            <a:ext cx="3979261" cy="2044700"/>
          </a:xfrm>
          <a:prstGeom prst="rect">
            <a:avLst/>
          </a:prstGeom>
          <a:noFill/>
          <a:ln>
            <a:noFill/>
          </a:ln>
        </p:spPr>
      </p:pic>
      <p:pic>
        <p:nvPicPr>
          <p:cNvPr id="43" name="Google Shape;43;p20"/>
          <p:cNvPicPr preferRelativeResize="0"/>
          <p:nvPr/>
        </p:nvPicPr>
        <p:blipFill rotWithShape="1">
          <a:blip r:embed="rId3">
            <a:alphaModFix/>
          </a:blip>
          <a:srcRect b="0" l="0" r="0" t="0"/>
          <a:stretch/>
        </p:blipFill>
        <p:spPr>
          <a:xfrm>
            <a:off x="7245349" y="2667000"/>
            <a:ext cx="1905000" cy="762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4" name="Shape 44"/>
        <p:cNvGrpSpPr/>
        <p:nvPr/>
      </p:nvGrpSpPr>
      <p:grpSpPr>
        <a:xfrm>
          <a:off x="0" y="0"/>
          <a:ext cx="0" cy="0"/>
          <a:chOff x="0" y="0"/>
          <a:chExt cx="0" cy="0"/>
        </a:xfrm>
      </p:grpSpPr>
      <p:sp>
        <p:nvSpPr>
          <p:cNvPr id="45" name="Google Shape;45;p21"/>
          <p:cNvSpPr txBox="1"/>
          <p:nvPr>
            <p:ph type="title"/>
          </p:nvPr>
        </p:nvSpPr>
        <p:spPr>
          <a:xfrm>
            <a:off x="4424887" y="136524"/>
            <a:ext cx="6928911" cy="1076049"/>
          </a:xfrm>
          <a:prstGeom prst="rect">
            <a:avLst/>
          </a:prstGeom>
          <a:noFill/>
          <a:ln>
            <a:noFill/>
          </a:ln>
        </p:spPr>
        <p:txBody>
          <a:bodyPr anchorCtr="0" anchor="t" bIns="45700" lIns="91425" spcFirstLastPara="1" rIns="91425" wrap="square" tIns="45700">
            <a:noAutofit/>
          </a:bodyPr>
          <a:lstStyle>
            <a:lvl1pPr lvl="0" marR="0" rtl="0" algn="r">
              <a:lnSpc>
                <a:spcPct val="90000"/>
              </a:lnSpc>
              <a:spcBef>
                <a:spcPts val="0"/>
              </a:spcBef>
              <a:spcAft>
                <a:spcPts val="0"/>
              </a:spcAft>
              <a:buClr>
                <a:srgbClr val="4552A3"/>
              </a:buClr>
              <a:buSzPts val="4400"/>
              <a:buFont typeface="Arial"/>
              <a:buNone/>
              <a:defRPr b="0" i="0" sz="44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6" name="Google Shape;46;p21"/>
          <p:cNvSpPr txBox="1"/>
          <p:nvPr>
            <p:ph idx="1" type="body"/>
          </p:nvPr>
        </p:nvSpPr>
        <p:spPr>
          <a:xfrm>
            <a:off x="838200" y="1545824"/>
            <a:ext cx="10515600" cy="46311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1"/>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1"/>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0" name="Shape 50"/>
        <p:cNvGrpSpPr/>
        <p:nvPr/>
      </p:nvGrpSpPr>
      <p:grpSpPr>
        <a:xfrm>
          <a:off x="0" y="0"/>
          <a:ext cx="0" cy="0"/>
          <a:chOff x="0" y="0"/>
          <a:chExt cx="0" cy="0"/>
        </a:xfrm>
      </p:grpSpPr>
      <p:sp>
        <p:nvSpPr>
          <p:cNvPr id="51" name="Google Shape;51;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4552A3"/>
              </a:buClr>
              <a:buSzPts val="6000"/>
              <a:buFont typeface="Arial"/>
              <a:buNone/>
              <a:defRPr b="0" i="0" sz="60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2" name="Google Shape;52;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3" name="Google Shape;53;p22"/>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2"/>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6" name="Google Shape;56;p22"/>
          <p:cNvSpPr txBox="1"/>
          <p:nvPr>
            <p:ph idx="2" type="body"/>
          </p:nvPr>
        </p:nvSpPr>
        <p:spPr>
          <a:xfrm>
            <a:off x="4967288" y="136526"/>
            <a:ext cx="6386512" cy="106611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552A3"/>
              </a:buClr>
              <a:buSzPts val="4400"/>
              <a:buFont typeface="Arial"/>
              <a:buNone/>
              <a:defRPr sz="4400">
                <a:solidFill>
                  <a:srgbClr val="4552A3"/>
                </a:solidFill>
                <a:latin typeface="Arial"/>
                <a:ea typeface="Arial"/>
                <a:cs typeface="Arial"/>
                <a:sym typeface="Arial"/>
              </a:defRPr>
            </a:lvl1pPr>
            <a:lvl2pPr indent="-228600" lvl="1" marL="9144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2pPr>
            <a:lvl3pPr indent="-228600" lvl="2" marL="13716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3pPr>
            <a:lvl4pPr indent="-228600" lvl="3" marL="18288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4pPr>
            <a:lvl5pPr indent="-228600" lvl="4" marL="22860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7" name="Shape 57"/>
        <p:cNvGrpSpPr/>
        <p:nvPr/>
      </p:nvGrpSpPr>
      <p:grpSpPr>
        <a:xfrm>
          <a:off x="0" y="0"/>
          <a:ext cx="0" cy="0"/>
          <a:chOff x="0" y="0"/>
          <a:chExt cx="0" cy="0"/>
        </a:xfrm>
      </p:grpSpPr>
      <p:sp>
        <p:nvSpPr>
          <p:cNvPr id="58" name="Google Shape;58;p23"/>
          <p:cNvSpPr txBox="1"/>
          <p:nvPr>
            <p:ph type="title"/>
          </p:nvPr>
        </p:nvSpPr>
        <p:spPr>
          <a:xfrm>
            <a:off x="4424887" y="136526"/>
            <a:ext cx="6928911" cy="1066110"/>
          </a:xfrm>
          <a:prstGeom prst="rect">
            <a:avLst/>
          </a:prstGeom>
          <a:noFill/>
          <a:ln>
            <a:noFill/>
          </a:ln>
        </p:spPr>
        <p:txBody>
          <a:bodyPr anchorCtr="0" anchor="t" bIns="45700" lIns="91425" spcFirstLastPara="1" rIns="91425" wrap="square" tIns="45700">
            <a:noAutofit/>
          </a:bodyPr>
          <a:lstStyle>
            <a:lvl1pPr lvl="0" marR="0" rtl="0" algn="r">
              <a:lnSpc>
                <a:spcPct val="90000"/>
              </a:lnSpc>
              <a:spcBef>
                <a:spcPts val="0"/>
              </a:spcBef>
              <a:spcAft>
                <a:spcPts val="0"/>
              </a:spcAft>
              <a:buClr>
                <a:srgbClr val="4552A3"/>
              </a:buClr>
              <a:buSzPts val="4400"/>
              <a:buFont typeface="Arial"/>
              <a:buNone/>
              <a:defRPr b="0" i="0" sz="44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9" name="Google Shape;59;p23"/>
          <p:cNvSpPr txBox="1"/>
          <p:nvPr>
            <p:ph idx="1" type="body"/>
          </p:nvPr>
        </p:nvSpPr>
        <p:spPr>
          <a:xfrm>
            <a:off x="838200" y="1633728"/>
            <a:ext cx="5181600" cy="454323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23"/>
          <p:cNvSpPr txBox="1"/>
          <p:nvPr>
            <p:ph idx="2" type="body"/>
          </p:nvPr>
        </p:nvSpPr>
        <p:spPr>
          <a:xfrm>
            <a:off x="6172200" y="1633728"/>
            <a:ext cx="5181600" cy="454323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23"/>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3"/>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4" name="Shape 64"/>
        <p:cNvGrpSpPr/>
        <p:nvPr/>
      </p:nvGrpSpPr>
      <p:grpSpPr>
        <a:xfrm>
          <a:off x="0" y="0"/>
          <a:ext cx="0" cy="0"/>
          <a:chOff x="0" y="0"/>
          <a:chExt cx="0" cy="0"/>
        </a:xfrm>
      </p:grpSpPr>
      <p:sp>
        <p:nvSpPr>
          <p:cNvPr id="65" name="Google Shape;65;p24"/>
          <p:cNvSpPr txBox="1"/>
          <p:nvPr>
            <p:ph type="title"/>
          </p:nvPr>
        </p:nvSpPr>
        <p:spPr>
          <a:xfrm>
            <a:off x="4424887" y="136525"/>
            <a:ext cx="6928913" cy="1056171"/>
          </a:xfrm>
          <a:prstGeom prst="rect">
            <a:avLst/>
          </a:prstGeom>
          <a:noFill/>
          <a:ln>
            <a:noFill/>
          </a:ln>
        </p:spPr>
        <p:txBody>
          <a:bodyPr anchorCtr="0" anchor="t" bIns="45700" lIns="91425" spcFirstLastPara="1" rIns="91425" wrap="square" tIns="45700">
            <a:noAutofit/>
          </a:bodyPr>
          <a:lstStyle>
            <a:lvl1pPr lvl="0" marR="0" rtl="0" algn="r">
              <a:lnSpc>
                <a:spcPct val="90000"/>
              </a:lnSpc>
              <a:spcBef>
                <a:spcPts val="0"/>
              </a:spcBef>
              <a:spcAft>
                <a:spcPts val="0"/>
              </a:spcAft>
              <a:buClr>
                <a:srgbClr val="4552A3"/>
              </a:buClr>
              <a:buSzPts val="4400"/>
              <a:buFont typeface="Arial"/>
              <a:buNone/>
              <a:defRPr b="0" i="0" sz="44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p24"/>
          <p:cNvSpPr txBox="1"/>
          <p:nvPr>
            <p:ph idx="1" type="body"/>
          </p:nvPr>
        </p:nvSpPr>
        <p:spPr>
          <a:xfrm>
            <a:off x="839788" y="1463041"/>
            <a:ext cx="5157787" cy="768096"/>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24"/>
          <p:cNvSpPr txBox="1"/>
          <p:nvPr>
            <p:ph idx="2" type="body"/>
          </p:nvPr>
        </p:nvSpPr>
        <p:spPr>
          <a:xfrm>
            <a:off x="839788" y="2231137"/>
            <a:ext cx="5157787" cy="395852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24"/>
          <p:cNvSpPr txBox="1"/>
          <p:nvPr>
            <p:ph idx="3" type="body"/>
          </p:nvPr>
        </p:nvSpPr>
        <p:spPr>
          <a:xfrm>
            <a:off x="6172200" y="1463041"/>
            <a:ext cx="5183188" cy="768096"/>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24"/>
          <p:cNvSpPr txBox="1"/>
          <p:nvPr>
            <p:ph idx="4" type="body"/>
          </p:nvPr>
        </p:nvSpPr>
        <p:spPr>
          <a:xfrm>
            <a:off x="6172200" y="2231137"/>
            <a:ext cx="5183188" cy="395852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24"/>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 name="Shape 73"/>
        <p:cNvGrpSpPr/>
        <p:nvPr/>
      </p:nvGrpSpPr>
      <p:grpSpPr>
        <a:xfrm>
          <a:off x="0" y="0"/>
          <a:ext cx="0" cy="0"/>
          <a:chOff x="0" y="0"/>
          <a:chExt cx="0" cy="0"/>
        </a:xfrm>
      </p:grpSpPr>
      <p:sp>
        <p:nvSpPr>
          <p:cNvPr id="74" name="Google Shape;74;p25"/>
          <p:cNvSpPr txBox="1"/>
          <p:nvPr>
            <p:ph type="title"/>
          </p:nvPr>
        </p:nvSpPr>
        <p:spPr>
          <a:xfrm>
            <a:off x="4424887" y="136525"/>
            <a:ext cx="6928913" cy="1066110"/>
          </a:xfrm>
          <a:prstGeom prst="rect">
            <a:avLst/>
          </a:prstGeom>
          <a:noFill/>
          <a:ln>
            <a:noFill/>
          </a:ln>
        </p:spPr>
        <p:txBody>
          <a:bodyPr anchorCtr="0" anchor="t" bIns="45700" lIns="91425" spcFirstLastPara="1" rIns="91425" wrap="square" tIns="45700">
            <a:noAutofit/>
          </a:bodyPr>
          <a:lstStyle>
            <a:lvl1pPr lvl="0" marR="0" rtl="0" algn="r">
              <a:lnSpc>
                <a:spcPct val="90000"/>
              </a:lnSpc>
              <a:spcBef>
                <a:spcPts val="0"/>
              </a:spcBef>
              <a:spcAft>
                <a:spcPts val="0"/>
              </a:spcAft>
              <a:buClr>
                <a:srgbClr val="4552A3"/>
              </a:buClr>
              <a:buSzPts val="4400"/>
              <a:buFont typeface="Arial"/>
              <a:buNone/>
              <a:defRPr b="0" i="0" sz="44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5" name="Google Shape;75;p25"/>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5"/>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78" name="Shape 78"/>
        <p:cNvGrpSpPr/>
        <p:nvPr/>
      </p:nvGrpSpPr>
      <p:grpSpPr>
        <a:xfrm>
          <a:off x="0" y="0"/>
          <a:ext cx="0" cy="0"/>
          <a:chOff x="0" y="0"/>
          <a:chExt cx="0" cy="0"/>
        </a:xfrm>
      </p:grpSpPr>
      <p:sp>
        <p:nvSpPr>
          <p:cNvPr id="79" name="Google Shape;79;p26"/>
          <p:cNvSpPr txBox="1"/>
          <p:nvPr>
            <p:ph type="title"/>
          </p:nvPr>
        </p:nvSpPr>
        <p:spPr>
          <a:xfrm>
            <a:off x="839788" y="1511808"/>
            <a:ext cx="3932237" cy="14752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4552A3"/>
              </a:buClr>
              <a:buSzPts val="3200"/>
              <a:buFont typeface="Arial"/>
              <a:buNone/>
              <a:defRPr b="0" i="0" sz="32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26"/>
          <p:cNvSpPr txBox="1"/>
          <p:nvPr>
            <p:ph idx="1" type="body"/>
          </p:nvPr>
        </p:nvSpPr>
        <p:spPr>
          <a:xfrm>
            <a:off x="5183188" y="1511808"/>
            <a:ext cx="6172200" cy="4349242"/>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1" name="Google Shape;81;p26"/>
          <p:cNvSpPr txBox="1"/>
          <p:nvPr>
            <p:ph idx="2" type="body"/>
          </p:nvPr>
        </p:nvSpPr>
        <p:spPr>
          <a:xfrm>
            <a:off x="839788" y="2987040"/>
            <a:ext cx="3932237" cy="288194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 name="Google Shape;82;p26"/>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6"/>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85" name="Google Shape;85;p26"/>
          <p:cNvSpPr txBox="1"/>
          <p:nvPr>
            <p:ph idx="3" type="body"/>
          </p:nvPr>
        </p:nvSpPr>
        <p:spPr>
          <a:xfrm>
            <a:off x="4424887" y="136525"/>
            <a:ext cx="6928913" cy="1076049"/>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rgbClr val="4552A3"/>
              </a:buClr>
              <a:buSzPts val="4400"/>
              <a:buFont typeface="Arial"/>
              <a:buNone/>
              <a:defRPr sz="4400">
                <a:solidFill>
                  <a:srgbClr val="4552A3"/>
                </a:solidFill>
                <a:latin typeface="Arial"/>
                <a:ea typeface="Arial"/>
                <a:cs typeface="Arial"/>
                <a:sym typeface="Arial"/>
              </a:defRPr>
            </a:lvl1pPr>
            <a:lvl2pPr indent="-228600" lvl="1" marL="9144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2pPr>
            <a:lvl3pPr indent="-228600" lvl="2" marL="13716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3pPr>
            <a:lvl4pPr indent="-228600" lvl="3" marL="18288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4pPr>
            <a:lvl5pPr indent="-228600" lvl="4" marL="2286000" algn="r">
              <a:lnSpc>
                <a:spcPct val="90000"/>
              </a:lnSpc>
              <a:spcBef>
                <a:spcPts val="500"/>
              </a:spcBef>
              <a:spcAft>
                <a:spcPts val="0"/>
              </a:spcAft>
              <a:buClr>
                <a:srgbClr val="4552A3"/>
              </a:buClr>
              <a:buSzPts val="4400"/>
              <a:buFont typeface="Arial"/>
              <a:buNone/>
              <a:defRPr sz="4400">
                <a:solidFill>
                  <a:srgbClr val="4552A3"/>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5.xml"/><Relationship Id="rId10" Type="http://schemas.openxmlformats.org/officeDocument/2006/relationships/slideLayout" Target="../slideLayouts/slideLayout4.xml"/><Relationship Id="rId13" Type="http://schemas.openxmlformats.org/officeDocument/2006/relationships/slideLayout" Target="../slideLayouts/slideLayout7.xml"/><Relationship Id="rId12" Type="http://schemas.openxmlformats.org/officeDocument/2006/relationships/slideLayout" Target="../slideLayouts/slideLayout6.xml"/><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slideLayout" Target="../slideLayouts/slideLayout3.xml"/><Relationship Id="rId15" Type="http://schemas.openxmlformats.org/officeDocument/2006/relationships/slideLayout" Target="../slideLayouts/slideLayout9.xml"/><Relationship Id="rId14" Type="http://schemas.openxmlformats.org/officeDocument/2006/relationships/slideLayout" Target="../slideLayouts/slideLayout8.xml"/><Relationship Id="rId17" Type="http://schemas.openxmlformats.org/officeDocument/2006/relationships/theme" Target="../theme/theme1.xml"/><Relationship Id="rId16" Type="http://schemas.openxmlformats.org/officeDocument/2006/relationships/slideLayout" Target="../slideLayouts/slideLayout10.xml"/><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slideLayout" Target="../slideLayouts/slideLayout1.xml"/><Relationship Id="rId8"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txBox="1"/>
          <p:nvPr>
            <p:ph idx="1" type="body"/>
          </p:nvPr>
        </p:nvSpPr>
        <p:spPr>
          <a:xfrm>
            <a:off x="838200" y="1545824"/>
            <a:ext cx="10515600" cy="46311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 name="Google Shape;11;p17"/>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2" name="Google Shape;12;p17"/>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4552A3"/>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A picture containing logo&#10;&#10;Description automatically generated" id="14" name="Google Shape;14;p17"/>
          <p:cNvPicPr preferRelativeResize="0"/>
          <p:nvPr/>
        </p:nvPicPr>
        <p:blipFill rotWithShape="1">
          <a:blip r:embed="rId1">
            <a:alphaModFix/>
          </a:blip>
          <a:srcRect b="0" l="0" r="0" t="0"/>
          <a:stretch/>
        </p:blipFill>
        <p:spPr>
          <a:xfrm>
            <a:off x="741402" y="0"/>
            <a:ext cx="2566555" cy="1225849"/>
          </a:xfrm>
          <a:prstGeom prst="rect">
            <a:avLst/>
          </a:prstGeom>
          <a:noFill/>
          <a:ln>
            <a:noFill/>
          </a:ln>
        </p:spPr>
      </p:pic>
      <p:cxnSp>
        <p:nvCxnSpPr>
          <p:cNvPr id="15" name="Google Shape;15;p17"/>
          <p:cNvCxnSpPr/>
          <p:nvPr/>
        </p:nvCxnSpPr>
        <p:spPr>
          <a:xfrm>
            <a:off x="838200" y="1205514"/>
            <a:ext cx="10515599" cy="0"/>
          </a:xfrm>
          <a:prstGeom prst="straightConnector1">
            <a:avLst/>
          </a:prstGeom>
          <a:noFill/>
          <a:ln cap="flat" cmpd="sng" w="25400">
            <a:solidFill>
              <a:srgbClr val="C4238E"/>
            </a:solidFill>
            <a:prstDash val="solid"/>
            <a:miter lim="80"/>
            <a:headEnd len="sm" w="sm" type="none"/>
            <a:tailEnd len="sm" w="sm" type="none"/>
          </a:ln>
        </p:spPr>
      </p:cxnSp>
      <p:pic>
        <p:nvPicPr>
          <p:cNvPr descr="Diagram&#10;&#10;Description automatically generated" id="16" name="Google Shape;16;p17"/>
          <p:cNvPicPr preferRelativeResize="0"/>
          <p:nvPr/>
        </p:nvPicPr>
        <p:blipFill rotWithShape="1">
          <a:blip r:embed="rId2">
            <a:alphaModFix/>
          </a:blip>
          <a:srcRect b="0" l="0" r="0" t="0"/>
          <a:stretch/>
        </p:blipFill>
        <p:spPr>
          <a:xfrm>
            <a:off x="741402" y="6400800"/>
            <a:ext cx="266700" cy="266700"/>
          </a:xfrm>
          <a:prstGeom prst="rect">
            <a:avLst/>
          </a:prstGeom>
          <a:noFill/>
          <a:ln>
            <a:noFill/>
          </a:ln>
        </p:spPr>
      </p:pic>
      <p:pic>
        <p:nvPicPr>
          <p:cNvPr descr="Shape&#10;&#10;Description automatically generated" id="17" name="Google Shape;17;p17"/>
          <p:cNvPicPr preferRelativeResize="0"/>
          <p:nvPr/>
        </p:nvPicPr>
        <p:blipFill rotWithShape="1">
          <a:blip r:embed="rId3">
            <a:alphaModFix/>
          </a:blip>
          <a:srcRect b="0" l="0" r="0" t="0"/>
          <a:stretch/>
        </p:blipFill>
        <p:spPr>
          <a:xfrm>
            <a:off x="3652601" y="6400801"/>
            <a:ext cx="266700" cy="266700"/>
          </a:xfrm>
          <a:prstGeom prst="rect">
            <a:avLst/>
          </a:prstGeom>
          <a:noFill/>
          <a:ln>
            <a:noFill/>
          </a:ln>
        </p:spPr>
      </p:pic>
      <p:pic>
        <p:nvPicPr>
          <p:cNvPr descr="Logo, company name&#10;&#10;Description automatically generated" id="18" name="Google Shape;18;p17"/>
          <p:cNvPicPr preferRelativeResize="0"/>
          <p:nvPr/>
        </p:nvPicPr>
        <p:blipFill rotWithShape="1">
          <a:blip r:embed="rId4">
            <a:alphaModFix/>
          </a:blip>
          <a:srcRect b="0" l="-2" r="32928" t="0"/>
          <a:stretch/>
        </p:blipFill>
        <p:spPr>
          <a:xfrm>
            <a:off x="8797622" y="6237548"/>
            <a:ext cx="1188720" cy="593203"/>
          </a:xfrm>
          <a:prstGeom prst="rect">
            <a:avLst/>
          </a:prstGeom>
          <a:noFill/>
          <a:ln>
            <a:noFill/>
          </a:ln>
        </p:spPr>
      </p:pic>
      <p:pic>
        <p:nvPicPr>
          <p:cNvPr id="19" name="Google Shape;19;p17"/>
          <p:cNvPicPr preferRelativeResize="0"/>
          <p:nvPr/>
        </p:nvPicPr>
        <p:blipFill rotWithShape="1">
          <a:blip r:embed="rId5">
            <a:alphaModFix/>
          </a:blip>
          <a:srcRect b="0" l="0" r="0" t="0"/>
          <a:stretch/>
        </p:blipFill>
        <p:spPr>
          <a:xfrm>
            <a:off x="9996714" y="6341836"/>
            <a:ext cx="952500" cy="381000"/>
          </a:xfrm>
          <a:prstGeom prst="rect">
            <a:avLst/>
          </a:prstGeom>
          <a:noFill/>
          <a:ln>
            <a:noFill/>
          </a:ln>
        </p:spPr>
      </p:pic>
      <p:pic>
        <p:nvPicPr>
          <p:cNvPr id="20" name="Google Shape;20;p17"/>
          <p:cNvPicPr preferRelativeResize="0"/>
          <p:nvPr/>
        </p:nvPicPr>
        <p:blipFill rotWithShape="1">
          <a:blip r:embed="rId6">
            <a:alphaModFix/>
          </a:blip>
          <a:srcRect b="0" l="0" r="0" t="0"/>
          <a:stretch/>
        </p:blipFill>
        <p:spPr>
          <a:xfrm>
            <a:off x="6398972" y="6322236"/>
            <a:ext cx="1219200" cy="419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www.aps.org/publications/reports/white-paper-visa-categories" TargetMode="External"/><Relationship Id="rId4" Type="http://schemas.openxmlformats.org/officeDocument/2006/relationships/hyperlink" Target="https://ep3guide.org/toolkit/f-and-j-visa-changes/" TargetMode="External"/><Relationship Id="rId5" Type="http://schemas.openxmlformats.org/officeDocument/2006/relationships/hyperlink" Target="https://www.internationalstudent.u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1" Type="http://schemas.openxmlformats.org/officeDocument/2006/relationships/hyperlink" Target="https://www.moore.org/" TargetMode="External"/><Relationship Id="rId10" Type="http://schemas.openxmlformats.org/officeDocument/2006/relationships/hyperlink" Target="https://ep3guide.org/toolkit/f-and-j-visa-changes/" TargetMode="External"/><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www.aps.org/initiatives/physics-education/international-student-support" TargetMode="External"/><Relationship Id="rId4" Type="http://schemas.openxmlformats.org/officeDocument/2006/relationships/hyperlink" Target="https://www.aps.org/initiatives/physics-education/international-student-support" TargetMode="External"/><Relationship Id="rId9" Type="http://schemas.openxmlformats.org/officeDocument/2006/relationships/hyperlink" Target="https://www.aps.org/publications/reports/white-paper-visa-categories" TargetMode="External"/><Relationship Id="rId5" Type="http://schemas.openxmlformats.org/officeDocument/2006/relationships/hyperlink" Target="https://www.aps.org/about/international/international-students-resources" TargetMode="External"/><Relationship Id="rId6" Type="http://schemas.openxmlformats.org/officeDocument/2006/relationships/hyperlink" Target="https://www.aps.org/about/international/international-students-resources" TargetMode="External"/><Relationship Id="rId7" Type="http://schemas.openxmlformats.org/officeDocument/2006/relationships/hyperlink" Target="https://www.aps.org/about/international/international-students-resources" TargetMode="External"/><Relationship Id="rId8" Type="http://schemas.openxmlformats.org/officeDocument/2006/relationships/hyperlink" Target="https://www.aps.org/about/international/international-students-resourc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
          <p:cNvSpPr txBox="1"/>
          <p:nvPr>
            <p:ph type="ctrTitle"/>
          </p:nvPr>
        </p:nvSpPr>
        <p:spPr>
          <a:xfrm>
            <a:off x="821436" y="1980293"/>
            <a:ext cx="10549200" cy="2010300"/>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alibri"/>
              <a:buNone/>
            </a:pPr>
            <a:r>
              <a:rPr b="1" lang="en-US" sz="4400">
                <a:solidFill>
                  <a:srgbClr val="000000"/>
                </a:solidFill>
                <a:latin typeface="Calibri"/>
                <a:ea typeface="Calibri"/>
                <a:cs typeface="Calibri"/>
                <a:sym typeface="Calibri"/>
              </a:rPr>
              <a:t>New F-1/J-1 Visa Rules:</a:t>
            </a:r>
            <a:br>
              <a:rPr b="1" lang="en-US" sz="4400">
                <a:solidFill>
                  <a:srgbClr val="000000"/>
                </a:solidFill>
                <a:latin typeface="Calibri"/>
                <a:ea typeface="Calibri"/>
                <a:cs typeface="Calibri"/>
                <a:sym typeface="Calibri"/>
              </a:rPr>
            </a:br>
            <a:r>
              <a:rPr b="1" lang="en-US" sz="4400">
                <a:solidFill>
                  <a:srgbClr val="000000"/>
                </a:solidFill>
                <a:latin typeface="Calibri"/>
                <a:ea typeface="Calibri"/>
                <a:cs typeface="Calibri"/>
                <a:sym typeface="Calibri"/>
              </a:rPr>
              <a:t>Impact on Students and Faculty,</a:t>
            </a:r>
            <a:br>
              <a:rPr b="1" lang="en-US" sz="4400">
                <a:solidFill>
                  <a:srgbClr val="000000"/>
                </a:solidFill>
                <a:latin typeface="Calibri"/>
                <a:ea typeface="Calibri"/>
                <a:cs typeface="Calibri"/>
                <a:sym typeface="Calibri"/>
              </a:rPr>
            </a:br>
            <a:r>
              <a:rPr b="1" lang="en-US" sz="4400">
                <a:solidFill>
                  <a:srgbClr val="000000"/>
                </a:solidFill>
                <a:latin typeface="Calibri"/>
                <a:ea typeface="Calibri"/>
                <a:cs typeface="Calibri"/>
                <a:sym typeface="Calibri"/>
              </a:rPr>
              <a:t>Recommendations and Actions</a:t>
            </a:r>
            <a:endParaRPr sz="4400"/>
          </a:p>
        </p:txBody>
      </p:sp>
      <p:sp>
        <p:nvSpPr>
          <p:cNvPr id="99" name="Google Shape;99;p1"/>
          <p:cNvSpPr txBox="1"/>
          <p:nvPr>
            <p:ph idx="1" type="subTitle"/>
          </p:nvPr>
        </p:nvSpPr>
        <p:spPr>
          <a:xfrm>
            <a:off x="838200" y="5027736"/>
            <a:ext cx="1054912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b="1" lang="en-US"/>
              <a:t>APS Visa Policy Toolkit Task Force</a:t>
            </a:r>
            <a:endParaRPr sz="1800"/>
          </a:p>
          <a:p>
            <a:pPr indent="0" lvl="0" marL="0" rtl="0" algn="ctr">
              <a:lnSpc>
                <a:spcPct val="90000"/>
              </a:lnSpc>
              <a:spcBef>
                <a:spcPts val="1000"/>
              </a:spcBef>
              <a:spcAft>
                <a:spcPts val="0"/>
              </a:spcAft>
              <a:buClr>
                <a:schemeClr val="dk1"/>
              </a:buClr>
              <a:buSzPts val="2400"/>
              <a:buNone/>
            </a:pPr>
            <a:r>
              <a:t/>
            </a:r>
            <a:endParaRPr/>
          </a:p>
        </p:txBody>
      </p:sp>
      <p:sp>
        <p:nvSpPr>
          <p:cNvPr id="100" name="Google Shape;100;p1"/>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01" name="Google Shape;101;p1"/>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02" name="Google Shape;102;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03" name="Google Shape;103;p1"/>
          <p:cNvSpPr txBox="1"/>
          <p:nvPr>
            <p:ph idx="2" type="body"/>
          </p:nvPr>
        </p:nvSpPr>
        <p:spPr>
          <a:xfrm>
            <a:off x="3246850" y="144175"/>
            <a:ext cx="8578500" cy="908400"/>
          </a:xfrm>
          <a:prstGeom prst="rect">
            <a:avLst/>
          </a:prstGeom>
          <a:noFill/>
          <a:ln>
            <a:noFill/>
          </a:ln>
        </p:spPr>
        <p:txBody>
          <a:bodyPr anchorCtr="0" anchor="t" bIns="45700" lIns="91425" spcFirstLastPara="1" rIns="91425" wrap="square" tIns="45700">
            <a:normAutofit fontScale="92500"/>
          </a:bodyPr>
          <a:lstStyle/>
          <a:p>
            <a:pPr indent="0" lvl="0" marL="0" rtl="0" algn="r">
              <a:lnSpc>
                <a:spcPct val="100000"/>
              </a:lnSpc>
              <a:spcBef>
                <a:spcPts val="0"/>
              </a:spcBef>
              <a:spcAft>
                <a:spcPts val="0"/>
              </a:spcAft>
              <a:buClr>
                <a:srgbClr val="4552A3"/>
              </a:buClr>
              <a:buSzPct val="118919"/>
              <a:buFont typeface="Arial"/>
              <a:buNone/>
            </a:pPr>
            <a:r>
              <a:rPr b="1" lang="en-US" sz="3700"/>
              <a:t>Slide Deck for Departmental Discussion</a:t>
            </a:r>
            <a:endParaRPr b="1" sz="3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9"/>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81" name="Google Shape;181;p9"/>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82" name="Google Shape;18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83" name="Google Shape;183;p9"/>
          <p:cNvSpPr txBox="1"/>
          <p:nvPr>
            <p:ph idx="2" type="body"/>
          </p:nvPr>
        </p:nvSpPr>
        <p:spPr>
          <a:xfrm>
            <a:off x="2579975" y="136525"/>
            <a:ext cx="8773800" cy="10761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r">
              <a:lnSpc>
                <a:spcPct val="100000"/>
              </a:lnSpc>
              <a:spcBef>
                <a:spcPts val="0"/>
              </a:spcBef>
              <a:spcAft>
                <a:spcPts val="0"/>
              </a:spcAft>
              <a:buClr>
                <a:srgbClr val="4552A3"/>
              </a:buClr>
              <a:buSzPct val="100000"/>
              <a:buFont typeface="Arial"/>
              <a:buNone/>
            </a:pPr>
            <a:r>
              <a:rPr b="1" lang="en-US"/>
              <a:t>March 2026 APS Visa White</a:t>
            </a:r>
            <a:r>
              <a:rPr b="1" lang="en-US"/>
              <a:t> </a:t>
            </a:r>
            <a:r>
              <a:rPr b="1" lang="en-US"/>
              <a:t>Paper: Uncertainty and Inaction </a:t>
            </a:r>
            <a:endParaRPr/>
          </a:p>
        </p:txBody>
      </p:sp>
      <p:sp>
        <p:nvSpPr>
          <p:cNvPr id="184" name="Google Shape;184;p9"/>
          <p:cNvSpPr txBox="1"/>
          <p:nvPr/>
        </p:nvSpPr>
        <p:spPr>
          <a:xfrm>
            <a:off x="1008100" y="1561975"/>
            <a:ext cx="10345800" cy="43290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20000"/>
              </a:lnSpc>
              <a:spcBef>
                <a:spcPts val="100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Faculty and department chairs were aware of visa changes, </a:t>
            </a:r>
            <a:r>
              <a:rPr lang="en-US" sz="2800">
                <a:solidFill>
                  <a:srgbClr val="494949"/>
                </a:solidFill>
                <a:latin typeface="Jost Medium"/>
                <a:ea typeface="Jost Medium"/>
                <a:cs typeface="Jost Medium"/>
                <a:sym typeface="Jost Medium"/>
              </a:rPr>
              <a:t>and</a:t>
            </a:r>
            <a:r>
              <a:rPr b="0" i="0" lang="en-US" sz="2800" u="none" cap="none" strike="noStrike">
                <a:solidFill>
                  <a:srgbClr val="494949"/>
                </a:solidFill>
                <a:latin typeface="Jost Medium"/>
                <a:ea typeface="Jost Medium"/>
                <a:cs typeface="Jost Medium"/>
                <a:sym typeface="Jost Medium"/>
              </a:rPr>
              <a:t> few had considered what to do about it or how to do it. </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The state of uncertainty led to a phase of inaction and avoidance. </a:t>
            </a:r>
            <a:endParaRPr b="0" i="0" sz="1400" u="none" cap="none" strike="noStrike">
              <a:solidFill>
                <a:srgbClr val="000000"/>
              </a:solidFill>
              <a:latin typeface="Arial"/>
              <a:ea typeface="Arial"/>
              <a:cs typeface="Arial"/>
              <a:sym typeface="Arial"/>
            </a:endParaRPr>
          </a:p>
          <a:p>
            <a:pPr indent="-342900" lvl="1" marL="914400" marR="0" rtl="0" algn="l">
              <a:lnSpc>
                <a:spcPct val="120000"/>
              </a:lnSpc>
              <a:spcBef>
                <a:spcPts val="0"/>
              </a:spcBef>
              <a:spcAft>
                <a:spcPts val="0"/>
              </a:spcAft>
              <a:buClr>
                <a:srgbClr val="494949"/>
              </a:buClr>
              <a:buSzPts val="1800"/>
              <a:buFont typeface="Arial"/>
              <a:buChar char="○"/>
            </a:pPr>
            <a:r>
              <a:rPr b="0" i="0" lang="en-US" sz="2400" u="none" cap="none" strike="noStrike">
                <a:solidFill>
                  <a:srgbClr val="494949"/>
                </a:solidFill>
                <a:latin typeface="Jost Medium"/>
                <a:ea typeface="Jost Medium"/>
                <a:cs typeface="Jost Medium"/>
                <a:sym typeface="Jost Medium"/>
              </a:rPr>
              <a:t>Chairs and faculty did not engage students, </a:t>
            </a:r>
            <a:r>
              <a:rPr lang="en-US" sz="2400">
                <a:solidFill>
                  <a:srgbClr val="494949"/>
                </a:solidFill>
                <a:latin typeface="Jost Medium"/>
                <a:ea typeface="Jost Medium"/>
                <a:cs typeface="Jost Medium"/>
                <a:sym typeface="Jost Medium"/>
              </a:rPr>
              <a:t>instead</a:t>
            </a:r>
            <a:r>
              <a:rPr b="0" i="0" lang="en-US" sz="2400" u="none" cap="none" strike="noStrike">
                <a:solidFill>
                  <a:srgbClr val="494949"/>
                </a:solidFill>
                <a:latin typeface="Jost Medium"/>
                <a:ea typeface="Jost Medium"/>
                <a:cs typeface="Jost Medium"/>
                <a:sym typeface="Jost Medium"/>
              </a:rPr>
              <a:t> relying on international and institutional offices.</a:t>
            </a:r>
            <a:endParaRPr b="0" i="0" sz="1400" u="none" cap="none" strike="noStrike">
              <a:solidFill>
                <a:srgbClr val="000000"/>
              </a:solidFill>
              <a:latin typeface="Arial"/>
              <a:ea typeface="Arial"/>
              <a:cs typeface="Arial"/>
              <a:sym typeface="Arial"/>
            </a:endParaRPr>
          </a:p>
          <a:p>
            <a:pPr indent="-342900" lvl="1" marL="914400" marR="0" rtl="0" algn="l">
              <a:lnSpc>
                <a:spcPct val="120000"/>
              </a:lnSpc>
              <a:spcBef>
                <a:spcPts val="0"/>
              </a:spcBef>
              <a:spcAft>
                <a:spcPts val="0"/>
              </a:spcAft>
              <a:buClr>
                <a:srgbClr val="494949"/>
              </a:buClr>
              <a:buSzPts val="1800"/>
              <a:buFont typeface="Arial"/>
              <a:buChar char="○"/>
            </a:pPr>
            <a:r>
              <a:rPr b="0" i="0" lang="en-US" sz="2400" u="none" cap="none" strike="noStrike">
                <a:solidFill>
                  <a:srgbClr val="494949"/>
                </a:solidFill>
                <a:latin typeface="Jost Medium"/>
                <a:ea typeface="Jost Medium"/>
                <a:cs typeface="Jost Medium"/>
                <a:sym typeface="Jost Medium"/>
              </a:rPr>
              <a:t>Individual faculty with international trainees are quiet.</a:t>
            </a:r>
            <a:endParaRPr b="0" i="0" sz="1400" u="none" cap="none" strike="noStrike">
              <a:solidFill>
                <a:srgbClr val="000000"/>
              </a:solidFill>
              <a:latin typeface="Arial"/>
              <a:ea typeface="Arial"/>
              <a:cs typeface="Arial"/>
              <a:sym typeface="Arial"/>
            </a:endParaRPr>
          </a:p>
          <a:p>
            <a:pPr indent="-342900" lvl="1" marL="914400" marR="0" rtl="0" algn="l">
              <a:lnSpc>
                <a:spcPct val="120000"/>
              </a:lnSpc>
              <a:spcBef>
                <a:spcPts val="0"/>
              </a:spcBef>
              <a:spcAft>
                <a:spcPts val="0"/>
              </a:spcAft>
              <a:buClr>
                <a:srgbClr val="494949"/>
              </a:buClr>
              <a:buSzPts val="1800"/>
              <a:buFont typeface="Arial"/>
              <a:buChar char="○"/>
            </a:pPr>
            <a:r>
              <a:rPr b="0" i="0" lang="en-US" sz="2400" u="none" cap="none" strike="noStrike">
                <a:solidFill>
                  <a:srgbClr val="494949"/>
                </a:solidFill>
                <a:latin typeface="Jost Medium"/>
                <a:ea typeface="Jost Medium"/>
                <a:cs typeface="Jost Medium"/>
                <a:sym typeface="Jost Medium"/>
              </a:rPr>
              <a:t>As a result, students, both in the </a:t>
            </a:r>
            <a:r>
              <a:rPr lang="en-US" sz="2400">
                <a:solidFill>
                  <a:srgbClr val="494949"/>
                </a:solidFill>
                <a:latin typeface="Jost Medium"/>
                <a:ea typeface="Jost Medium"/>
                <a:cs typeface="Jost Medium"/>
                <a:sym typeface="Jost Medium"/>
              </a:rPr>
              <a:t>United States </a:t>
            </a:r>
            <a:r>
              <a:rPr b="0" i="0" lang="en-US" sz="2400" u="none" cap="none" strike="noStrike">
                <a:solidFill>
                  <a:srgbClr val="494949"/>
                </a:solidFill>
                <a:latin typeface="Jost Medium"/>
                <a:ea typeface="Jost Medium"/>
                <a:cs typeface="Jost Medium"/>
                <a:sym typeface="Jost Medium"/>
              </a:rPr>
              <a:t>and those seeking to study here, had poor sources of information </a:t>
            </a:r>
            <a:r>
              <a:rPr lang="en-US" sz="2400">
                <a:solidFill>
                  <a:srgbClr val="494949"/>
                </a:solidFill>
                <a:latin typeface="Jost Medium"/>
                <a:ea typeface="Jost Medium"/>
                <a:cs typeface="Jost Medium"/>
                <a:sym typeface="Jost Medium"/>
              </a:rPr>
              <a:t>and</a:t>
            </a:r>
            <a:r>
              <a:rPr b="0" i="0" lang="en-US" sz="2400" u="none" cap="none" strike="noStrike">
                <a:solidFill>
                  <a:srgbClr val="494949"/>
                </a:solidFill>
                <a:latin typeface="Jost Medium"/>
                <a:ea typeface="Jost Medium"/>
                <a:cs typeface="Jost Medium"/>
                <a:sym typeface="Jost Medium"/>
              </a:rPr>
              <a:t> felt unseen and stressed.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0"/>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90" name="Google Shape;190;p10"/>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91" name="Google Shape;19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92" name="Google Shape;192;p10"/>
          <p:cNvSpPr txBox="1"/>
          <p:nvPr>
            <p:ph idx="2" type="body"/>
          </p:nvPr>
        </p:nvSpPr>
        <p:spPr>
          <a:xfrm>
            <a:off x="4424887" y="14497"/>
            <a:ext cx="69288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3800"/>
              <a:t>Recommendations: </a:t>
            </a:r>
            <a:endParaRPr b="1" sz="3800"/>
          </a:p>
          <a:p>
            <a:pPr indent="0" lvl="0" marL="0" rtl="0" algn="r">
              <a:lnSpc>
                <a:spcPct val="100000"/>
              </a:lnSpc>
              <a:spcBef>
                <a:spcPts val="0"/>
              </a:spcBef>
              <a:spcAft>
                <a:spcPts val="0"/>
              </a:spcAft>
              <a:buClr>
                <a:srgbClr val="4552A3"/>
              </a:buClr>
              <a:buSzPts val="4400"/>
              <a:buFont typeface="Arial"/>
              <a:buNone/>
            </a:pPr>
            <a:r>
              <a:rPr b="1" lang="en-US" sz="3800"/>
              <a:t>Dos and Don’ts</a:t>
            </a:r>
            <a:endParaRPr sz="3800"/>
          </a:p>
        </p:txBody>
      </p:sp>
      <p:sp>
        <p:nvSpPr>
          <p:cNvPr id="193" name="Google Shape;193;p10"/>
          <p:cNvSpPr txBox="1"/>
          <p:nvPr/>
        </p:nvSpPr>
        <p:spPr>
          <a:xfrm>
            <a:off x="966550" y="1327650"/>
            <a:ext cx="10178100" cy="478080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1000"/>
              </a:spcBef>
              <a:spcAft>
                <a:spcPts val="0"/>
              </a:spcAft>
              <a:buClr>
                <a:srgbClr val="494949"/>
              </a:buClr>
              <a:buSzPts val="1800"/>
              <a:buFont typeface="Arial"/>
              <a:buNone/>
            </a:pPr>
            <a:r>
              <a:rPr b="1" i="0" lang="en-US" sz="2800" u="none" cap="none" strike="noStrike">
                <a:solidFill>
                  <a:srgbClr val="494949"/>
                </a:solidFill>
                <a:latin typeface="Jost Black"/>
                <a:ea typeface="Jost Black"/>
                <a:cs typeface="Jost Black"/>
                <a:sym typeface="Jost Black"/>
              </a:rPr>
              <a:t>Faculty:</a:t>
            </a:r>
            <a:r>
              <a:rPr b="0" i="0" lang="en-US" sz="2800" u="none" cap="none" strike="noStrike">
                <a:solidFill>
                  <a:srgbClr val="494949"/>
                </a:solidFill>
                <a:latin typeface="Jost Medium"/>
                <a:ea typeface="Jost Medium"/>
                <a:cs typeface="Jost Medium"/>
                <a:sym typeface="Jost Medium"/>
              </a:rPr>
              <a:t> </a:t>
            </a:r>
            <a:r>
              <a:rPr b="0" i="1" lang="en-US" sz="2800" u="none" cap="none" strike="noStrike">
                <a:solidFill>
                  <a:srgbClr val="494949"/>
                </a:solidFill>
                <a:latin typeface="Jost Black"/>
                <a:ea typeface="Jost Black"/>
                <a:cs typeface="Jost Black"/>
                <a:sym typeface="Jost Black"/>
              </a:rPr>
              <a:t>Speak with your students</a:t>
            </a:r>
            <a:r>
              <a:rPr b="0" i="0" lang="en-US" sz="2800" u="none" cap="none" strike="noStrike">
                <a:solidFill>
                  <a:srgbClr val="494949"/>
                </a:solidFill>
                <a:latin typeface="Jost Medium"/>
                <a:ea typeface="Jost Medium"/>
                <a:cs typeface="Jost Medium"/>
                <a:sym typeface="Jost Medium"/>
              </a:rPr>
              <a:t>; pull up the ISS email and go through it; refer to APS and ask if </a:t>
            </a:r>
            <a:r>
              <a:rPr lang="en-US" sz="2800">
                <a:solidFill>
                  <a:srgbClr val="494949"/>
                </a:solidFill>
                <a:latin typeface="Jost Medium"/>
                <a:ea typeface="Jost Medium"/>
                <a:cs typeface="Jost Medium"/>
                <a:sym typeface="Jost Medium"/>
              </a:rPr>
              <a:t>the student</a:t>
            </a:r>
            <a:r>
              <a:rPr b="0" i="0" lang="en-US" sz="2800" u="none" cap="none" strike="noStrike">
                <a:solidFill>
                  <a:srgbClr val="494949"/>
                </a:solidFill>
                <a:latin typeface="Jost Medium"/>
                <a:ea typeface="Jost Medium"/>
                <a:cs typeface="Jost Medium"/>
                <a:sym typeface="Jost Medium"/>
              </a:rPr>
              <a:t> needs additional information; state your support; address their academic progress</a:t>
            </a:r>
            <a:r>
              <a:rPr lang="en-US" sz="2800">
                <a:solidFill>
                  <a:srgbClr val="494949"/>
                </a:solidFill>
                <a:latin typeface="Jost Medium"/>
                <a:ea typeface="Jost Medium"/>
                <a:cs typeface="Jost Medium"/>
                <a:sym typeface="Jost Medium"/>
              </a:rPr>
              <a:t>.</a:t>
            </a:r>
            <a:r>
              <a:rPr b="0" i="0" lang="en-US" sz="2800" u="none" cap="none" strike="noStrike">
                <a:solidFill>
                  <a:srgbClr val="494949"/>
                </a:solidFill>
                <a:latin typeface="Jost Medium"/>
                <a:ea typeface="Jost Medium"/>
                <a:cs typeface="Jost Medium"/>
                <a:sym typeface="Jost Medium"/>
              </a:rPr>
              <a:t> </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1000"/>
              </a:spcBef>
              <a:spcAft>
                <a:spcPts val="0"/>
              </a:spcAft>
              <a:buClr>
                <a:srgbClr val="494949"/>
              </a:buClr>
              <a:buSzPts val="1800"/>
              <a:buFont typeface="Arial"/>
              <a:buNone/>
            </a:pPr>
            <a:r>
              <a:rPr b="1" i="0" lang="en-US" sz="2800" u="none" cap="none" strike="noStrike">
                <a:solidFill>
                  <a:srgbClr val="494949"/>
                </a:solidFill>
                <a:latin typeface="Jost Black"/>
                <a:ea typeface="Jost Black"/>
                <a:cs typeface="Jost Black"/>
                <a:sym typeface="Jost Black"/>
              </a:rPr>
              <a:t>Chairs: </a:t>
            </a:r>
            <a:r>
              <a:rPr b="0" i="0" lang="en-US" sz="2800" u="none" cap="none" strike="noStrike">
                <a:solidFill>
                  <a:srgbClr val="494949"/>
                </a:solidFill>
                <a:latin typeface="Jost Medium"/>
                <a:ea typeface="Jost Medium"/>
                <a:cs typeface="Jost Medium"/>
                <a:sym typeface="Jost Medium"/>
              </a:rPr>
              <a:t>Bring it up at faculty meetings; ask ISS to come and speak; create a task force; start </a:t>
            </a:r>
            <a:r>
              <a:rPr lang="en-US" sz="2800">
                <a:solidFill>
                  <a:srgbClr val="494949"/>
                </a:solidFill>
                <a:latin typeface="Jost Medium"/>
                <a:ea typeface="Jost Medium"/>
                <a:cs typeface="Jost Medium"/>
                <a:sym typeface="Jost Medium"/>
              </a:rPr>
              <a:t>planning</a:t>
            </a:r>
            <a:r>
              <a:rPr b="0" i="0" lang="en-US" sz="2800" u="none" cap="none" strike="noStrike">
                <a:solidFill>
                  <a:srgbClr val="494949"/>
                </a:solidFill>
                <a:latin typeface="Jost Medium"/>
                <a:ea typeface="Jost Medium"/>
                <a:cs typeface="Jost Medium"/>
                <a:sym typeface="Jost Medium"/>
              </a:rPr>
              <a:t> for change by discussing department priorities; meet with int’l physics student organization/committee and other campus leaders; speak to your </a:t>
            </a:r>
            <a:r>
              <a:rPr lang="en-US" sz="2800">
                <a:solidFill>
                  <a:srgbClr val="494949"/>
                </a:solidFill>
                <a:latin typeface="Jost Medium"/>
                <a:ea typeface="Jost Medium"/>
                <a:cs typeface="Jost Medium"/>
                <a:sym typeface="Jost Medium"/>
              </a:rPr>
              <a:t>d</a:t>
            </a:r>
            <a:r>
              <a:rPr b="0" i="0" lang="en-US" sz="2800" u="none" cap="none" strike="noStrike">
                <a:solidFill>
                  <a:srgbClr val="494949"/>
                </a:solidFill>
                <a:latin typeface="Jost Medium"/>
                <a:ea typeface="Jost Medium"/>
                <a:cs typeface="Jost Medium"/>
                <a:sym typeface="Jost Medium"/>
              </a:rPr>
              <a:t>ean.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1"/>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99" name="Google Shape;199;p11"/>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00" name="Google Shape;20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01" name="Google Shape;201;p11"/>
          <p:cNvSpPr txBox="1"/>
          <p:nvPr>
            <p:ph idx="2" type="body"/>
          </p:nvPr>
        </p:nvSpPr>
        <p:spPr>
          <a:xfrm>
            <a:off x="4424887" y="27789"/>
            <a:ext cx="69288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3800"/>
              <a:t>Recommendations: </a:t>
            </a:r>
            <a:endParaRPr b="1" sz="3800"/>
          </a:p>
          <a:p>
            <a:pPr indent="0" lvl="0" marL="0" rtl="0" algn="r">
              <a:lnSpc>
                <a:spcPct val="100000"/>
              </a:lnSpc>
              <a:spcBef>
                <a:spcPts val="0"/>
              </a:spcBef>
              <a:spcAft>
                <a:spcPts val="0"/>
              </a:spcAft>
              <a:buClr>
                <a:srgbClr val="4552A3"/>
              </a:buClr>
              <a:buSzPts val="4400"/>
              <a:buFont typeface="Arial"/>
              <a:buNone/>
            </a:pPr>
            <a:r>
              <a:rPr b="1" lang="en-US" sz="3800"/>
              <a:t>Dos and Don’ts</a:t>
            </a:r>
            <a:endParaRPr sz="3800"/>
          </a:p>
        </p:txBody>
      </p:sp>
      <p:sp>
        <p:nvSpPr>
          <p:cNvPr id="202" name="Google Shape;202;p11"/>
          <p:cNvSpPr txBox="1"/>
          <p:nvPr/>
        </p:nvSpPr>
        <p:spPr>
          <a:xfrm>
            <a:off x="1253800" y="1698425"/>
            <a:ext cx="9579000" cy="428040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1000"/>
              </a:spcBef>
              <a:spcAft>
                <a:spcPts val="0"/>
              </a:spcAft>
              <a:buClr>
                <a:srgbClr val="494949"/>
              </a:buClr>
              <a:buSzPts val="1800"/>
              <a:buFont typeface="Arial"/>
              <a:buNone/>
            </a:pPr>
            <a:r>
              <a:rPr b="1" i="0" lang="en-US" sz="2800" u="none" cap="none" strike="noStrike">
                <a:solidFill>
                  <a:srgbClr val="494949"/>
                </a:solidFill>
                <a:latin typeface="Jost Black"/>
                <a:ea typeface="Jost Black"/>
                <a:cs typeface="Jost Black"/>
                <a:sym typeface="Jost Black"/>
              </a:rPr>
              <a:t>Students finishing soon:</a:t>
            </a:r>
            <a:r>
              <a:rPr b="0" i="0" lang="en-US" sz="2800" u="none" cap="none" strike="noStrike">
                <a:solidFill>
                  <a:srgbClr val="494949"/>
                </a:solidFill>
                <a:latin typeface="Jost Medium"/>
                <a:ea typeface="Jost Medium"/>
                <a:cs typeface="Jost Medium"/>
                <a:sym typeface="Jost Medium"/>
              </a:rPr>
              <a:t> Speak to ISS about the 60-day transition period, which ends September 15, 2026. See details </a:t>
            </a:r>
            <a:r>
              <a:rPr b="0" i="0" lang="en-US" sz="2800" u="none" cap="none" strike="noStrike">
                <a:solidFill>
                  <a:srgbClr val="494949"/>
                </a:solidFill>
                <a:latin typeface="Jost Medium"/>
                <a:ea typeface="Jost Medium"/>
                <a:cs typeface="Jost Medium"/>
                <a:sym typeface="Jost Medium"/>
                <a:extLst>
                  <a:ext uri="http://customooxmlschemas.google.com/">
                    <go:slidesCustomData xmlns:go="http://customooxmlschemas.google.com/" textRoundtripDataId="0"/>
                  </a:ext>
                </a:extLst>
              </a:rPr>
              <a:t>above</a:t>
            </a:r>
            <a:r>
              <a:rPr b="0" i="0" lang="en-US" sz="2800" u="none" cap="none" strike="noStrike">
                <a:solidFill>
                  <a:srgbClr val="494949"/>
                </a:solidFill>
                <a:latin typeface="Jost Medium"/>
                <a:ea typeface="Jost Medium"/>
                <a:cs typeface="Jost Medium"/>
                <a:sym typeface="Jost Medium"/>
              </a:rPr>
              <a:t>.</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1000"/>
              </a:spcBef>
              <a:spcAft>
                <a:spcPts val="0"/>
              </a:spcAft>
              <a:buClr>
                <a:srgbClr val="494949"/>
              </a:buClr>
              <a:buSzPts val="1800"/>
              <a:buFont typeface="Arial"/>
              <a:buNone/>
            </a:pPr>
            <a:r>
              <a:rPr b="1" i="0" lang="en-US" sz="2800" u="none" cap="none" strike="noStrike">
                <a:solidFill>
                  <a:srgbClr val="494949"/>
                </a:solidFill>
                <a:latin typeface="Jost Black"/>
                <a:ea typeface="Jost Black"/>
                <a:cs typeface="Jost Black"/>
                <a:sym typeface="Jost Black"/>
              </a:rPr>
              <a:t>Students starting degree: </a:t>
            </a:r>
            <a:r>
              <a:rPr b="0" i="0" lang="en-US" sz="2800" u="none" cap="none" strike="noStrike">
                <a:solidFill>
                  <a:srgbClr val="494949"/>
                </a:solidFill>
                <a:latin typeface="Jost Medium"/>
                <a:ea typeface="Jost Medium"/>
                <a:cs typeface="Jost Medium"/>
                <a:sym typeface="Jost Medium"/>
              </a:rPr>
              <a:t>Ask your advisor, director of graduate studies, or chair about support for extensions, both contents of letter and financial</a:t>
            </a:r>
            <a:r>
              <a:rPr lang="en-US" sz="2800">
                <a:solidFill>
                  <a:srgbClr val="494949"/>
                </a:solidFill>
                <a:latin typeface="Jost Medium"/>
                <a:ea typeface="Jost Medium"/>
                <a:cs typeface="Jost Medium"/>
                <a:sym typeface="Jost Medium"/>
              </a:rPr>
              <a:t>.</a:t>
            </a:r>
            <a:r>
              <a:rPr b="0" i="0" lang="en-US" sz="2800" u="none" cap="none" strike="noStrike">
                <a:solidFill>
                  <a:srgbClr val="494949"/>
                </a:solidFill>
                <a:latin typeface="Jost Medium"/>
                <a:ea typeface="Jost Medium"/>
                <a:cs typeface="Jost Medium"/>
                <a:sym typeface="Jost Medium"/>
              </a:rPr>
              <a:t> </a:t>
            </a:r>
            <a:r>
              <a:rPr lang="en-US" sz="2800">
                <a:solidFill>
                  <a:srgbClr val="494949"/>
                </a:solidFill>
                <a:latin typeface="Jost Medium"/>
                <a:ea typeface="Jost Medium"/>
                <a:cs typeface="Jost Medium"/>
                <a:sym typeface="Jost Medium"/>
              </a:rPr>
              <a:t>C</a:t>
            </a:r>
            <a:r>
              <a:rPr b="0" i="0" lang="en-US" sz="2800" u="none" cap="none" strike="noStrike">
                <a:solidFill>
                  <a:srgbClr val="494949"/>
                </a:solidFill>
                <a:latin typeface="Jost Medium"/>
                <a:ea typeface="Jost Medium"/>
                <a:cs typeface="Jost Medium"/>
                <a:sym typeface="Jost Medium"/>
              </a:rPr>
              <a:t>onsider using the APS Academic Progress Report template.  </a:t>
            </a:r>
            <a:endParaRPr b="0" i="0" sz="28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2"/>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208" name="Google Shape;208;p12"/>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09" name="Google Shape;20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10" name="Google Shape;210;p12"/>
          <p:cNvSpPr txBox="1"/>
          <p:nvPr>
            <p:ph idx="2" type="body"/>
          </p:nvPr>
        </p:nvSpPr>
        <p:spPr>
          <a:xfrm>
            <a:off x="4424887" y="-9909"/>
            <a:ext cx="69288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3800"/>
              <a:t>Short-term department impacts</a:t>
            </a:r>
            <a:endParaRPr sz="3800"/>
          </a:p>
        </p:txBody>
      </p:sp>
      <p:sp>
        <p:nvSpPr>
          <p:cNvPr id="211" name="Google Shape;211;p12"/>
          <p:cNvSpPr txBox="1"/>
          <p:nvPr/>
        </p:nvSpPr>
        <p:spPr>
          <a:xfrm>
            <a:off x="966472" y="1927569"/>
            <a:ext cx="9579000" cy="37050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20000"/>
              </a:lnSpc>
              <a:spcBef>
                <a:spcPts val="100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Fear and uncertainty among international (and domestic) students</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Fewer international student applicants and/or reduction in quality and preparedness</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Difficulty in transitioning </a:t>
            </a:r>
            <a:r>
              <a:rPr lang="en-US" sz="2800">
                <a:solidFill>
                  <a:srgbClr val="494949"/>
                </a:solidFill>
                <a:latin typeface="Jost Medium"/>
                <a:ea typeface="Jost Medium"/>
                <a:cs typeface="Jost Medium"/>
                <a:sym typeface="Jost Medium"/>
              </a:rPr>
              <a:t>m</a:t>
            </a:r>
            <a:r>
              <a:rPr b="0" i="0" lang="en-US" sz="2800" u="none" cap="none" strike="noStrike">
                <a:solidFill>
                  <a:srgbClr val="494949"/>
                </a:solidFill>
                <a:latin typeface="Jost Medium"/>
                <a:ea typeface="Jost Medium"/>
                <a:cs typeface="Jost Medium"/>
                <a:sym typeface="Jost Medium"/>
              </a:rPr>
              <a:t>aster</a:t>
            </a:r>
            <a:r>
              <a:rPr lang="en-US" sz="2800">
                <a:solidFill>
                  <a:srgbClr val="494949"/>
                </a:solidFill>
                <a:latin typeface="Jost Medium"/>
                <a:ea typeface="Jost Medium"/>
                <a:cs typeface="Jost Medium"/>
                <a:sym typeface="Jost Medium"/>
              </a:rPr>
              <a:t>’</a:t>
            </a:r>
            <a:r>
              <a:rPr b="0" i="0" lang="en-US" sz="2800" u="none" cap="none" strike="noStrike">
                <a:solidFill>
                  <a:srgbClr val="494949"/>
                </a:solidFill>
                <a:latin typeface="Jost Medium"/>
                <a:ea typeface="Jost Medium"/>
                <a:cs typeface="Jost Medium"/>
                <a:sym typeface="Jost Medium"/>
              </a:rPr>
              <a:t>s students to Ph.D. track if they come in with an I-20 for </a:t>
            </a:r>
            <a:r>
              <a:rPr lang="en-US" sz="2800">
                <a:solidFill>
                  <a:srgbClr val="494949"/>
                </a:solidFill>
                <a:latin typeface="Jost Medium"/>
                <a:ea typeface="Jost Medium"/>
                <a:cs typeface="Jost Medium"/>
                <a:sym typeface="Jost Medium"/>
              </a:rPr>
              <a:t>the master’s</a:t>
            </a:r>
            <a:r>
              <a:rPr b="0" i="0" lang="en-US" sz="2800" u="none" cap="none" strike="noStrike">
                <a:solidFill>
                  <a:srgbClr val="494949"/>
                </a:solidFill>
                <a:latin typeface="Jost Medium"/>
                <a:ea typeface="Jost Medium"/>
                <a:cs typeface="Jost Medium"/>
                <a:sym typeface="Jost Medium"/>
              </a:rPr>
              <a:t> studies </a:t>
            </a:r>
            <a:endParaRPr b="0" i="0" sz="28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3"/>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217" name="Google Shape;217;p13"/>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18" name="Google Shape;21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19" name="Google Shape;219;p13"/>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fontScale="85000" lnSpcReduction="20000"/>
          </a:bodyPr>
          <a:lstStyle/>
          <a:p>
            <a:pPr indent="0" lvl="0" marL="0" rtl="0" algn="r">
              <a:lnSpc>
                <a:spcPct val="100000"/>
              </a:lnSpc>
              <a:spcBef>
                <a:spcPts val="0"/>
              </a:spcBef>
              <a:spcAft>
                <a:spcPts val="0"/>
              </a:spcAft>
              <a:buClr>
                <a:srgbClr val="4552A3"/>
              </a:buClr>
              <a:buSzPct val="100000"/>
              <a:buFont typeface="Arial"/>
              <a:buNone/>
            </a:pPr>
            <a:r>
              <a:rPr b="1" lang="en-US"/>
              <a:t>Longer-term department impacts</a:t>
            </a:r>
            <a:endParaRPr/>
          </a:p>
        </p:txBody>
      </p:sp>
      <p:sp>
        <p:nvSpPr>
          <p:cNvPr id="220" name="Google Shape;220;p13"/>
          <p:cNvSpPr txBox="1"/>
          <p:nvPr/>
        </p:nvSpPr>
        <p:spPr>
          <a:xfrm>
            <a:off x="1432072" y="2105844"/>
            <a:ext cx="9579000" cy="37050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50000"/>
              </a:lnSpc>
              <a:spcBef>
                <a:spcPts val="100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Fewer international students</a:t>
            </a:r>
            <a:endParaRPr b="0" i="0" sz="1400" u="none" cap="none" strike="noStrike">
              <a:solidFill>
                <a:srgbClr val="000000"/>
              </a:solidFill>
              <a:latin typeface="Arial"/>
              <a:ea typeface="Arial"/>
              <a:cs typeface="Arial"/>
              <a:sym typeface="Arial"/>
            </a:endParaRPr>
          </a:p>
          <a:p>
            <a:pPr indent="-342900" lvl="0" marL="457200" marR="0" rtl="0" algn="l">
              <a:lnSpc>
                <a:spcPct val="150000"/>
              </a:lnSpc>
              <a:spcBef>
                <a:spcPts val="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Fewer Ph.D. students overall</a:t>
            </a:r>
            <a:r>
              <a:rPr lang="en-US" sz="2800">
                <a:solidFill>
                  <a:srgbClr val="494949"/>
                </a:solidFill>
                <a:latin typeface="Jost Medium"/>
                <a:ea typeface="Jost Medium"/>
                <a:cs typeface="Jost Medium"/>
                <a:sym typeface="Jost Medium"/>
              </a:rPr>
              <a:t>;</a:t>
            </a:r>
            <a:r>
              <a:rPr b="0" i="0" lang="en-US" sz="2800" u="none" cap="none" strike="noStrike">
                <a:solidFill>
                  <a:srgbClr val="494949"/>
                </a:solidFill>
                <a:latin typeface="Jost Medium"/>
                <a:ea typeface="Jost Medium"/>
                <a:cs typeface="Jost Medium"/>
                <a:sym typeface="Jost Medium"/>
              </a:rPr>
              <a:t> </a:t>
            </a:r>
            <a:r>
              <a:rPr lang="en-US" sz="2800">
                <a:solidFill>
                  <a:srgbClr val="494949"/>
                </a:solidFill>
                <a:latin typeface="Jost Medium"/>
                <a:ea typeface="Jost Medium"/>
                <a:cs typeface="Jost Medium"/>
                <a:sym typeface="Jost Medium"/>
              </a:rPr>
              <a:t>c</a:t>
            </a:r>
            <a:r>
              <a:rPr b="0" i="0" lang="en-US" sz="2800" u="none" cap="none" strike="noStrike">
                <a:solidFill>
                  <a:srgbClr val="494949"/>
                </a:solidFill>
                <a:latin typeface="Jost Medium"/>
                <a:ea typeface="Jost Medium"/>
                <a:cs typeface="Jost Medium"/>
                <a:sym typeface="Jost Medium"/>
              </a:rPr>
              <a:t>ollege may reduce slots</a:t>
            </a:r>
            <a:endParaRPr b="0" i="0" sz="1400" u="none" cap="none" strike="noStrike">
              <a:solidFill>
                <a:srgbClr val="000000"/>
              </a:solidFill>
              <a:latin typeface="Arial"/>
              <a:ea typeface="Arial"/>
              <a:cs typeface="Arial"/>
              <a:sym typeface="Arial"/>
            </a:endParaRPr>
          </a:p>
          <a:p>
            <a:pPr indent="-342900" lvl="0" marL="457200" marR="0" rtl="0" algn="l">
              <a:lnSpc>
                <a:spcPct val="150000"/>
              </a:lnSpc>
              <a:spcBef>
                <a:spcPts val="0"/>
              </a:spcBef>
              <a:spcAft>
                <a:spcPts val="0"/>
              </a:spcAft>
              <a:buClr>
                <a:srgbClr val="494949"/>
              </a:buClr>
              <a:buSzPts val="1800"/>
              <a:buFont typeface="Arial"/>
              <a:buChar char="●"/>
            </a:pPr>
            <a:r>
              <a:rPr b="0" i="0" lang="en-US" sz="2800" u="none" cap="none" strike="noStrike">
                <a:solidFill>
                  <a:srgbClr val="494949"/>
                </a:solidFill>
                <a:latin typeface="Jost Medium"/>
                <a:ea typeface="Jost Medium"/>
                <a:cs typeface="Jost Medium"/>
                <a:sym typeface="Jost Medium"/>
              </a:rPr>
              <a:t>Difficulty in serving teaching and research needs</a:t>
            </a:r>
            <a:endParaRPr b="0" i="0" sz="1400" u="none" cap="none" strike="noStrike">
              <a:solidFill>
                <a:srgbClr val="000000"/>
              </a:solidFill>
              <a:latin typeface="Arial"/>
              <a:ea typeface="Arial"/>
              <a:cs typeface="Arial"/>
              <a:sym typeface="Arial"/>
            </a:endParaRPr>
          </a:p>
          <a:p>
            <a:pPr indent="0" lvl="0" marL="457200" marR="0" rtl="0" algn="l">
              <a:lnSpc>
                <a:spcPct val="120000"/>
              </a:lnSpc>
              <a:spcBef>
                <a:spcPts val="1000"/>
              </a:spcBef>
              <a:spcAft>
                <a:spcPts val="0"/>
              </a:spcAft>
              <a:buClr>
                <a:srgbClr val="494949"/>
              </a:buClr>
              <a:buSzPts val="1800"/>
              <a:buFont typeface="Arial"/>
              <a:buNone/>
            </a:pPr>
            <a:r>
              <a:t/>
            </a:r>
            <a:endParaRPr b="0" i="0" sz="28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4"/>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226" name="Google Shape;226;p14"/>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27" name="Google Shape;22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28" name="Google Shape;228;p14"/>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rgbClr val="4552A3"/>
              </a:buClr>
              <a:buSzPts val="4400"/>
              <a:buFont typeface="Arial"/>
              <a:buNone/>
            </a:pPr>
            <a:r>
              <a:rPr lang="en-US"/>
              <a:t>Discussion</a:t>
            </a:r>
            <a:endParaRPr/>
          </a:p>
        </p:txBody>
      </p:sp>
      <p:sp>
        <p:nvSpPr>
          <p:cNvPr id="229" name="Google Shape;229;p14"/>
          <p:cNvSpPr txBox="1"/>
          <p:nvPr/>
        </p:nvSpPr>
        <p:spPr>
          <a:xfrm>
            <a:off x="1154975" y="1699176"/>
            <a:ext cx="9579000" cy="4280100"/>
          </a:xfrm>
          <a:prstGeom prst="rect">
            <a:avLst/>
          </a:prstGeom>
          <a:noFill/>
          <a:ln>
            <a:noFill/>
          </a:ln>
        </p:spPr>
        <p:txBody>
          <a:bodyPr anchorCtr="0" anchor="t" bIns="45700" lIns="91425" spcFirstLastPara="1" rIns="91425" wrap="square" tIns="45700">
            <a:noAutofit/>
          </a:bodyPr>
          <a:lstStyle/>
          <a:p>
            <a:pPr indent="-393700" lvl="0" marL="457200" marR="0" rtl="0" algn="l">
              <a:lnSpc>
                <a:spcPct val="115000"/>
              </a:lnSpc>
              <a:spcBef>
                <a:spcPts val="100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Are we doing everything we can now? </a:t>
            </a:r>
            <a:endParaRPr b="0" i="0" sz="2600" u="none" cap="none" strike="noStrike">
              <a:solidFill>
                <a:srgbClr val="494949"/>
              </a:solidFill>
              <a:latin typeface="Jost Medium"/>
              <a:ea typeface="Jost Medium"/>
              <a:cs typeface="Jost Medium"/>
              <a:sym typeface="Jost Medium"/>
            </a:endParaRPr>
          </a:p>
          <a:p>
            <a:pPr indent="-393700" lvl="0" marL="457200" marR="0" rtl="0" algn="l">
              <a:lnSpc>
                <a:spcPct val="115000"/>
              </a:lnSpc>
              <a:spcBef>
                <a:spcPts val="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What steps are the institution or graduate school taking? </a:t>
            </a:r>
            <a:endParaRPr b="0" i="0" sz="2600" u="none" cap="none" strike="noStrike">
              <a:solidFill>
                <a:srgbClr val="494949"/>
              </a:solidFill>
              <a:latin typeface="Jost Medium"/>
              <a:ea typeface="Jost Medium"/>
              <a:cs typeface="Jost Medium"/>
              <a:sym typeface="Jost Medium"/>
            </a:endParaRPr>
          </a:p>
          <a:p>
            <a:pPr indent="-393700" lvl="0" marL="457200" marR="0" rtl="0" algn="l">
              <a:lnSpc>
                <a:spcPct val="115000"/>
              </a:lnSpc>
              <a:spcBef>
                <a:spcPts val="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How can we attract and recruit from domestic undergraduate programs more effectively and broadly while maintaining quality and preparedness? </a:t>
            </a:r>
            <a:endParaRPr b="0" i="0" sz="2600" u="none" cap="none" strike="noStrike">
              <a:solidFill>
                <a:srgbClr val="000000"/>
              </a:solidFill>
              <a:latin typeface="Arial"/>
              <a:ea typeface="Arial"/>
              <a:cs typeface="Arial"/>
              <a:sym typeface="Arial"/>
            </a:endParaRPr>
          </a:p>
          <a:p>
            <a:pPr indent="-393700" lvl="0" marL="457200" marR="0" rtl="0" algn="l">
              <a:lnSpc>
                <a:spcPct val="115000"/>
              </a:lnSpc>
              <a:spcBef>
                <a:spcPts val="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How do we think about time-to-degree? Is it possible to reduce it sufficiently in the medium term? </a:t>
            </a:r>
            <a:r>
              <a:rPr b="0" i="0" lang="en-US" sz="2600" u="none" cap="none" strike="noStrike">
                <a:solidFill>
                  <a:srgbClr val="494949"/>
                </a:solidFill>
                <a:latin typeface="Jost Medium"/>
                <a:ea typeface="Jost Medium"/>
                <a:cs typeface="Jost Medium"/>
                <a:sym typeface="Jost Medium"/>
                <a:extLst>
                  <a:ext uri="http://customooxmlschemas.google.com/">
                    <go:slidesCustomData xmlns:go="http://customooxmlschemas.google.com/" textRoundtripDataId="1"/>
                  </a:ext>
                </a:extLst>
              </a:rPr>
              <a:t>Should</a:t>
            </a:r>
            <a:r>
              <a:rPr b="0" i="0" lang="en-US" sz="2600" u="none" cap="none" strike="noStrike">
                <a:solidFill>
                  <a:srgbClr val="494949"/>
                </a:solidFill>
                <a:latin typeface="Jost Medium"/>
                <a:ea typeface="Jost Medium"/>
                <a:cs typeface="Jost Medium"/>
                <a:sym typeface="Jost Medium"/>
              </a:rPr>
              <a:t> we? </a:t>
            </a:r>
            <a:endParaRPr b="0" i="0" sz="2600" u="none" cap="none" strike="noStrike">
              <a:solidFill>
                <a:srgbClr val="494949"/>
              </a:solidFill>
              <a:latin typeface="Jost Medium"/>
              <a:ea typeface="Jost Medium"/>
              <a:cs typeface="Jost Medium"/>
              <a:sym typeface="Jost Medium"/>
            </a:endParaRPr>
          </a:p>
          <a:p>
            <a:pPr indent="-393700" lvl="0" marL="457200" marR="0" rtl="0" algn="l">
              <a:lnSpc>
                <a:spcPct val="115000"/>
              </a:lnSpc>
              <a:spcBef>
                <a:spcPts val="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What is the impact of faculty </a:t>
            </a:r>
            <a:r>
              <a:rPr lang="en-US" sz="2600">
                <a:solidFill>
                  <a:srgbClr val="494949"/>
                </a:solidFill>
                <a:latin typeface="Jost Medium"/>
                <a:ea typeface="Jost Medium"/>
                <a:cs typeface="Jost Medium"/>
                <a:sym typeface="Jost Medium"/>
              </a:rPr>
              <a:t>changing</a:t>
            </a:r>
            <a:r>
              <a:rPr b="0" i="0" lang="en-US" sz="2600" u="none" cap="none" strike="noStrike">
                <a:solidFill>
                  <a:srgbClr val="494949"/>
                </a:solidFill>
                <a:latin typeface="Jost Medium"/>
                <a:ea typeface="Jost Medium"/>
                <a:cs typeface="Jost Medium"/>
                <a:sym typeface="Jost Medium"/>
              </a:rPr>
              <a:t> institutions? </a:t>
            </a:r>
            <a:endParaRPr b="0" i="0" sz="2600" u="none" cap="none" strike="noStrike">
              <a:solidFill>
                <a:srgbClr val="494949"/>
              </a:solidFill>
              <a:latin typeface="Jost Medium"/>
              <a:ea typeface="Jost Medium"/>
              <a:cs typeface="Jost Medium"/>
              <a:sym typeface="Jost Medium"/>
            </a:endParaRPr>
          </a:p>
          <a:p>
            <a:pPr indent="-393700" lvl="0" marL="457200" marR="0" rtl="0" algn="l">
              <a:lnSpc>
                <a:spcPct val="115000"/>
              </a:lnSpc>
              <a:spcBef>
                <a:spcPts val="0"/>
              </a:spcBef>
              <a:spcAft>
                <a:spcPts val="0"/>
              </a:spcAft>
              <a:buClr>
                <a:srgbClr val="494949"/>
              </a:buClr>
              <a:buSzPts val="2600"/>
              <a:buFont typeface="Jost"/>
              <a:buChar char="●"/>
            </a:pPr>
            <a:r>
              <a:rPr b="0" i="0" lang="en-US" sz="2600" u="none" cap="none" strike="noStrike">
                <a:solidFill>
                  <a:srgbClr val="494949"/>
                </a:solidFill>
                <a:latin typeface="Jost Medium"/>
                <a:ea typeface="Jost Medium"/>
                <a:cs typeface="Jost Medium"/>
                <a:sym typeface="Jost Medium"/>
              </a:rPr>
              <a:t>What are the major points to bring to the dean?</a:t>
            </a:r>
            <a:endParaRPr b="0" i="0" sz="26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5"/>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235" name="Google Shape;235;p15"/>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36" name="Google Shape;23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37" name="Google Shape;237;p15"/>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rgbClr val="4552A3"/>
              </a:buClr>
              <a:buSzPts val="4400"/>
              <a:buFont typeface="Arial"/>
              <a:buNone/>
            </a:pPr>
            <a:r>
              <a:rPr b="1" lang="en-US"/>
              <a:t>Resources</a:t>
            </a:r>
            <a:endParaRPr/>
          </a:p>
        </p:txBody>
      </p:sp>
      <p:sp>
        <p:nvSpPr>
          <p:cNvPr id="238" name="Google Shape;238;p15"/>
          <p:cNvSpPr txBox="1"/>
          <p:nvPr/>
        </p:nvSpPr>
        <p:spPr>
          <a:xfrm>
            <a:off x="1432072" y="2105844"/>
            <a:ext cx="9579000" cy="3705000"/>
          </a:xfrm>
          <a:prstGeom prst="rect">
            <a:avLst/>
          </a:prstGeom>
          <a:no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20000"/>
              </a:lnSpc>
              <a:spcBef>
                <a:spcPts val="1000"/>
              </a:spcBef>
              <a:spcAft>
                <a:spcPts val="0"/>
              </a:spcAft>
              <a:buClr>
                <a:srgbClr val="494949"/>
              </a:buClr>
              <a:buSzPts val="1800"/>
              <a:buFont typeface="Arial"/>
              <a:buNone/>
            </a:pPr>
            <a:r>
              <a:rPr b="0" i="0" lang="en-US" sz="2800" u="sng" cap="none" strike="noStrike">
                <a:solidFill>
                  <a:srgbClr val="0563C1"/>
                </a:solidFill>
                <a:latin typeface="Jost Medium"/>
                <a:ea typeface="Jost Medium"/>
                <a:cs typeface="Jost Medium"/>
                <a:sym typeface="Jost Medium"/>
                <a:hlinkClick r:id="rId3">
                  <a:extLst>
                    <a:ext uri="{A12FA001-AC4F-418D-AE19-62706E023703}">
                      <ahyp:hlinkClr val="tx"/>
                    </a:ext>
                  </a:extLst>
                </a:hlinkClick>
              </a:rPr>
              <a:t>White Paper </a:t>
            </a:r>
            <a:endParaRPr b="0" i="0" sz="2800" u="none" cap="none" strike="noStrike">
              <a:solidFill>
                <a:srgbClr val="494949"/>
              </a:solidFill>
              <a:latin typeface="Jost Medium"/>
              <a:ea typeface="Jost Medium"/>
              <a:cs typeface="Jost Medium"/>
              <a:sym typeface="Jost Medium"/>
            </a:endParaRPr>
          </a:p>
          <a:p>
            <a:pPr indent="0" lvl="0" marL="0" marR="0" rtl="0" algn="l">
              <a:lnSpc>
                <a:spcPct val="120000"/>
              </a:lnSpc>
              <a:spcBef>
                <a:spcPts val="1000"/>
              </a:spcBef>
              <a:spcAft>
                <a:spcPts val="0"/>
              </a:spcAft>
              <a:buClr>
                <a:srgbClr val="494949"/>
              </a:buClr>
              <a:buSzPts val="1800"/>
              <a:buFont typeface="Arial"/>
              <a:buNone/>
            </a:pPr>
            <a:r>
              <a:rPr b="0" i="0" lang="en-US" sz="2800" u="sng" cap="none" strike="noStrike">
                <a:solidFill>
                  <a:schemeClr val="hlink"/>
                </a:solidFill>
                <a:latin typeface="Jost Medium"/>
                <a:ea typeface="Jost Medium"/>
                <a:cs typeface="Jost Medium"/>
                <a:sym typeface="Jost Medium"/>
                <a:hlinkClick r:id="rId4"/>
              </a:rPr>
              <a:t>APS EP3 Visa Toolkit</a:t>
            </a:r>
            <a:endParaRPr/>
          </a:p>
          <a:p>
            <a:pPr indent="457200" lvl="0" marL="0" marR="0" rtl="0" algn="l">
              <a:lnSpc>
                <a:spcPct val="120000"/>
              </a:lnSpc>
              <a:spcBef>
                <a:spcPts val="1000"/>
              </a:spcBef>
              <a:spcAft>
                <a:spcPts val="0"/>
              </a:spcAft>
              <a:buClr>
                <a:srgbClr val="494949"/>
              </a:buClr>
              <a:buSzPts val="1800"/>
              <a:buFont typeface="Arial"/>
              <a:buNone/>
            </a:pPr>
            <a:r>
              <a:rPr lang="en-US" sz="2800">
                <a:latin typeface="Jost Medium"/>
                <a:ea typeface="Jost Medium"/>
                <a:cs typeface="Jost Medium"/>
                <a:sym typeface="Jost Medium"/>
              </a:rPr>
              <a:t>(includes </a:t>
            </a:r>
            <a:r>
              <a:rPr lang="en-US" sz="2800">
                <a:latin typeface="Jost Medium"/>
                <a:ea typeface="Jost Medium"/>
                <a:cs typeface="Jost Medium"/>
                <a:sym typeface="Jost Medium"/>
              </a:rPr>
              <a:t>templates</a:t>
            </a:r>
            <a:r>
              <a:rPr b="0" i="0" lang="en-US" sz="2800" cap="none" strike="noStrike">
                <a:latin typeface="Jost Medium"/>
                <a:ea typeface="Jost Medium"/>
                <a:cs typeface="Jost Medium"/>
                <a:sym typeface="Jost Medium"/>
              </a:rPr>
              <a:t> </a:t>
            </a:r>
            <a:r>
              <a:rPr lang="en-US" sz="2800">
                <a:latin typeface="Jost Medium"/>
                <a:ea typeface="Jost Medium"/>
                <a:cs typeface="Jost Medium"/>
                <a:sym typeface="Jost Medium"/>
              </a:rPr>
              <a:t>for faculty discussions and emails</a:t>
            </a:r>
            <a:r>
              <a:rPr lang="en-US" sz="2800">
                <a:solidFill>
                  <a:srgbClr val="494949"/>
                </a:solidFill>
                <a:latin typeface="Jost Medium"/>
                <a:ea typeface="Jost Medium"/>
                <a:cs typeface="Jost Medium"/>
                <a:sym typeface="Jost Medium"/>
              </a:rPr>
              <a:t>)</a:t>
            </a:r>
            <a:endParaRPr b="0" i="0" sz="2800" u="none" cap="none" strike="noStrike">
              <a:solidFill>
                <a:srgbClr val="494949"/>
              </a:solidFill>
              <a:latin typeface="Jost Medium"/>
              <a:ea typeface="Jost Medium"/>
              <a:cs typeface="Jost Medium"/>
              <a:sym typeface="Jost Medium"/>
            </a:endParaRPr>
          </a:p>
          <a:p>
            <a:pPr indent="0" lvl="0" marL="0" marR="0" rtl="0" algn="l">
              <a:lnSpc>
                <a:spcPct val="120000"/>
              </a:lnSpc>
              <a:spcBef>
                <a:spcPts val="1000"/>
              </a:spcBef>
              <a:spcAft>
                <a:spcPts val="0"/>
              </a:spcAft>
              <a:buClr>
                <a:srgbClr val="494949"/>
              </a:buClr>
              <a:buSzPts val="1800"/>
              <a:buFont typeface="Arial"/>
              <a:buNone/>
            </a:pPr>
            <a:r>
              <a:rPr b="0" i="0" lang="en-US" sz="2800" u="sng" cap="none" strike="noStrike">
                <a:solidFill>
                  <a:srgbClr val="0563C1"/>
                </a:solidFill>
                <a:latin typeface="Jost Medium"/>
                <a:ea typeface="Jost Medium"/>
                <a:cs typeface="Jost Medium"/>
                <a:sym typeface="Jost Medium"/>
                <a:hlinkClick r:id="rId5">
                  <a:extLst>
                    <a:ext uri="{A12FA001-AC4F-418D-AE19-62706E023703}">
                      <ahyp:hlinkClr val="tx"/>
                    </a:ext>
                  </a:extLst>
                </a:hlinkClick>
              </a:rPr>
              <a:t>International Student Resource Center  </a:t>
            </a:r>
            <a:endParaRPr b="0" i="0" sz="2800" u="none" cap="none" strike="noStrike">
              <a:solidFill>
                <a:srgbClr val="494949"/>
              </a:solidFill>
              <a:latin typeface="Jost Medium"/>
              <a:ea typeface="Jost Medium"/>
              <a:cs typeface="Jost Medium"/>
              <a:sym typeface="Jost Medium"/>
            </a:endParaRPr>
          </a:p>
          <a:p>
            <a:pPr indent="0" lvl="0" marL="0" marR="0" rtl="0" algn="l">
              <a:lnSpc>
                <a:spcPct val="120000"/>
              </a:lnSpc>
              <a:spcBef>
                <a:spcPts val="1000"/>
              </a:spcBef>
              <a:spcAft>
                <a:spcPts val="0"/>
              </a:spcAft>
              <a:buClr>
                <a:srgbClr val="494949"/>
              </a:buClr>
              <a:buSzPts val="1800"/>
              <a:buFont typeface="Arial"/>
              <a:buNone/>
            </a:pPr>
            <a:r>
              <a:t/>
            </a:r>
            <a:endParaRPr b="0" i="0" sz="2800" u="none" cap="none" strike="noStrike">
              <a:solidFill>
                <a:srgbClr val="494949"/>
              </a:solidFill>
              <a:latin typeface="Jost Medium"/>
              <a:ea typeface="Jost Medium"/>
              <a:cs typeface="Jost Medium"/>
              <a:sym typeface="Jost Medium"/>
            </a:endParaRPr>
          </a:p>
          <a:p>
            <a:pPr indent="0" lvl="0" marL="0" marR="0" rtl="0" algn="l">
              <a:lnSpc>
                <a:spcPct val="120000"/>
              </a:lnSpc>
              <a:spcBef>
                <a:spcPts val="1000"/>
              </a:spcBef>
              <a:spcAft>
                <a:spcPts val="0"/>
              </a:spcAft>
              <a:buClr>
                <a:srgbClr val="494949"/>
              </a:buClr>
              <a:buSzPts val="1800"/>
              <a:buFont typeface="Arial"/>
              <a:buNone/>
            </a:pPr>
            <a:r>
              <a:t/>
            </a:r>
            <a:endParaRPr b="0" i="0" sz="28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6"/>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244" name="Google Shape;244;p16"/>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245" name="Google Shape;245;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46" name="Google Shape;246;p16"/>
          <p:cNvSpPr txBox="1"/>
          <p:nvPr>
            <p:ph idx="1" type="body"/>
          </p:nvPr>
        </p:nvSpPr>
        <p:spPr>
          <a:xfrm>
            <a:off x="4424887" y="136525"/>
            <a:ext cx="6928913" cy="1076049"/>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rgbClr val="4552A3"/>
              </a:buClr>
              <a:buSzPts val="4400"/>
              <a:buFont typeface="Arial"/>
              <a:buNone/>
            </a:pPr>
            <a:r>
              <a:rPr lang="en-US"/>
              <a:t>Acknowledgements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
          <p:cNvSpPr txBox="1"/>
          <p:nvPr>
            <p:ph idx="1" type="body"/>
          </p:nvPr>
        </p:nvSpPr>
        <p:spPr>
          <a:xfrm>
            <a:off x="883475" y="3616713"/>
            <a:ext cx="10515600" cy="152220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ctr">
              <a:lnSpc>
                <a:spcPct val="115000"/>
              </a:lnSpc>
              <a:spcBef>
                <a:spcPts val="0"/>
              </a:spcBef>
              <a:spcAft>
                <a:spcPts val="0"/>
              </a:spcAft>
              <a:buClr>
                <a:srgbClr val="4552A3"/>
              </a:buClr>
              <a:buSzPct val="100000"/>
              <a:buNone/>
            </a:pPr>
            <a:r>
              <a:t/>
            </a:r>
            <a:endParaRPr sz="3600">
              <a:solidFill>
                <a:srgbClr val="000000"/>
              </a:solidFill>
            </a:endParaRPr>
          </a:p>
          <a:p>
            <a:pPr indent="0" lvl="0" marL="0" rtl="0" algn="ctr">
              <a:lnSpc>
                <a:spcPct val="115000"/>
              </a:lnSpc>
              <a:spcBef>
                <a:spcPts val="0"/>
              </a:spcBef>
              <a:spcAft>
                <a:spcPts val="0"/>
              </a:spcAft>
              <a:buClr>
                <a:srgbClr val="000000"/>
              </a:buClr>
              <a:buSzPct val="73469"/>
              <a:buNone/>
            </a:pPr>
            <a:r>
              <a:rPr lang="en-US" sz="4900">
                <a:solidFill>
                  <a:schemeClr val="dk1"/>
                </a:solidFill>
              </a:rPr>
              <a:t>Co-authors: </a:t>
            </a:r>
            <a:endParaRPr sz="4900">
              <a:solidFill>
                <a:schemeClr val="dk1"/>
              </a:solidFill>
            </a:endParaRPr>
          </a:p>
          <a:p>
            <a:pPr indent="0" lvl="0" marL="0" rtl="0" algn="ctr">
              <a:lnSpc>
                <a:spcPct val="115000"/>
              </a:lnSpc>
              <a:spcBef>
                <a:spcPts val="0"/>
              </a:spcBef>
              <a:spcAft>
                <a:spcPts val="0"/>
              </a:spcAft>
              <a:buClr>
                <a:srgbClr val="000000"/>
              </a:buClr>
              <a:buSzPct val="73469"/>
              <a:buNone/>
            </a:pPr>
            <a:r>
              <a:t/>
            </a:r>
            <a:endParaRPr sz="4900">
              <a:solidFill>
                <a:schemeClr val="dk1"/>
              </a:solidFill>
            </a:endParaRPr>
          </a:p>
          <a:p>
            <a:pPr indent="0" lvl="0" marL="0" rtl="0" algn="ctr">
              <a:lnSpc>
                <a:spcPct val="115000"/>
              </a:lnSpc>
              <a:spcBef>
                <a:spcPts val="0"/>
              </a:spcBef>
              <a:spcAft>
                <a:spcPts val="0"/>
              </a:spcAft>
              <a:buClr>
                <a:srgbClr val="000000"/>
              </a:buClr>
              <a:buSzPct val="73469"/>
              <a:buNone/>
            </a:pPr>
            <a:r>
              <a:rPr lang="en-US" sz="4900">
                <a:solidFill>
                  <a:schemeClr val="dk1"/>
                </a:solidFill>
              </a:rPr>
              <a:t>Bennett B Goldberg, PhD. </a:t>
            </a:r>
            <a:endParaRPr sz="4900">
              <a:solidFill>
                <a:schemeClr val="dk1"/>
              </a:solidFill>
            </a:endParaRPr>
          </a:p>
          <a:p>
            <a:pPr indent="0" lvl="0" marL="0" rtl="0" algn="ctr">
              <a:lnSpc>
                <a:spcPct val="115000"/>
              </a:lnSpc>
              <a:spcBef>
                <a:spcPts val="0"/>
              </a:spcBef>
              <a:spcAft>
                <a:spcPts val="0"/>
              </a:spcAft>
              <a:buClr>
                <a:srgbClr val="000000"/>
              </a:buClr>
              <a:buSzPct val="73469"/>
              <a:buNone/>
            </a:pPr>
            <a:r>
              <a:rPr lang="en-US" sz="4900">
                <a:solidFill>
                  <a:schemeClr val="dk1"/>
                </a:solidFill>
              </a:rPr>
              <a:t>Jenny S. Samaan, Ph.D. </a:t>
            </a:r>
            <a:endParaRPr sz="4900">
              <a:solidFill>
                <a:schemeClr val="dk1"/>
              </a:solidFill>
            </a:endParaRPr>
          </a:p>
          <a:p>
            <a:pPr indent="0" lvl="0" marL="0" rtl="0" algn="ctr">
              <a:lnSpc>
                <a:spcPct val="90000"/>
              </a:lnSpc>
              <a:spcBef>
                <a:spcPts val="1000"/>
              </a:spcBef>
              <a:spcAft>
                <a:spcPts val="0"/>
              </a:spcAft>
              <a:buClr>
                <a:srgbClr val="4552A3"/>
              </a:buClr>
              <a:buSzPct val="57143"/>
              <a:buNone/>
            </a:pPr>
            <a:r>
              <a:t/>
            </a:r>
            <a:endParaRPr sz="4900"/>
          </a:p>
        </p:txBody>
      </p:sp>
      <p:sp>
        <p:nvSpPr>
          <p:cNvPr id="109" name="Google Shape;109;p2"/>
          <p:cNvSpPr txBox="1"/>
          <p:nvPr>
            <p:ph idx="3" type="body"/>
          </p:nvPr>
        </p:nvSpPr>
        <p:spPr>
          <a:xfrm>
            <a:off x="838200" y="1839073"/>
            <a:ext cx="10515600" cy="1150189"/>
          </a:xfrm>
          <a:prstGeom prst="rect">
            <a:avLst/>
          </a:prstGeom>
          <a:noFill/>
          <a:ln>
            <a:noFill/>
          </a:ln>
        </p:spPr>
        <p:txBody>
          <a:bodyPr anchorCtr="0" anchor="t" bIns="45700" lIns="91425" spcFirstLastPara="1" rIns="91425" wrap="square" tIns="45700">
            <a:normAutofit fontScale="85000" lnSpcReduction="10000"/>
          </a:bodyPr>
          <a:lstStyle/>
          <a:p>
            <a:pPr indent="0" lvl="0" marL="0" rtl="0" algn="ctr">
              <a:lnSpc>
                <a:spcPct val="100000"/>
              </a:lnSpc>
              <a:spcBef>
                <a:spcPts val="0"/>
              </a:spcBef>
              <a:spcAft>
                <a:spcPts val="0"/>
              </a:spcAft>
              <a:buClr>
                <a:schemeClr val="dk1"/>
              </a:buClr>
              <a:buSzPct val="100000"/>
              <a:buNone/>
            </a:pPr>
            <a:r>
              <a:rPr lang="en-US"/>
              <a:t>Toolkit for F-1 and J-1 Visa Changes: Guide for Faculty and Students Regarding Fixed Timeline for Degree Completion</a:t>
            </a:r>
            <a:endParaRPr/>
          </a:p>
        </p:txBody>
      </p:sp>
      <p:sp>
        <p:nvSpPr>
          <p:cNvPr id="110" name="Google Shape;110;p2"/>
          <p:cNvSpPr txBox="1"/>
          <p:nvPr>
            <p:ph idx="4294967295" type="dt"/>
          </p:nvPr>
        </p:nvSpPr>
        <p:spPr>
          <a:xfrm>
            <a:off x="0" y="6356350"/>
            <a:ext cx="1296988"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11" name="Google Shape;111;p2"/>
          <p:cNvSpPr txBox="1"/>
          <p:nvPr>
            <p:ph idx="4294967295" type="ftr"/>
          </p:nvPr>
        </p:nvSpPr>
        <p:spPr>
          <a:xfrm>
            <a:off x="10895013" y="6356350"/>
            <a:ext cx="1296987"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12" name="Google Shape;112;p2"/>
          <p:cNvSpPr txBox="1"/>
          <p:nvPr>
            <p:ph idx="4294967295" type="sldNum"/>
          </p:nvPr>
        </p:nvSpPr>
        <p:spPr>
          <a:xfrm>
            <a:off x="94488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3"/>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18" name="Google Shape;118;p3"/>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19" name="Google Shape;119;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20" name="Google Shape;120;p3"/>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rgbClr val="4552A3"/>
              </a:buClr>
              <a:buSzPts val="4400"/>
              <a:buFont typeface="Arial"/>
              <a:buNone/>
            </a:pPr>
            <a:r>
              <a:rPr b="1" lang="en-US"/>
              <a:t>Objectives and agenda</a:t>
            </a:r>
            <a:endParaRPr/>
          </a:p>
        </p:txBody>
      </p:sp>
      <p:sp>
        <p:nvSpPr>
          <p:cNvPr id="121" name="Google Shape;121;p3"/>
          <p:cNvSpPr txBox="1"/>
          <p:nvPr/>
        </p:nvSpPr>
        <p:spPr>
          <a:xfrm>
            <a:off x="1432072" y="1690944"/>
            <a:ext cx="9579000" cy="37050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20000"/>
              </a:lnSpc>
              <a:spcBef>
                <a:spcPts val="1000"/>
              </a:spcBef>
              <a:spcAft>
                <a:spcPts val="0"/>
              </a:spcAft>
              <a:buClr>
                <a:srgbClr val="494949"/>
              </a:buClr>
              <a:buSzPts val="1800"/>
              <a:buFont typeface="Arial"/>
              <a:buAutoNum type="arabicPeriod"/>
            </a:pPr>
            <a:r>
              <a:rPr b="0" i="0" lang="en-US" sz="2800" u="none" cap="none" strike="noStrike">
                <a:solidFill>
                  <a:srgbClr val="494949"/>
                </a:solidFill>
                <a:latin typeface="Jost Medium"/>
                <a:ea typeface="Jost Medium"/>
                <a:cs typeface="Jost Medium"/>
                <a:sym typeface="Jost Medium"/>
              </a:rPr>
              <a:t>Understand new visa rules, especially time-to-degree and changing programs</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1000"/>
              </a:spcBef>
              <a:spcAft>
                <a:spcPts val="0"/>
              </a:spcAft>
              <a:buClr>
                <a:srgbClr val="494949"/>
              </a:buClr>
              <a:buSzPts val="1800"/>
              <a:buFont typeface="Arial"/>
              <a:buAutoNum type="arabicPeriod"/>
            </a:pPr>
            <a:r>
              <a:rPr b="0" i="0" lang="en-US" sz="2800" u="none" cap="none" strike="noStrike">
                <a:solidFill>
                  <a:srgbClr val="494949"/>
                </a:solidFill>
                <a:latin typeface="Jost Medium"/>
                <a:ea typeface="Jost Medium"/>
                <a:cs typeface="Jost Medium"/>
                <a:sym typeface="Jost Medium"/>
              </a:rPr>
              <a:t>Explore APS resources, APS recommendations</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1000"/>
              </a:spcBef>
              <a:spcAft>
                <a:spcPts val="0"/>
              </a:spcAft>
              <a:buClr>
                <a:srgbClr val="494949"/>
              </a:buClr>
              <a:buSzPts val="1800"/>
              <a:buFont typeface="Arial"/>
              <a:buAutoNum type="arabicPeriod"/>
            </a:pPr>
            <a:r>
              <a:rPr b="0" i="0" lang="en-US" sz="2800" u="none" cap="none" strike="noStrike">
                <a:solidFill>
                  <a:srgbClr val="494949"/>
                </a:solidFill>
                <a:latin typeface="Jost Medium"/>
                <a:ea typeface="Jost Medium"/>
                <a:cs typeface="Jost Medium"/>
                <a:sym typeface="Jost Medium"/>
              </a:rPr>
              <a:t>Discuss short-term impact on our physics department, discuss response ideas</a:t>
            </a:r>
            <a:endParaRPr b="0" i="0" sz="1400" u="none" cap="none" strike="noStrike">
              <a:solidFill>
                <a:srgbClr val="000000"/>
              </a:solidFill>
              <a:latin typeface="Arial"/>
              <a:ea typeface="Arial"/>
              <a:cs typeface="Arial"/>
              <a:sym typeface="Arial"/>
            </a:endParaRPr>
          </a:p>
          <a:p>
            <a:pPr indent="-342900" lvl="0" marL="457200" marR="0" rtl="0" algn="l">
              <a:lnSpc>
                <a:spcPct val="120000"/>
              </a:lnSpc>
              <a:spcBef>
                <a:spcPts val="1000"/>
              </a:spcBef>
              <a:spcAft>
                <a:spcPts val="1000"/>
              </a:spcAft>
              <a:buClr>
                <a:srgbClr val="494949"/>
              </a:buClr>
              <a:buSzPts val="1800"/>
              <a:buFont typeface="Arial"/>
              <a:buAutoNum type="arabicPeriod"/>
            </a:pPr>
            <a:r>
              <a:rPr b="0" i="0" lang="en-US" sz="2800" u="none" cap="none" strike="noStrike">
                <a:solidFill>
                  <a:srgbClr val="494949"/>
                </a:solidFill>
                <a:latin typeface="Jost Medium"/>
                <a:ea typeface="Jost Medium"/>
                <a:cs typeface="Jost Medium"/>
                <a:sym typeface="Jost Medium"/>
              </a:rPr>
              <a:t>Discuss long-term impact on our physics department, discuss response ideas and college plans</a:t>
            </a:r>
            <a:endParaRPr b="0" i="0" sz="28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4"/>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27" name="Google Shape;127;p4"/>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28" name="Google Shape;1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29" name="Google Shape;129;p4"/>
          <p:cNvSpPr txBox="1"/>
          <p:nvPr>
            <p:ph idx="2" type="body"/>
          </p:nvPr>
        </p:nvSpPr>
        <p:spPr>
          <a:xfrm>
            <a:off x="4424887" y="136525"/>
            <a:ext cx="6928913" cy="1076048"/>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rgbClr val="4552A3"/>
              </a:buClr>
              <a:buSzPts val="4400"/>
              <a:buFont typeface="Arial"/>
              <a:buNone/>
            </a:pPr>
            <a:r>
              <a:rPr b="1" lang="en-US"/>
              <a:t>Science under threat</a:t>
            </a:r>
            <a:endParaRPr/>
          </a:p>
        </p:txBody>
      </p:sp>
      <p:sp>
        <p:nvSpPr>
          <p:cNvPr id="130" name="Google Shape;130;p4"/>
          <p:cNvSpPr txBox="1"/>
          <p:nvPr/>
        </p:nvSpPr>
        <p:spPr>
          <a:xfrm>
            <a:off x="674963" y="1770111"/>
            <a:ext cx="10641600" cy="4028700"/>
          </a:xfrm>
          <a:prstGeom prst="rect">
            <a:avLst/>
          </a:prstGeom>
          <a:noFill/>
          <a:ln>
            <a:noFill/>
          </a:ln>
        </p:spPr>
        <p:txBody>
          <a:bodyPr anchorCtr="0" anchor="t" bIns="45700" lIns="91425" spcFirstLastPara="1" rIns="91425" wrap="square" tIns="45700">
            <a:noAutofit/>
          </a:bodyPr>
          <a:lstStyle/>
          <a:p>
            <a:pPr indent="-387350" lvl="0" marL="457200" marR="0" rtl="0" algn="l">
              <a:lnSpc>
                <a:spcPct val="115000"/>
              </a:lnSpc>
              <a:spcBef>
                <a:spcPts val="0"/>
              </a:spcBef>
              <a:spcAft>
                <a:spcPts val="0"/>
              </a:spcAft>
              <a:buClr>
                <a:srgbClr val="494949"/>
              </a:buClr>
              <a:buSzPts val="2500"/>
              <a:buFont typeface="Arial"/>
              <a:buChar char="•"/>
            </a:pPr>
            <a:r>
              <a:rPr b="1" i="0" lang="en-US" sz="2500" u="none" cap="none" strike="noStrike">
                <a:solidFill>
                  <a:srgbClr val="494949"/>
                </a:solidFill>
                <a:latin typeface="Jost Black"/>
                <a:ea typeface="Jost Black"/>
                <a:cs typeface="Jost Black"/>
                <a:sym typeface="Jost Black"/>
              </a:rPr>
              <a:t>Current Policy:</a:t>
            </a:r>
            <a:r>
              <a:rPr b="0" i="0" lang="en-US" sz="2500" u="none" cap="none" strike="noStrike">
                <a:solidFill>
                  <a:srgbClr val="494949"/>
                </a:solidFill>
                <a:latin typeface="Jost Medium"/>
                <a:ea typeface="Jost Medium"/>
                <a:cs typeface="Jost Medium"/>
                <a:sym typeface="Jost Medium"/>
              </a:rPr>
              <a:t> International F/J visa holders can stay for the "duration of status" (D/S) needed to complete their program.</a:t>
            </a:r>
            <a:endParaRPr b="0" i="0" sz="1400" u="none" cap="none" strike="noStrike">
              <a:solidFill>
                <a:srgbClr val="000000"/>
              </a:solidFill>
              <a:latin typeface="Arial"/>
              <a:ea typeface="Arial"/>
              <a:cs typeface="Arial"/>
              <a:sym typeface="Arial"/>
            </a:endParaRPr>
          </a:p>
          <a:p>
            <a:pPr indent="-387350" lvl="0" marL="457200" marR="0" rtl="0" algn="l">
              <a:lnSpc>
                <a:spcPct val="115000"/>
              </a:lnSpc>
              <a:spcBef>
                <a:spcPts val="0"/>
              </a:spcBef>
              <a:spcAft>
                <a:spcPts val="0"/>
              </a:spcAft>
              <a:buClr>
                <a:srgbClr val="494949"/>
              </a:buClr>
              <a:buSzPts val="2500"/>
              <a:buFont typeface="Arial"/>
              <a:buChar char="•"/>
            </a:pPr>
            <a:r>
              <a:rPr b="1" i="0" lang="en-US" sz="2500" u="none" cap="none" strike="noStrike">
                <a:solidFill>
                  <a:srgbClr val="494949"/>
                </a:solidFill>
                <a:latin typeface="Jost Black"/>
                <a:ea typeface="Jost Black"/>
                <a:cs typeface="Jost Black"/>
                <a:sym typeface="Jost Black"/>
              </a:rPr>
              <a:t>Rule Change:</a:t>
            </a:r>
            <a:r>
              <a:rPr b="0" i="0" lang="en-US" sz="2500" u="none" cap="none" strike="noStrike">
                <a:solidFill>
                  <a:srgbClr val="494949"/>
                </a:solidFill>
                <a:latin typeface="Jost Medium"/>
                <a:ea typeface="Jost Medium"/>
                <a:cs typeface="Jost Medium"/>
                <a:sym typeface="Jost Medium"/>
              </a:rPr>
              <a:t> D/S is replaced by a fixed term, determined by the student’s I-20 or DS-2019 end date, </a:t>
            </a:r>
            <a:r>
              <a:rPr b="1" i="0" lang="en-US" sz="2500" u="none" cap="none" strike="noStrike">
                <a:solidFill>
                  <a:srgbClr val="494949"/>
                </a:solidFill>
                <a:latin typeface="Jost Black"/>
                <a:ea typeface="Jost Black"/>
                <a:cs typeface="Jost Black"/>
                <a:sym typeface="Jost Black"/>
              </a:rPr>
              <a:t>NOT to exceed </a:t>
            </a:r>
            <a:r>
              <a:rPr b="1" lang="en-US" sz="2500">
                <a:solidFill>
                  <a:srgbClr val="494949"/>
                </a:solidFill>
                <a:latin typeface="Jost Black"/>
                <a:ea typeface="Jost Black"/>
                <a:cs typeface="Jost Black"/>
                <a:sym typeface="Jost Black"/>
              </a:rPr>
              <a:t>four</a:t>
            </a:r>
            <a:r>
              <a:rPr b="1" i="0" lang="en-US" sz="2500" u="none" cap="none" strike="noStrike">
                <a:solidFill>
                  <a:srgbClr val="494949"/>
                </a:solidFill>
                <a:latin typeface="Jost Black"/>
                <a:ea typeface="Jost Black"/>
                <a:cs typeface="Jost Black"/>
                <a:sym typeface="Jost Black"/>
              </a:rPr>
              <a:t> years</a:t>
            </a:r>
            <a:r>
              <a:rPr b="0" i="0" lang="en-US" sz="2500" u="none" cap="none" strike="noStrike">
                <a:solidFill>
                  <a:srgbClr val="494949"/>
                </a:solidFill>
                <a:latin typeface="Jost Medium"/>
                <a:ea typeface="Jost Medium"/>
                <a:cs typeface="Jost Medium"/>
                <a:sym typeface="Jost Medium"/>
              </a:rPr>
              <a:t>. </a:t>
            </a:r>
            <a:endParaRPr b="0" i="0" sz="1400" u="none" cap="none" strike="noStrike">
              <a:solidFill>
                <a:srgbClr val="000000"/>
              </a:solidFill>
              <a:latin typeface="Arial"/>
              <a:ea typeface="Arial"/>
              <a:cs typeface="Arial"/>
              <a:sym typeface="Arial"/>
            </a:endParaRPr>
          </a:p>
          <a:p>
            <a:pPr indent="-387350" lvl="0" marL="457200" marR="0" rtl="0" algn="l">
              <a:lnSpc>
                <a:spcPct val="115000"/>
              </a:lnSpc>
              <a:spcBef>
                <a:spcPts val="0"/>
              </a:spcBef>
              <a:spcAft>
                <a:spcPts val="0"/>
              </a:spcAft>
              <a:buClr>
                <a:srgbClr val="494949"/>
              </a:buClr>
              <a:buSzPts val="2500"/>
              <a:buFont typeface="Arial"/>
              <a:buChar char="•"/>
            </a:pPr>
            <a:r>
              <a:rPr b="1" i="0" lang="en-US" sz="2500" u="none" cap="none" strike="noStrike">
                <a:solidFill>
                  <a:srgbClr val="494949"/>
                </a:solidFill>
                <a:latin typeface="Jost Black"/>
                <a:ea typeface="Jost Black"/>
                <a:cs typeface="Jost Black"/>
                <a:sym typeface="Jost Black"/>
              </a:rPr>
              <a:t>Uncertainty:</a:t>
            </a:r>
            <a:r>
              <a:rPr b="0" i="0" lang="en-US" sz="2500" u="none" cap="none" strike="noStrike">
                <a:solidFill>
                  <a:srgbClr val="494949"/>
                </a:solidFill>
                <a:latin typeface="Jost Medium"/>
                <a:ea typeface="Jost Medium"/>
                <a:cs typeface="Jost Medium"/>
                <a:sym typeface="Jost Medium"/>
              </a:rPr>
              <a:t> Extensions </a:t>
            </a:r>
            <a:r>
              <a:rPr lang="en-US" sz="2500">
                <a:solidFill>
                  <a:srgbClr val="494949"/>
                </a:solidFill>
                <a:latin typeface="Jost Medium"/>
                <a:ea typeface="Jost Medium"/>
                <a:cs typeface="Jost Medium"/>
                <a:sym typeface="Jost Medium"/>
              </a:rPr>
              <a:t>are </a:t>
            </a:r>
            <a:r>
              <a:rPr b="0" i="0" lang="en-US" sz="2500" u="none" cap="none" strike="noStrike">
                <a:solidFill>
                  <a:srgbClr val="494949"/>
                </a:solidFill>
                <a:latin typeface="Jost Medium"/>
                <a:ea typeface="Jost Medium"/>
                <a:cs typeface="Jost Medium"/>
                <a:sym typeface="Jost Medium"/>
              </a:rPr>
              <a:t>not guaranteed, there is some ambiguity in adjudicative standards, a</a:t>
            </a:r>
            <a:r>
              <a:rPr lang="en-US" sz="2500">
                <a:solidFill>
                  <a:srgbClr val="494949"/>
                </a:solidFill>
                <a:latin typeface="Jost Medium"/>
                <a:ea typeface="Jost Medium"/>
                <a:cs typeface="Jost Medium"/>
                <a:sym typeface="Jost Medium"/>
              </a:rPr>
              <a:t>nd </a:t>
            </a:r>
            <a:r>
              <a:rPr b="0" i="0" lang="en-US" sz="2500" u="none" cap="none" strike="noStrike">
                <a:solidFill>
                  <a:srgbClr val="494949"/>
                </a:solidFill>
                <a:latin typeface="Jost Medium"/>
                <a:ea typeface="Jost Medium"/>
                <a:cs typeface="Jost Medium"/>
                <a:sym typeface="Jost Medium"/>
              </a:rPr>
              <a:t>denial may result in student being “out of status.” </a:t>
            </a:r>
            <a:endParaRPr b="0" i="0" sz="1400" u="none" cap="none" strike="noStrike">
              <a:solidFill>
                <a:srgbClr val="000000"/>
              </a:solidFill>
              <a:latin typeface="Arial"/>
              <a:ea typeface="Arial"/>
              <a:cs typeface="Arial"/>
              <a:sym typeface="Arial"/>
            </a:endParaRPr>
          </a:p>
          <a:p>
            <a:pPr indent="-387350" lvl="0" marL="457200" marR="0" rtl="0" algn="l">
              <a:lnSpc>
                <a:spcPct val="115000"/>
              </a:lnSpc>
              <a:spcBef>
                <a:spcPts val="0"/>
              </a:spcBef>
              <a:spcAft>
                <a:spcPts val="0"/>
              </a:spcAft>
              <a:buClr>
                <a:srgbClr val="494949"/>
              </a:buClr>
              <a:buSzPts val="2500"/>
              <a:buFont typeface="Arial"/>
              <a:buChar char="•"/>
            </a:pPr>
            <a:r>
              <a:rPr b="1" i="0" lang="en-US" sz="2500" u="none" cap="none" strike="noStrike">
                <a:solidFill>
                  <a:srgbClr val="494949"/>
                </a:solidFill>
                <a:latin typeface="Jost Black"/>
                <a:ea typeface="Jost Black"/>
                <a:cs typeface="Jost Black"/>
                <a:sym typeface="Jost Black"/>
              </a:rPr>
              <a:t>Impact on Physics: </a:t>
            </a:r>
            <a:r>
              <a:rPr b="0" i="0" lang="en-US" sz="2500" u="none" cap="none" strike="noStrike">
                <a:solidFill>
                  <a:srgbClr val="494949"/>
                </a:solidFill>
                <a:latin typeface="Jost Medium"/>
                <a:ea typeface="Jost Medium"/>
                <a:cs typeface="Jost Medium"/>
                <a:sym typeface="Jost Medium"/>
              </a:rPr>
              <a:t>This creates uncertainty for Ph.D. students (programs average</a:t>
            </a:r>
            <a:r>
              <a:rPr b="0" i="0" lang="en-US" sz="2500" u="none" cap="none" strike="noStrike">
                <a:solidFill>
                  <a:srgbClr val="494949"/>
                </a:solidFill>
                <a:latin typeface="Jost Medium"/>
                <a:ea typeface="Jost Medium"/>
                <a:cs typeface="Jost Medium"/>
                <a:sym typeface="Jost Medium"/>
              </a:rPr>
              <a:t> &gt;6</a:t>
            </a:r>
            <a:r>
              <a:rPr b="0" i="0" lang="en-US" sz="2500" u="none" cap="none" strike="noStrike">
                <a:solidFill>
                  <a:srgbClr val="494949"/>
                </a:solidFill>
                <a:latin typeface="Jost Medium"/>
                <a:ea typeface="Jost Medium"/>
                <a:cs typeface="Jost Medium"/>
                <a:sym typeface="Jost Medium"/>
              </a:rPr>
              <a:t> years), likely </a:t>
            </a:r>
            <a:r>
              <a:rPr lang="en-US" sz="2500">
                <a:solidFill>
                  <a:srgbClr val="494949"/>
                </a:solidFill>
                <a:latin typeface="Jost Medium"/>
                <a:ea typeface="Jost Medium"/>
                <a:cs typeface="Jost Medium"/>
                <a:sym typeface="Jost Medium"/>
              </a:rPr>
              <a:t>to reduce</a:t>
            </a:r>
            <a:r>
              <a:rPr b="0" i="0" lang="en-US" sz="2500" u="none" cap="none" strike="noStrike">
                <a:solidFill>
                  <a:srgbClr val="494949"/>
                </a:solidFill>
                <a:latin typeface="Jost Medium"/>
                <a:ea typeface="Jost Medium"/>
                <a:cs typeface="Jost Medium"/>
                <a:sym typeface="Jost Medium"/>
              </a:rPr>
              <a:t> international enrollment and caus</a:t>
            </a:r>
            <a:r>
              <a:rPr lang="en-US" sz="2500">
                <a:solidFill>
                  <a:srgbClr val="494949"/>
                </a:solidFill>
                <a:latin typeface="Jost Medium"/>
                <a:ea typeface="Jost Medium"/>
                <a:cs typeface="Jost Medium"/>
                <a:sym typeface="Jost Medium"/>
              </a:rPr>
              <a:t>e</a:t>
            </a:r>
            <a:r>
              <a:rPr b="0" i="0" lang="en-US" sz="2500" u="none" cap="none" strike="noStrike">
                <a:solidFill>
                  <a:srgbClr val="494949"/>
                </a:solidFill>
                <a:latin typeface="Jost Medium"/>
                <a:ea typeface="Jost Medium"/>
                <a:cs typeface="Jost Medium"/>
                <a:sym typeface="Jost Medium"/>
              </a:rPr>
              <a:t> students to seek institutions abroad.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5"/>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36" name="Google Shape;136;p5"/>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37" name="Google Shape;137;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38" name="Google Shape;138;p5"/>
          <p:cNvSpPr txBox="1"/>
          <p:nvPr>
            <p:ph idx="2" type="body"/>
          </p:nvPr>
        </p:nvSpPr>
        <p:spPr>
          <a:xfrm>
            <a:off x="4424887" y="26699"/>
            <a:ext cx="69288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None/>
            </a:pPr>
            <a:r>
              <a:rPr b="1" lang="en-US" sz="3800"/>
              <a:t>APS Visa policy resources</a:t>
            </a:r>
            <a:endParaRPr sz="3800"/>
          </a:p>
          <a:p>
            <a:pPr indent="0" lvl="0" marL="0" rtl="0" algn="r">
              <a:lnSpc>
                <a:spcPct val="100000"/>
              </a:lnSpc>
              <a:spcBef>
                <a:spcPts val="0"/>
              </a:spcBef>
              <a:spcAft>
                <a:spcPts val="0"/>
              </a:spcAft>
              <a:buClr>
                <a:srgbClr val="4552A3"/>
              </a:buClr>
              <a:buSzPts val="4400"/>
              <a:buNone/>
            </a:pPr>
            <a:r>
              <a:rPr b="1" lang="en-US" sz="3800"/>
              <a:t>   Proactive support</a:t>
            </a:r>
            <a:endParaRPr sz="3800"/>
          </a:p>
        </p:txBody>
      </p:sp>
      <p:sp>
        <p:nvSpPr>
          <p:cNvPr id="139" name="Google Shape;139;p5"/>
          <p:cNvSpPr txBox="1"/>
          <p:nvPr/>
        </p:nvSpPr>
        <p:spPr>
          <a:xfrm>
            <a:off x="723681" y="1945394"/>
            <a:ext cx="10197300" cy="3641100"/>
          </a:xfrm>
          <a:prstGeom prst="rect">
            <a:avLst/>
          </a:prstGeom>
          <a:noFill/>
          <a:ln>
            <a:noFill/>
          </a:ln>
        </p:spPr>
        <p:txBody>
          <a:bodyPr anchorCtr="0" anchor="t" bIns="45700" lIns="91425" spcFirstLastPara="1" rIns="91425" wrap="square" tIns="45700">
            <a:noAutofit/>
          </a:bodyPr>
          <a:lstStyle/>
          <a:p>
            <a:pPr indent="-393700" lvl="0" marL="457200" marR="0" rtl="0" algn="l">
              <a:lnSpc>
                <a:spcPct val="100000"/>
              </a:lnSpc>
              <a:spcBef>
                <a:spcPts val="1000"/>
              </a:spcBef>
              <a:spcAft>
                <a:spcPts val="0"/>
              </a:spcAft>
              <a:buClr>
                <a:srgbClr val="494949"/>
              </a:buClr>
              <a:buSzPts val="2600"/>
              <a:buFont typeface="Arial"/>
              <a:buChar char="•"/>
            </a:pPr>
            <a:r>
              <a:rPr b="0" i="0" lang="en-US" sz="2700" u="none" cap="none" strike="noStrike">
                <a:solidFill>
                  <a:srgbClr val="494949"/>
                </a:solidFill>
                <a:latin typeface="Jost Medium"/>
                <a:ea typeface="Jost Medium"/>
                <a:cs typeface="Jost Medium"/>
                <a:sym typeface="Jost Medium"/>
              </a:rPr>
              <a:t>APS web pages designed </a:t>
            </a:r>
            <a:r>
              <a:rPr b="0" i="0" lang="en-US" sz="2700" u="sng" cap="none" strike="noStrike">
                <a:solidFill>
                  <a:schemeClr val="hlink"/>
                </a:solidFill>
                <a:latin typeface="Jost Medium"/>
                <a:ea typeface="Jost Medium"/>
                <a:cs typeface="Jost Medium"/>
                <a:sym typeface="Jost Medium"/>
                <a:hlinkClick r:id="rId3"/>
              </a:rPr>
              <a:t>for phys</a:t>
            </a:r>
            <a:r>
              <a:rPr lang="en-US" sz="2700" u="sng">
                <a:solidFill>
                  <a:schemeClr val="hlink"/>
                </a:solidFill>
                <a:latin typeface="Jost Medium"/>
                <a:ea typeface="Jost Medium"/>
                <a:cs typeface="Jost Medium"/>
                <a:sym typeface="Jost Medium"/>
                <a:hlinkClick r:id="rId4"/>
              </a:rPr>
              <a:t>ics departments</a:t>
            </a:r>
            <a:r>
              <a:rPr lang="en-US" sz="2700">
                <a:solidFill>
                  <a:srgbClr val="494949"/>
                </a:solidFill>
                <a:latin typeface="Jost Medium"/>
                <a:ea typeface="Jost Medium"/>
                <a:cs typeface="Jost Medium"/>
                <a:sym typeface="Jost Medium"/>
              </a:rPr>
              <a:t> and </a:t>
            </a:r>
            <a:r>
              <a:rPr lang="en-US" sz="2700" u="sng">
                <a:solidFill>
                  <a:schemeClr val="hlink"/>
                </a:solidFill>
                <a:latin typeface="Jost Medium"/>
                <a:ea typeface="Jost Medium"/>
                <a:cs typeface="Jost Medium"/>
                <a:sym typeface="Jost Medium"/>
                <a:hlinkClick r:id="rId5"/>
              </a:rPr>
              <a:t>for </a:t>
            </a:r>
            <a:r>
              <a:rPr b="0" i="0" lang="en-US" sz="2700" u="sng" cap="none" strike="noStrike">
                <a:solidFill>
                  <a:schemeClr val="hlink"/>
                </a:solidFill>
                <a:latin typeface="Jost Medium"/>
                <a:ea typeface="Jost Medium"/>
                <a:cs typeface="Jost Medium"/>
                <a:sym typeface="Jost Medium"/>
                <a:hlinkClick r:id="rId6"/>
              </a:rPr>
              <a:t>current and prospective international students </a:t>
            </a:r>
            <a:r>
              <a:rPr lang="en-US" sz="2700" u="sng">
                <a:solidFill>
                  <a:schemeClr val="hlink"/>
                </a:solidFill>
                <a:latin typeface="Jost Medium"/>
                <a:ea typeface="Jost Medium"/>
                <a:cs typeface="Jost Medium"/>
                <a:sym typeface="Jost Medium"/>
                <a:hlinkClick r:id="rId7"/>
              </a:rPr>
              <a:t>and</a:t>
            </a:r>
            <a:r>
              <a:rPr b="0" i="0" lang="en-US" sz="2700" u="sng" cap="none" strike="noStrike">
                <a:solidFill>
                  <a:schemeClr val="hlink"/>
                </a:solidFill>
                <a:latin typeface="Jost Medium"/>
                <a:ea typeface="Jost Medium"/>
                <a:cs typeface="Jost Medium"/>
                <a:sym typeface="Jost Medium"/>
                <a:hlinkClick r:id="rId8"/>
              </a:rPr>
              <a:t> scholars</a:t>
            </a:r>
            <a:r>
              <a:rPr b="0" i="0" lang="en-US" sz="2700" u="none" cap="none" strike="noStrike">
                <a:solidFill>
                  <a:srgbClr val="494949"/>
                </a:solidFill>
                <a:latin typeface="Jost Medium"/>
                <a:ea typeface="Jost Medium"/>
                <a:cs typeface="Jost Medium"/>
                <a:sym typeface="Jost Medium"/>
              </a:rPr>
              <a:t> </a:t>
            </a:r>
            <a:r>
              <a:rPr lang="en-US" sz="2700">
                <a:solidFill>
                  <a:srgbClr val="494949"/>
                </a:solidFill>
                <a:latin typeface="Jost Medium"/>
                <a:ea typeface="Jost Medium"/>
                <a:cs typeface="Jost Medium"/>
                <a:sym typeface="Jost Medium"/>
              </a:rPr>
              <a:t>—</a:t>
            </a:r>
            <a:r>
              <a:rPr b="0" i="0" lang="en-US" sz="2700" u="none" cap="none" strike="noStrike">
                <a:solidFill>
                  <a:srgbClr val="494949"/>
                </a:solidFill>
                <a:latin typeface="Jost Medium"/>
                <a:ea typeface="Jost Medium"/>
                <a:cs typeface="Jost Medium"/>
                <a:sym typeface="Jost Medium"/>
              </a:rPr>
              <a:t> resources related to </a:t>
            </a:r>
            <a:r>
              <a:rPr lang="en-US" sz="2700">
                <a:solidFill>
                  <a:srgbClr val="494949"/>
                </a:solidFill>
                <a:latin typeface="Jost Medium"/>
                <a:ea typeface="Jost Medium"/>
                <a:cs typeface="Jost Medium"/>
                <a:sym typeface="Jost Medium"/>
              </a:rPr>
              <a:t>v</a:t>
            </a:r>
            <a:r>
              <a:rPr b="0" i="0" lang="en-US" sz="2700" u="none" cap="none" strike="noStrike">
                <a:solidFill>
                  <a:srgbClr val="494949"/>
                </a:solidFill>
                <a:latin typeface="Jost Medium"/>
                <a:ea typeface="Jost Medium"/>
                <a:cs typeface="Jost Medium"/>
                <a:sym typeface="Jost Medium"/>
              </a:rPr>
              <a:t>isas, </a:t>
            </a:r>
            <a:r>
              <a:rPr lang="en-US" sz="2700">
                <a:solidFill>
                  <a:srgbClr val="494949"/>
                </a:solidFill>
                <a:latin typeface="Jost Medium"/>
                <a:ea typeface="Jost Medium"/>
                <a:cs typeface="Jost Medium"/>
                <a:sym typeface="Jost Medium"/>
              </a:rPr>
              <a:t>i</a:t>
            </a:r>
            <a:r>
              <a:rPr b="0" i="0" lang="en-US" sz="2700" u="none" cap="none" strike="noStrike">
                <a:solidFill>
                  <a:srgbClr val="494949"/>
                </a:solidFill>
                <a:latin typeface="Jost Medium"/>
                <a:ea typeface="Jost Medium"/>
                <a:cs typeface="Jost Medium"/>
                <a:sym typeface="Jost Medium"/>
              </a:rPr>
              <a:t>mmigration, </a:t>
            </a:r>
            <a:r>
              <a:rPr lang="en-US" sz="2700">
                <a:solidFill>
                  <a:srgbClr val="494949"/>
                </a:solidFill>
                <a:latin typeface="Jost Medium"/>
                <a:ea typeface="Jost Medium"/>
                <a:cs typeface="Jost Medium"/>
                <a:sym typeface="Jost Medium"/>
              </a:rPr>
              <a:t>pr</a:t>
            </a:r>
            <a:r>
              <a:rPr b="0" i="0" lang="en-US" sz="2700" u="none" cap="none" strike="noStrike">
                <a:solidFill>
                  <a:srgbClr val="494949"/>
                </a:solidFill>
                <a:latin typeface="Jost Medium"/>
                <a:ea typeface="Jost Medium"/>
                <a:cs typeface="Jost Medium"/>
                <a:sym typeface="Jost Medium"/>
              </a:rPr>
              <a:t>e-arrival resources, and more</a:t>
            </a:r>
            <a:endParaRPr b="0" i="0" sz="1400" u="none" cap="none" strike="noStrike">
              <a:solidFill>
                <a:srgbClr val="000000"/>
              </a:solidFill>
              <a:latin typeface="Arial"/>
              <a:ea typeface="Arial"/>
              <a:cs typeface="Arial"/>
              <a:sym typeface="Arial"/>
            </a:endParaRPr>
          </a:p>
          <a:p>
            <a:pPr indent="-393700" lvl="0" marL="457200" marR="0" rtl="0" algn="l">
              <a:lnSpc>
                <a:spcPct val="100000"/>
              </a:lnSpc>
              <a:spcBef>
                <a:spcPts val="1000"/>
              </a:spcBef>
              <a:spcAft>
                <a:spcPts val="0"/>
              </a:spcAft>
              <a:buClr>
                <a:srgbClr val="494949"/>
              </a:buClr>
              <a:buSzPts val="2600"/>
              <a:buFont typeface="Arial"/>
              <a:buChar char="•"/>
            </a:pPr>
            <a:r>
              <a:rPr b="0" i="0" lang="en-US" sz="2800" u="none" cap="none" strike="noStrike">
                <a:solidFill>
                  <a:srgbClr val="494949"/>
                </a:solidFill>
                <a:latin typeface="Jost Medium"/>
                <a:ea typeface="Jost Medium"/>
                <a:cs typeface="Jost Medium"/>
                <a:sym typeface="Jost Medium"/>
              </a:rPr>
              <a:t>White paper: </a:t>
            </a:r>
            <a:r>
              <a:rPr b="0" i="0" lang="en-US" sz="2800" u="sng" cap="none" strike="noStrike">
                <a:solidFill>
                  <a:srgbClr val="0563C1"/>
                </a:solidFill>
                <a:latin typeface="Jost Medium"/>
                <a:ea typeface="Jost Medium"/>
                <a:cs typeface="Jost Medium"/>
                <a:sym typeface="Jost Medium"/>
                <a:hlinkClick r:id="rId9">
                  <a:extLst>
                    <a:ext uri="{A12FA001-AC4F-418D-AE19-62706E023703}">
                      <ahyp:hlinkClr val="tx"/>
                    </a:ext>
                  </a:extLst>
                </a:hlinkClick>
              </a:rPr>
              <a:t>Proposed Immigration Changes</a:t>
            </a:r>
            <a:r>
              <a:rPr b="0" i="0" lang="en-US" sz="2800" u="none" cap="none" strike="noStrike">
                <a:solidFill>
                  <a:srgbClr val="494949"/>
                </a:solidFill>
                <a:latin typeface="Jost Medium"/>
                <a:ea typeface="Jost Medium"/>
                <a:cs typeface="Jost Medium"/>
                <a:sym typeface="Jost Medium"/>
              </a:rPr>
              <a:t>*</a:t>
            </a:r>
            <a:endParaRPr b="0" i="0" sz="1400" u="none" cap="none" strike="noStrike">
              <a:solidFill>
                <a:srgbClr val="000000"/>
              </a:solidFill>
              <a:latin typeface="Arial"/>
              <a:ea typeface="Arial"/>
              <a:cs typeface="Arial"/>
              <a:sym typeface="Arial"/>
            </a:endParaRPr>
          </a:p>
          <a:p>
            <a:pPr indent="-393700" lvl="0" marL="457200" marR="0" rtl="0" algn="l">
              <a:lnSpc>
                <a:spcPct val="100000"/>
              </a:lnSpc>
              <a:spcBef>
                <a:spcPts val="1000"/>
              </a:spcBef>
              <a:spcAft>
                <a:spcPts val="0"/>
              </a:spcAft>
              <a:buClr>
                <a:srgbClr val="494949"/>
              </a:buClr>
              <a:buSzPts val="2600"/>
              <a:buFont typeface="Arial"/>
              <a:buChar char="•"/>
            </a:pPr>
            <a:r>
              <a:rPr b="0" i="0" lang="en-US" sz="2800" u="none" cap="none" strike="noStrike">
                <a:solidFill>
                  <a:srgbClr val="494949"/>
                </a:solidFill>
                <a:latin typeface="Jost Medium"/>
                <a:ea typeface="Jost Medium"/>
                <a:cs typeface="Jost Medium"/>
                <a:sym typeface="Jost Medium"/>
              </a:rPr>
              <a:t>Resources and Guidance: </a:t>
            </a:r>
            <a:r>
              <a:rPr b="0" i="0" lang="en-US" sz="2800" u="sng" cap="none" strike="noStrike">
                <a:solidFill>
                  <a:srgbClr val="0563C1"/>
                </a:solidFill>
                <a:latin typeface="Jost Medium"/>
                <a:ea typeface="Jost Medium"/>
                <a:cs typeface="Jost Medium"/>
                <a:sym typeface="Jost Medium"/>
                <a:hlinkClick r:id="rId10">
                  <a:extLst>
                    <a:ext uri="{A12FA001-AC4F-418D-AE19-62706E023703}">
                      <ahyp:hlinkClr val="tx"/>
                    </a:ext>
                  </a:extLst>
                </a:hlinkClick>
              </a:rPr>
              <a:t>EP3 Guide Toolkit</a:t>
            </a:r>
            <a:r>
              <a:rPr b="0" i="0" lang="en-US" sz="2800" u="none" cap="none" strike="noStrike">
                <a:solidFill>
                  <a:srgbClr val="494949"/>
                </a:solidFill>
                <a:latin typeface="Jost Medium"/>
                <a:ea typeface="Jost Medium"/>
                <a:cs typeface="Jost Medium"/>
                <a:sym typeface="Jost Medium"/>
              </a:rPr>
              <a:t>*</a:t>
            </a:r>
            <a:r>
              <a:rPr b="0" i="0" lang="en-US" sz="2700" u="none" cap="none" strike="noStrike">
                <a:solidFill>
                  <a:srgbClr val="494949"/>
                </a:solidFill>
                <a:latin typeface="Jost Medium"/>
                <a:ea typeface="Jost Medium"/>
                <a:cs typeface="Jost Medium"/>
                <a:sym typeface="Jost Medium"/>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494949"/>
              </a:buClr>
              <a:buSzPts val="1800"/>
              <a:buFont typeface="Arial"/>
              <a:buNone/>
            </a:pPr>
            <a:r>
              <a:t/>
            </a:r>
            <a:endParaRPr b="0" i="0" sz="2400" u="none" cap="none" strike="noStrike">
              <a:solidFill>
                <a:srgbClr val="494949"/>
              </a:solidFill>
              <a:latin typeface="Jost Medium"/>
              <a:ea typeface="Jost Medium"/>
              <a:cs typeface="Jost Medium"/>
              <a:sym typeface="Jost Medium"/>
            </a:endParaRPr>
          </a:p>
          <a:p>
            <a:pPr indent="0" lvl="0" marL="0" marR="0" rtl="0" algn="l">
              <a:lnSpc>
                <a:spcPct val="100000"/>
              </a:lnSpc>
              <a:spcBef>
                <a:spcPts val="1000"/>
              </a:spcBef>
              <a:spcAft>
                <a:spcPts val="0"/>
              </a:spcAft>
              <a:buClr>
                <a:srgbClr val="494949"/>
              </a:buClr>
              <a:buSzPts val="1800"/>
              <a:buFont typeface="Arial"/>
              <a:buNone/>
            </a:pPr>
            <a:r>
              <a:rPr b="0" i="0" lang="en-US" sz="2400" u="none" cap="none" strike="noStrike">
                <a:solidFill>
                  <a:srgbClr val="494949"/>
                </a:solidFill>
                <a:latin typeface="Jost Medium"/>
                <a:ea typeface="Jost Medium"/>
                <a:cs typeface="Jost Medium"/>
                <a:sym typeface="Jost Medium"/>
              </a:rPr>
              <a:t>* Support from the </a:t>
            </a:r>
            <a:r>
              <a:rPr b="0" i="0" lang="en-US" sz="2800" u="sng" cap="none" strike="noStrike">
                <a:solidFill>
                  <a:srgbClr val="0563C1"/>
                </a:solidFill>
                <a:latin typeface="Jost Medium"/>
                <a:ea typeface="Jost Medium"/>
                <a:cs typeface="Jost Medium"/>
                <a:sym typeface="Jost Medium"/>
                <a:hlinkClick r:id="rId11">
                  <a:extLst>
                    <a:ext uri="{A12FA001-AC4F-418D-AE19-62706E023703}">
                      <ahyp:hlinkClr val="tx"/>
                    </a:ext>
                  </a:extLst>
                </a:hlinkClick>
              </a:rPr>
              <a:t>Gordon and Betty Moore Foundation</a:t>
            </a:r>
            <a:endParaRPr b="0" i="0" sz="2800" u="none" cap="none" strike="noStrike">
              <a:solidFill>
                <a:srgbClr val="494949"/>
              </a:solidFill>
              <a:latin typeface="Jost Medium"/>
              <a:ea typeface="Jost Medium"/>
              <a:cs typeface="Jost Medium"/>
              <a:sym typeface="Jost Medium"/>
            </a:endParaRPr>
          </a:p>
          <a:p>
            <a:pPr indent="0" lvl="0" marL="0" marR="0" rtl="0" algn="l">
              <a:lnSpc>
                <a:spcPct val="100000"/>
              </a:lnSpc>
              <a:spcBef>
                <a:spcPts val="1000"/>
              </a:spcBef>
              <a:spcAft>
                <a:spcPts val="0"/>
              </a:spcAft>
              <a:buClr>
                <a:srgbClr val="494949"/>
              </a:buClr>
              <a:buSzPts val="1800"/>
              <a:buFont typeface="Arial"/>
              <a:buNone/>
            </a:pPr>
            <a:r>
              <a:t/>
            </a:r>
            <a:endParaRPr b="0" i="0" sz="27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6"/>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45" name="Google Shape;145;p6"/>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46" name="Google Shape;146;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47" name="Google Shape;147;p6"/>
          <p:cNvSpPr txBox="1"/>
          <p:nvPr>
            <p:ph idx="2" type="body"/>
          </p:nvPr>
        </p:nvSpPr>
        <p:spPr>
          <a:xfrm>
            <a:off x="3501350" y="136525"/>
            <a:ext cx="7852500" cy="10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552A3"/>
              </a:buClr>
              <a:buSzPts val="4400"/>
              <a:buFont typeface="Arial"/>
              <a:buNone/>
            </a:pPr>
            <a:r>
              <a:rPr b="1" lang="en-US" sz="3215"/>
              <a:t>Overview of Prospective Rule Changes</a:t>
            </a:r>
            <a:endParaRPr b="1" sz="3215"/>
          </a:p>
        </p:txBody>
      </p:sp>
      <p:sp>
        <p:nvSpPr>
          <p:cNvPr id="148" name="Google Shape;148;p6"/>
          <p:cNvSpPr txBox="1"/>
          <p:nvPr/>
        </p:nvSpPr>
        <p:spPr>
          <a:xfrm>
            <a:off x="766325" y="1806027"/>
            <a:ext cx="10877400" cy="41250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rgbClr val="000000"/>
              </a:buClr>
              <a:buSzPts val="2800"/>
              <a:buFont typeface="Arial"/>
              <a:buNone/>
            </a:pPr>
            <a:r>
              <a:rPr b="1" i="0" lang="en-US" sz="2800" u="none" cap="none" strike="noStrike">
                <a:solidFill>
                  <a:srgbClr val="494949"/>
                </a:solidFill>
                <a:latin typeface="Jost Black"/>
                <a:ea typeface="Jost Black"/>
                <a:cs typeface="Jost Black"/>
                <a:sym typeface="Jost Black"/>
              </a:rPr>
              <a:t>Elimination of Duration of Status (D/S)</a:t>
            </a:r>
            <a:endParaRPr b="1" i="0" sz="1400" u="none" cap="none" strike="noStrike">
              <a:solidFill>
                <a:srgbClr val="000000"/>
              </a:solidFill>
              <a:latin typeface="Arial"/>
              <a:ea typeface="Arial"/>
              <a:cs typeface="Arial"/>
              <a:sym typeface="Arial"/>
            </a:endParaRPr>
          </a:p>
          <a:p>
            <a:pPr indent="-387350" lvl="0" marL="457200" marR="0" rtl="0" algn="l">
              <a:lnSpc>
                <a:spcPct val="115000"/>
              </a:lnSpc>
              <a:spcBef>
                <a:spcPts val="1000"/>
              </a:spcBef>
              <a:spcAft>
                <a:spcPts val="0"/>
              </a:spcAft>
              <a:buClr>
                <a:srgbClr val="494949"/>
              </a:buClr>
              <a:buSzPts val="2500"/>
              <a:buFont typeface="Arial"/>
              <a:buChar char="●"/>
            </a:pPr>
            <a:r>
              <a:rPr b="0" i="0" lang="en-US" sz="2500" u="none" cap="none" strike="noStrike">
                <a:solidFill>
                  <a:srgbClr val="494949"/>
                </a:solidFill>
                <a:latin typeface="Jost Medium"/>
                <a:ea typeface="Jost Medium"/>
                <a:cs typeface="Jost Medium"/>
                <a:sym typeface="Jost Medium"/>
              </a:rPr>
              <a:t>Fixed-date admissions to the United States (end date on I-20/DS-2019)</a:t>
            </a:r>
            <a:endParaRPr b="0" i="0" sz="2500" u="none" cap="none" strike="noStrike">
              <a:solidFill>
                <a:srgbClr val="000000"/>
              </a:solidFill>
              <a:latin typeface="Arial"/>
              <a:ea typeface="Arial"/>
              <a:cs typeface="Arial"/>
              <a:sym typeface="Arial"/>
            </a:endParaRPr>
          </a:p>
          <a:p>
            <a:pPr indent="-387350" lvl="1" marL="914400" marR="0" rtl="0" algn="l">
              <a:lnSpc>
                <a:spcPct val="120000"/>
              </a:lnSpc>
              <a:spcBef>
                <a:spcPts val="1000"/>
              </a:spcBef>
              <a:spcAft>
                <a:spcPts val="0"/>
              </a:spcAft>
              <a:buClr>
                <a:srgbClr val="494949"/>
              </a:buClr>
              <a:buSzPts val="2500"/>
              <a:buFont typeface="Arial"/>
              <a:buChar char="○"/>
            </a:pPr>
            <a:r>
              <a:rPr b="0" i="0" lang="en-US" sz="2500" u="none" cap="none" strike="noStrike">
                <a:solidFill>
                  <a:srgbClr val="494949"/>
                </a:solidFill>
                <a:latin typeface="Jost Medium"/>
                <a:ea typeface="Jost Medium"/>
                <a:cs typeface="Jost Medium"/>
                <a:sym typeface="Jost Medium"/>
              </a:rPr>
              <a:t>I-539 required to extend/change</a:t>
            </a:r>
            <a:endParaRPr b="0" i="0" sz="2500" u="none" cap="none" strike="noStrike">
              <a:solidFill>
                <a:srgbClr val="000000"/>
              </a:solidFill>
              <a:latin typeface="Arial"/>
              <a:ea typeface="Arial"/>
              <a:cs typeface="Arial"/>
              <a:sym typeface="Arial"/>
            </a:endParaRPr>
          </a:p>
          <a:p>
            <a:pPr indent="-387350" lvl="1" marL="914400" marR="0" rtl="0" algn="l">
              <a:lnSpc>
                <a:spcPct val="120000"/>
              </a:lnSpc>
              <a:spcBef>
                <a:spcPts val="0"/>
              </a:spcBef>
              <a:spcAft>
                <a:spcPts val="0"/>
              </a:spcAft>
              <a:buClr>
                <a:srgbClr val="494949"/>
              </a:buClr>
              <a:buSzPts val="2500"/>
              <a:buFont typeface="Arial"/>
              <a:buChar char="○"/>
            </a:pPr>
            <a:r>
              <a:rPr lang="en-US" sz="2500">
                <a:solidFill>
                  <a:srgbClr val="494949"/>
                </a:solidFill>
                <a:latin typeface="Jost Medium"/>
                <a:ea typeface="Jost Medium"/>
                <a:cs typeface="Jost Medium"/>
                <a:sym typeface="Jost Medium"/>
              </a:rPr>
              <a:t>Four</a:t>
            </a:r>
            <a:r>
              <a:rPr b="0" i="0" lang="en-US" sz="2500" u="none" cap="none" strike="noStrike">
                <a:solidFill>
                  <a:srgbClr val="494949"/>
                </a:solidFill>
                <a:latin typeface="Jost Medium"/>
                <a:ea typeface="Jost Medium"/>
                <a:cs typeface="Jost Medium"/>
                <a:sym typeface="Jost Medium"/>
              </a:rPr>
              <a:t> year max + 30</a:t>
            </a:r>
            <a:r>
              <a:rPr lang="en-US" sz="2500">
                <a:solidFill>
                  <a:srgbClr val="494949"/>
                </a:solidFill>
                <a:latin typeface="Jost Medium"/>
                <a:ea typeface="Jost Medium"/>
                <a:cs typeface="Jost Medium"/>
                <a:sym typeface="Jost Medium"/>
              </a:rPr>
              <a:t>-</a:t>
            </a:r>
            <a:r>
              <a:rPr b="0" i="0" lang="en-US" sz="2500" u="none" cap="none" strike="noStrike">
                <a:solidFill>
                  <a:srgbClr val="494949"/>
                </a:solidFill>
                <a:latin typeface="Jost Medium"/>
                <a:ea typeface="Jost Medium"/>
                <a:cs typeface="Jost Medium"/>
                <a:sym typeface="Jost Medium"/>
              </a:rPr>
              <a:t>day grace period before/after</a:t>
            </a:r>
            <a:endParaRPr b="0" i="0" sz="2500" u="none" cap="none" strike="noStrike">
              <a:solidFill>
                <a:srgbClr val="000000"/>
              </a:solidFill>
              <a:latin typeface="Arial"/>
              <a:ea typeface="Arial"/>
              <a:cs typeface="Arial"/>
              <a:sym typeface="Arial"/>
            </a:endParaRPr>
          </a:p>
          <a:p>
            <a:pPr indent="-387350" lvl="0" marL="457200" marR="0" rtl="0" algn="l">
              <a:lnSpc>
                <a:spcPct val="120000"/>
              </a:lnSpc>
              <a:spcBef>
                <a:spcPts val="0"/>
              </a:spcBef>
              <a:spcAft>
                <a:spcPts val="0"/>
              </a:spcAft>
              <a:buClr>
                <a:srgbClr val="494949"/>
              </a:buClr>
              <a:buSzPts val="2500"/>
              <a:buFont typeface="Arial"/>
              <a:buChar char="●"/>
            </a:pPr>
            <a:r>
              <a:rPr b="0" i="0" lang="en-US" sz="2500" u="none" cap="none" strike="noStrike">
                <a:solidFill>
                  <a:srgbClr val="494949"/>
                </a:solidFill>
                <a:latin typeface="Jost Medium"/>
                <a:ea typeface="Jost Medium"/>
                <a:cs typeface="Jost Medium"/>
                <a:sym typeface="Jost Medium"/>
              </a:rPr>
              <a:t>Reduction of </a:t>
            </a:r>
            <a:r>
              <a:rPr lang="en-US" sz="2500">
                <a:solidFill>
                  <a:srgbClr val="494949"/>
                </a:solidFill>
                <a:latin typeface="Jost Medium"/>
                <a:ea typeface="Jost Medium"/>
                <a:cs typeface="Jost Medium"/>
                <a:sym typeface="Jost Medium"/>
              </a:rPr>
              <a:t>g</a:t>
            </a:r>
            <a:r>
              <a:rPr b="0" i="0" lang="en-US" sz="2500" u="none" cap="none" strike="noStrike">
                <a:solidFill>
                  <a:srgbClr val="494949"/>
                </a:solidFill>
                <a:latin typeface="Jost Medium"/>
                <a:ea typeface="Jost Medium"/>
                <a:cs typeface="Jost Medium"/>
                <a:sym typeface="Jost Medium"/>
              </a:rPr>
              <a:t>race period (60 days → 30 days)</a:t>
            </a:r>
            <a:endParaRPr b="0" i="0" sz="2500" u="none" cap="none" strike="noStrike">
              <a:solidFill>
                <a:srgbClr val="000000"/>
              </a:solidFill>
              <a:latin typeface="Arial"/>
              <a:ea typeface="Arial"/>
              <a:cs typeface="Arial"/>
              <a:sym typeface="Arial"/>
            </a:endParaRPr>
          </a:p>
          <a:p>
            <a:pPr indent="-387350" lvl="0" marL="457200" marR="0" rtl="0" algn="l">
              <a:lnSpc>
                <a:spcPct val="120000"/>
              </a:lnSpc>
              <a:spcBef>
                <a:spcPts val="0"/>
              </a:spcBef>
              <a:spcAft>
                <a:spcPts val="0"/>
              </a:spcAft>
              <a:buClr>
                <a:srgbClr val="494949"/>
              </a:buClr>
              <a:buSzPts val="2500"/>
              <a:buFont typeface="Arial"/>
              <a:buChar char="●"/>
            </a:pPr>
            <a:r>
              <a:rPr b="0" i="0" lang="en-US" sz="2500" u="none" cap="none" strike="noStrike">
                <a:solidFill>
                  <a:srgbClr val="494949"/>
                </a:solidFill>
                <a:latin typeface="Jost Medium"/>
                <a:ea typeface="Jost Medium"/>
                <a:cs typeface="Jost Medium"/>
                <a:sym typeface="Jost Medium"/>
              </a:rPr>
              <a:t>Restricting transfers and changes of educational objectives (graduate students prohibited from changing programs or institutions) </a:t>
            </a:r>
            <a:endParaRPr b="0" i="0" sz="2500" u="none" cap="none" strike="noStrike">
              <a:solidFill>
                <a:srgbClr val="000000"/>
              </a:solidFill>
              <a:latin typeface="Arial"/>
              <a:ea typeface="Arial"/>
              <a:cs typeface="Arial"/>
              <a:sym typeface="Arial"/>
            </a:endParaRPr>
          </a:p>
          <a:p>
            <a:pPr indent="-387350" lvl="0" marL="457200" marR="0" rtl="0" algn="l">
              <a:lnSpc>
                <a:spcPct val="120000"/>
              </a:lnSpc>
              <a:spcBef>
                <a:spcPts val="0"/>
              </a:spcBef>
              <a:spcAft>
                <a:spcPts val="0"/>
              </a:spcAft>
              <a:buClr>
                <a:srgbClr val="494949"/>
              </a:buClr>
              <a:buSzPts val="2500"/>
              <a:buFont typeface="Arial"/>
              <a:buChar char="●"/>
            </a:pPr>
            <a:r>
              <a:rPr b="0" i="0" lang="en-US" sz="2500" u="none" cap="none" strike="noStrike">
                <a:solidFill>
                  <a:srgbClr val="494949"/>
                </a:solidFill>
                <a:latin typeface="Jost Medium"/>
                <a:ea typeface="Jost Medium"/>
                <a:cs typeface="Jost Medium"/>
                <a:sym typeface="Jost Medium"/>
              </a:rPr>
              <a:t>Prohibition on lateral or reverse matriculation</a:t>
            </a:r>
            <a:endParaRPr b="0" i="0" sz="25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3f60f997835_1_1"/>
          <p:cNvSpPr txBox="1"/>
          <p:nvPr/>
        </p:nvSpPr>
        <p:spPr>
          <a:xfrm>
            <a:off x="812975" y="1188288"/>
            <a:ext cx="10877400" cy="498690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000000"/>
              </a:buClr>
              <a:buSzPts val="2800"/>
              <a:buFont typeface="Arial"/>
              <a:buNone/>
            </a:pPr>
            <a:r>
              <a:rPr b="1" i="0" lang="en-US" sz="2700" u="none" cap="none" strike="noStrike">
                <a:solidFill>
                  <a:srgbClr val="494949"/>
                </a:solidFill>
                <a:latin typeface="Jost Black"/>
                <a:ea typeface="Jost Black"/>
                <a:cs typeface="Jost Black"/>
                <a:sym typeface="Jost Black"/>
              </a:rPr>
              <a:t>When: September 15, 2026 (may be delayed due to litigation)</a:t>
            </a:r>
            <a:endParaRPr b="1" i="0" sz="2700" u="none" cap="none" strike="noStrike">
              <a:solidFill>
                <a:srgbClr val="494949"/>
              </a:solidFill>
              <a:latin typeface="Jost Black"/>
              <a:ea typeface="Jost Black"/>
              <a:cs typeface="Jost Black"/>
              <a:sym typeface="Jost Black"/>
            </a:endParaRPr>
          </a:p>
          <a:p>
            <a:pPr indent="-346075" lvl="0" marL="457200" marR="0" rtl="0" algn="l">
              <a:lnSpc>
                <a:spcPct val="115000"/>
              </a:lnSpc>
              <a:spcBef>
                <a:spcPts val="1400"/>
              </a:spcBef>
              <a:spcAft>
                <a:spcPts val="0"/>
              </a:spcAft>
              <a:buClr>
                <a:srgbClr val="434343"/>
              </a:buClr>
              <a:buSzPts val="1850"/>
              <a:buFont typeface="Arial"/>
              <a:buChar char="●"/>
            </a:pPr>
            <a:r>
              <a:rPr b="1" i="0" lang="en-US" sz="1850" u="sng" cap="none" strike="noStrike">
                <a:solidFill>
                  <a:srgbClr val="434343"/>
                </a:solidFill>
                <a:highlight>
                  <a:srgbClr val="FFFFFF"/>
                </a:highlight>
                <a:latin typeface="Jost Black"/>
                <a:ea typeface="Jost Black"/>
                <a:cs typeface="Jost Black"/>
                <a:sym typeface="Jost Black"/>
              </a:rPr>
              <a:t>Transition Provisions</a:t>
            </a:r>
            <a:r>
              <a:rPr b="0" i="0" lang="en-US" sz="1850" u="none" cap="none" strike="noStrike">
                <a:solidFill>
                  <a:srgbClr val="434343"/>
                </a:solidFill>
                <a:highlight>
                  <a:srgbClr val="FFFFFF"/>
                </a:highlight>
                <a:latin typeface="Jost Medium"/>
                <a:ea typeface="Jost Medium"/>
                <a:cs typeface="Jost Medium"/>
                <a:sym typeface="Jost Medium"/>
              </a:rPr>
              <a:t> (For F and J nonimmigrants who were admitted for D/S on Form I-94 and are inside the United States on September 15, 2026, the final rule effective date) </a:t>
            </a:r>
            <a:endParaRPr b="0" i="0" sz="1850" u="none" cap="none" strike="noStrike">
              <a:solidFill>
                <a:srgbClr val="434343"/>
              </a:solidFill>
              <a:highlight>
                <a:srgbClr val="FFFFFF"/>
              </a:highlight>
              <a:latin typeface="Jost Medium"/>
              <a:ea typeface="Jost Medium"/>
              <a:cs typeface="Jost Medium"/>
              <a:sym typeface="Jost Medium"/>
            </a:endParaRPr>
          </a:p>
          <a:p>
            <a:pPr indent="-346075" lvl="1" marL="914400" marR="0" rtl="0" algn="l">
              <a:lnSpc>
                <a:spcPct val="115000"/>
              </a:lnSpc>
              <a:spcBef>
                <a:spcPts val="0"/>
              </a:spcBef>
              <a:spcAft>
                <a:spcPts val="0"/>
              </a:spcAft>
              <a:buClr>
                <a:srgbClr val="434343"/>
              </a:buClr>
              <a:buSzPts val="1850"/>
              <a:buFont typeface="Jost"/>
              <a:buChar char="○"/>
            </a:pPr>
            <a:r>
              <a:rPr b="0" i="0" lang="en-US" sz="1850" u="none" cap="none" strike="noStrike">
                <a:solidFill>
                  <a:srgbClr val="434343"/>
                </a:solidFill>
                <a:highlight>
                  <a:srgbClr val="FFFFFF"/>
                </a:highlight>
                <a:latin typeface="Jost Medium"/>
                <a:ea typeface="Jost Medium"/>
                <a:cs typeface="Jost Medium"/>
                <a:sym typeface="Jost Medium"/>
              </a:rPr>
              <a:t>These individuals will not </a:t>
            </a:r>
            <a:r>
              <a:rPr lang="en-US" sz="1850">
                <a:solidFill>
                  <a:srgbClr val="434343"/>
                </a:solidFill>
                <a:highlight>
                  <a:srgbClr val="FFFFFF"/>
                </a:highlight>
                <a:latin typeface="Jost Medium"/>
                <a:ea typeface="Jost Medium"/>
                <a:cs typeface="Jost Medium"/>
                <a:sym typeface="Jost Medium"/>
              </a:rPr>
              <a:t>need</a:t>
            </a:r>
            <a:r>
              <a:rPr b="0" i="0" lang="en-US" sz="1850" u="none" cap="none" strike="noStrike">
                <a:solidFill>
                  <a:srgbClr val="434343"/>
                </a:solidFill>
                <a:highlight>
                  <a:srgbClr val="FFFFFF"/>
                </a:highlight>
                <a:latin typeface="Jost Medium"/>
                <a:ea typeface="Jost Medium"/>
                <a:cs typeface="Jost Medium"/>
                <a:sym typeface="Jost Medium"/>
              </a:rPr>
              <a:t> to immediately apply for a date-certain I-94, but must still apply for an extension of stay to remain in status beyond the program end date on their current Form I-20 or DS-2019 or OPT EAD card, or four years from the final rule effective date (i.e., November 14, 2030), whichever is shorter, and will also be subject to the new academic restrictions in varied ways.</a:t>
            </a:r>
            <a:endParaRPr b="0" i="0" sz="1850" u="none" cap="none" strike="noStrike">
              <a:solidFill>
                <a:srgbClr val="434343"/>
              </a:solidFill>
              <a:highlight>
                <a:srgbClr val="FFFFFF"/>
              </a:highlight>
              <a:latin typeface="Jost Medium"/>
              <a:ea typeface="Jost Medium"/>
              <a:cs typeface="Jost Medium"/>
              <a:sym typeface="Jost Medium"/>
            </a:endParaRPr>
          </a:p>
          <a:p>
            <a:pPr indent="-346075" lvl="1" marL="914400" marR="0" rtl="0" algn="l">
              <a:lnSpc>
                <a:spcPct val="115000"/>
              </a:lnSpc>
              <a:spcBef>
                <a:spcPts val="0"/>
              </a:spcBef>
              <a:spcAft>
                <a:spcPts val="0"/>
              </a:spcAft>
              <a:buClr>
                <a:srgbClr val="434343"/>
              </a:buClr>
              <a:buSzPts val="1850"/>
              <a:buFont typeface="Jost"/>
              <a:buChar char="○"/>
            </a:pPr>
            <a:r>
              <a:rPr b="0" i="0" lang="en-US" sz="1850" u="none" cap="none" strike="noStrike">
                <a:solidFill>
                  <a:srgbClr val="434343"/>
                </a:solidFill>
                <a:highlight>
                  <a:srgbClr val="FFFFFF"/>
                </a:highlight>
                <a:latin typeface="Jost Medium"/>
                <a:ea typeface="Jost Medium"/>
                <a:cs typeface="Jost Medium"/>
                <a:sym typeface="Jost Medium"/>
              </a:rPr>
              <a:t>F-1 students in this transition group will retain their legacy 60-day grace period even after September 15, 2026, but if they exit and reenter the United States or apply for an extension of stay on or after the effective date they will be assigned a 30-day grace period under the new rule.</a:t>
            </a:r>
            <a:endParaRPr b="0" i="0" sz="1850" u="none" cap="none" strike="noStrike">
              <a:solidFill>
                <a:srgbClr val="434343"/>
              </a:solidFill>
              <a:highlight>
                <a:srgbClr val="FFFFFF"/>
              </a:highlight>
              <a:latin typeface="Jost Medium"/>
              <a:ea typeface="Jost Medium"/>
              <a:cs typeface="Jost Medium"/>
              <a:sym typeface="Jost Medium"/>
            </a:endParaRPr>
          </a:p>
          <a:p>
            <a:pPr indent="-346075" lvl="1" marL="914400" marR="0" rtl="0" algn="l">
              <a:lnSpc>
                <a:spcPct val="115000"/>
              </a:lnSpc>
              <a:spcBef>
                <a:spcPts val="0"/>
              </a:spcBef>
              <a:spcAft>
                <a:spcPts val="0"/>
              </a:spcAft>
              <a:buClr>
                <a:srgbClr val="434343"/>
              </a:buClr>
              <a:buSzPts val="1850"/>
              <a:buFont typeface="Jost"/>
              <a:buChar char="○"/>
            </a:pPr>
            <a:r>
              <a:rPr lang="en-US" sz="1850">
                <a:solidFill>
                  <a:srgbClr val="434343"/>
                </a:solidFill>
                <a:highlight>
                  <a:srgbClr val="FFFFFF"/>
                </a:highlight>
                <a:latin typeface="Jost Medium"/>
                <a:ea typeface="Jost Medium"/>
                <a:cs typeface="Jost Medium"/>
                <a:sym typeface="Jost Medium"/>
              </a:rPr>
              <a:t>Anyone</a:t>
            </a:r>
            <a:r>
              <a:rPr b="0" i="0" lang="en-US" sz="1850" u="none" cap="none" strike="noStrike">
                <a:solidFill>
                  <a:srgbClr val="434343"/>
                </a:solidFill>
                <a:highlight>
                  <a:srgbClr val="FFFFFF"/>
                </a:highlight>
                <a:latin typeface="Jost Medium"/>
                <a:ea typeface="Jost Medium"/>
                <a:cs typeface="Jost Medium"/>
                <a:sym typeface="Jost Medium"/>
              </a:rPr>
              <a:t> in this transition group who exits the United States and reenters on or after September 15, 2026, CBP will be</a:t>
            </a:r>
            <a:r>
              <a:rPr lang="en-US" sz="1850">
                <a:solidFill>
                  <a:srgbClr val="434343"/>
                </a:solidFill>
                <a:highlight>
                  <a:srgbClr val="FFFFFF"/>
                </a:highlight>
                <a:latin typeface="Jost Medium"/>
                <a:ea typeface="Jost Medium"/>
                <a:cs typeface="Jost Medium"/>
                <a:sym typeface="Jost Medium"/>
              </a:rPr>
              <a:t> give</a:t>
            </a:r>
            <a:r>
              <a:rPr b="0" i="0" lang="en-US" sz="1850" u="none" cap="none" strike="noStrike">
                <a:solidFill>
                  <a:srgbClr val="434343"/>
                </a:solidFill>
                <a:highlight>
                  <a:srgbClr val="FFFFFF"/>
                </a:highlight>
                <a:latin typeface="Jost Medium"/>
                <a:ea typeface="Jost Medium"/>
                <a:cs typeface="Jost Medium"/>
                <a:sym typeface="Jost Medium"/>
              </a:rPr>
              <a:t> an</a:t>
            </a:r>
            <a:r>
              <a:rPr lang="en-US" sz="1850">
                <a:solidFill>
                  <a:srgbClr val="434343"/>
                </a:solidFill>
                <a:highlight>
                  <a:srgbClr val="FFFFFF"/>
                </a:highlight>
                <a:latin typeface="Jost Medium"/>
                <a:ea typeface="Jost Medium"/>
                <a:cs typeface="Jost Medium"/>
                <a:sym typeface="Jost Medium"/>
              </a:rPr>
              <a:t> </a:t>
            </a:r>
            <a:r>
              <a:rPr b="0" i="0" lang="en-US" sz="1850" u="none" cap="none" strike="noStrike">
                <a:solidFill>
                  <a:srgbClr val="434343"/>
                </a:solidFill>
                <a:highlight>
                  <a:srgbClr val="FFFFFF"/>
                </a:highlight>
                <a:latin typeface="Jost Medium"/>
                <a:ea typeface="Jost Medium"/>
                <a:cs typeface="Jost Medium"/>
                <a:sym typeface="Jost Medium"/>
              </a:rPr>
              <a:t>I-94 with a date-specific AUD, including a 30-day grace period.</a:t>
            </a:r>
            <a:endParaRPr b="0" i="0" sz="1850" u="none" cap="none" strike="noStrike">
              <a:solidFill>
                <a:srgbClr val="434343"/>
              </a:solidFill>
              <a:highlight>
                <a:srgbClr val="FFFFFF"/>
              </a:highlight>
              <a:latin typeface="Jost Medium"/>
              <a:ea typeface="Jost Medium"/>
              <a:cs typeface="Jost Medium"/>
              <a:sym typeface="Jost Medium"/>
            </a:endParaRPr>
          </a:p>
          <a:p>
            <a:pPr indent="0" lvl="0" marL="457200" marR="0" rtl="0" algn="l">
              <a:lnSpc>
                <a:spcPct val="120000"/>
              </a:lnSpc>
              <a:spcBef>
                <a:spcPts val="1400"/>
              </a:spcBef>
              <a:spcAft>
                <a:spcPts val="0"/>
              </a:spcAft>
              <a:buClr>
                <a:srgbClr val="000000"/>
              </a:buClr>
              <a:buSzPts val="2800"/>
              <a:buFont typeface="Arial"/>
              <a:buNone/>
            </a:pPr>
            <a:r>
              <a:t/>
            </a:r>
            <a:endParaRPr b="0" i="0" sz="2800" u="none" cap="none" strike="noStrike">
              <a:solidFill>
                <a:srgbClr val="494949"/>
              </a:solidFill>
              <a:latin typeface="Jost Medium"/>
              <a:ea typeface="Jost Medium"/>
              <a:cs typeface="Jost Medium"/>
              <a:sym typeface="Jost Medium"/>
            </a:endParaRPr>
          </a:p>
          <a:p>
            <a:pPr indent="0" lvl="0" marL="457200" marR="0" rtl="0" algn="l">
              <a:lnSpc>
                <a:spcPct val="115000"/>
              </a:lnSpc>
              <a:spcBef>
                <a:spcPts val="0"/>
              </a:spcBef>
              <a:spcAft>
                <a:spcPts val="0"/>
              </a:spcAft>
              <a:buClr>
                <a:srgbClr val="000000"/>
              </a:buClr>
              <a:buSzPts val="2800"/>
              <a:buFont typeface="Arial"/>
              <a:buNone/>
            </a:pPr>
            <a:r>
              <a:t/>
            </a:r>
            <a:endParaRPr b="0" i="0" sz="2800" u="none" cap="none" strike="noStrike">
              <a:solidFill>
                <a:srgbClr val="494949"/>
              </a:solidFill>
              <a:latin typeface="Jost Medium"/>
              <a:ea typeface="Jost Medium"/>
              <a:cs typeface="Jost Medium"/>
              <a:sym typeface="Jost Medium"/>
            </a:endParaRPr>
          </a:p>
          <a:p>
            <a:pPr indent="0" lvl="0" marL="914400" marR="0" rtl="0" algn="l">
              <a:lnSpc>
                <a:spcPct val="115000"/>
              </a:lnSpc>
              <a:spcBef>
                <a:spcPts val="10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g3f60f997835_1_1"/>
          <p:cNvSpPr txBox="1"/>
          <p:nvPr>
            <p:ph idx="10" type="dt"/>
          </p:nvPr>
        </p:nvSpPr>
        <p:spPr>
          <a:xfrm>
            <a:off x="1008102" y="6356350"/>
            <a:ext cx="12969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55" name="Google Shape;155;g3f60f997835_1_1"/>
          <p:cNvSpPr txBox="1"/>
          <p:nvPr>
            <p:ph idx="11" type="ftr"/>
          </p:nvPr>
        </p:nvSpPr>
        <p:spPr>
          <a:xfrm>
            <a:off x="3919301" y="6356350"/>
            <a:ext cx="12969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56" name="Google Shape;156;g3f60f997835_1_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57" name="Google Shape;157;g3f60f997835_1_1"/>
          <p:cNvSpPr txBox="1"/>
          <p:nvPr>
            <p:ph idx="2" type="body"/>
          </p:nvPr>
        </p:nvSpPr>
        <p:spPr>
          <a:xfrm>
            <a:off x="3677975" y="136525"/>
            <a:ext cx="8012400" cy="8706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3215"/>
              <a:t>Overview of Prospective Rule Changes</a:t>
            </a:r>
            <a:endParaRPr sz="3215"/>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7"/>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63" name="Google Shape;163;p7"/>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64" name="Google Shape;16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65" name="Google Shape;165;p7"/>
          <p:cNvSpPr txBox="1"/>
          <p:nvPr>
            <p:ph idx="2" type="body"/>
          </p:nvPr>
        </p:nvSpPr>
        <p:spPr>
          <a:xfrm>
            <a:off x="3380200" y="26699"/>
            <a:ext cx="79737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2800"/>
              <a:t>Replacing D/S with a Fixed Admission Period (Max 4 Years)</a:t>
            </a:r>
            <a:endParaRPr b="1" sz="2800"/>
          </a:p>
        </p:txBody>
      </p:sp>
      <p:sp>
        <p:nvSpPr>
          <p:cNvPr id="166" name="Google Shape;166;p7"/>
          <p:cNvSpPr txBox="1"/>
          <p:nvPr/>
        </p:nvSpPr>
        <p:spPr>
          <a:xfrm>
            <a:off x="828450" y="1396975"/>
            <a:ext cx="10535100" cy="480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What this means for international students</a:t>
            </a:r>
            <a:endParaRPr b="0" i="0" sz="1700" u="none" cap="none" strike="noStrike">
              <a:solidFill>
                <a:srgbClr val="000000"/>
              </a:solidFill>
              <a:latin typeface="Arial"/>
              <a:ea typeface="Arial"/>
              <a:cs typeface="Arial"/>
              <a:sym typeface="Arial"/>
            </a:endParaRPr>
          </a:p>
          <a:p>
            <a:pPr indent="-339725" lvl="0" marL="514350" marR="0" rtl="0" algn="l">
              <a:lnSpc>
                <a:spcPct val="115000"/>
              </a:lnSpc>
              <a:spcBef>
                <a:spcPts val="0"/>
              </a:spcBef>
              <a:spcAft>
                <a:spcPts val="0"/>
              </a:spcAft>
              <a:buClr>
                <a:srgbClr val="494949"/>
              </a:buClr>
              <a:buSzPts val="1750"/>
              <a:buFont typeface="Arial"/>
              <a:buChar char="●"/>
            </a:pPr>
            <a:r>
              <a:rPr b="0" i="0" lang="en-US" sz="1750" u="none" cap="none" strike="noStrike">
                <a:solidFill>
                  <a:srgbClr val="494949"/>
                </a:solidFill>
                <a:latin typeface="Jost Medium"/>
                <a:ea typeface="Jost Medium"/>
                <a:cs typeface="Jost Medium"/>
                <a:sym typeface="Jost Medium"/>
              </a:rPr>
              <a:t>Students will be admitted to the </a:t>
            </a:r>
            <a:r>
              <a:rPr lang="en-US" sz="1750">
                <a:solidFill>
                  <a:srgbClr val="494949"/>
                </a:solidFill>
                <a:latin typeface="Jost Medium"/>
                <a:ea typeface="Jost Medium"/>
                <a:cs typeface="Jost Medium"/>
                <a:sym typeface="Jost Medium"/>
              </a:rPr>
              <a:t>United States</a:t>
            </a:r>
            <a:r>
              <a:rPr b="0" i="0" lang="en-US" sz="1750" u="none" cap="none" strike="noStrike">
                <a:solidFill>
                  <a:srgbClr val="494949"/>
                </a:solidFill>
                <a:latin typeface="Jost Medium"/>
                <a:ea typeface="Jost Medium"/>
                <a:cs typeface="Jost Medium"/>
                <a:sym typeface="Jost Medium"/>
              </a:rPr>
              <a:t> </a:t>
            </a:r>
            <a:r>
              <a:rPr b="1" i="0" lang="en-US" sz="1750" u="none" cap="none" strike="noStrike">
                <a:solidFill>
                  <a:srgbClr val="494949"/>
                </a:solidFill>
                <a:latin typeface="Jost Black"/>
                <a:ea typeface="Jost Black"/>
                <a:cs typeface="Jost Black"/>
                <a:sym typeface="Jost Black"/>
              </a:rPr>
              <a:t>until a specific date</a:t>
            </a:r>
            <a:r>
              <a:rPr b="0" i="0" lang="en-US" sz="1750" u="none" cap="none" strike="noStrike">
                <a:solidFill>
                  <a:srgbClr val="494949"/>
                </a:solidFill>
                <a:latin typeface="Jost Medium"/>
                <a:ea typeface="Jost Medium"/>
                <a:cs typeface="Jost Medium"/>
                <a:sym typeface="Jost Medium"/>
              </a:rPr>
              <a:t>, not for “duration of status.”</a:t>
            </a:r>
            <a:endParaRPr b="0" i="0" sz="1700" u="none" cap="none" strike="noStrike">
              <a:solidFill>
                <a:srgbClr val="000000"/>
              </a:solidFill>
              <a:latin typeface="Arial"/>
              <a:ea typeface="Arial"/>
              <a:cs typeface="Arial"/>
              <a:sym typeface="Arial"/>
            </a:endParaRPr>
          </a:p>
          <a:p>
            <a:pPr indent="-339725" lvl="0" marL="514350" marR="0" rtl="0" algn="l">
              <a:lnSpc>
                <a:spcPct val="115000"/>
              </a:lnSpc>
              <a:spcBef>
                <a:spcPts val="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This date is:</a:t>
            </a:r>
            <a:endParaRPr b="0" i="0" sz="1700" u="none" cap="none" strike="noStrike">
              <a:solidFill>
                <a:srgbClr val="000000"/>
              </a:solidFill>
              <a:latin typeface="Arial"/>
              <a:ea typeface="Arial"/>
              <a:cs typeface="Arial"/>
              <a:sym typeface="Arial"/>
            </a:endParaRPr>
          </a:p>
          <a:p>
            <a:pPr indent="-339725" lvl="1" marL="1028700" marR="0" rtl="0" algn="l">
              <a:lnSpc>
                <a:spcPct val="115000"/>
              </a:lnSpc>
              <a:spcBef>
                <a:spcPts val="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Program end date on a student’s I‑20/DS‑2019</a:t>
            </a:r>
            <a:r>
              <a:rPr lang="en-US" sz="1750">
                <a:solidFill>
                  <a:srgbClr val="494949"/>
                </a:solidFill>
                <a:latin typeface="Jost Medium"/>
                <a:ea typeface="Jost Medium"/>
                <a:cs typeface="Jost Medium"/>
                <a:sym typeface="Jost Medium"/>
              </a:rPr>
              <a:t>,</a:t>
            </a:r>
            <a:endParaRPr b="0" i="0" sz="1700" u="none" cap="none" strike="noStrike">
              <a:solidFill>
                <a:srgbClr val="000000"/>
              </a:solidFill>
              <a:latin typeface="Arial"/>
              <a:ea typeface="Arial"/>
              <a:cs typeface="Arial"/>
              <a:sym typeface="Arial"/>
            </a:endParaRPr>
          </a:p>
          <a:p>
            <a:pPr indent="-339725" lvl="1" marL="1028700" marR="0" rtl="0" algn="l">
              <a:lnSpc>
                <a:spcPct val="115000"/>
              </a:lnSpc>
              <a:spcBef>
                <a:spcPts val="0"/>
              </a:spcBef>
              <a:spcAft>
                <a:spcPts val="0"/>
              </a:spcAft>
              <a:buClr>
                <a:srgbClr val="494949"/>
              </a:buClr>
              <a:buSzPts val="1750"/>
              <a:buFont typeface="Arial"/>
              <a:buChar char="○"/>
            </a:pPr>
            <a:r>
              <a:rPr b="1" i="0" lang="en-US" sz="1750" u="none" cap="none" strike="noStrike">
                <a:solidFill>
                  <a:srgbClr val="494949"/>
                </a:solidFill>
                <a:latin typeface="Jost Black"/>
                <a:ea typeface="Jost Black"/>
                <a:cs typeface="Jost Black"/>
                <a:sym typeface="Jost Black"/>
              </a:rPr>
              <a:t>But never more than </a:t>
            </a:r>
            <a:r>
              <a:rPr b="1" lang="en-US" sz="1750">
                <a:solidFill>
                  <a:srgbClr val="494949"/>
                </a:solidFill>
                <a:latin typeface="Jost Black"/>
                <a:ea typeface="Jost Black"/>
                <a:cs typeface="Jost Black"/>
                <a:sym typeface="Jost Black"/>
              </a:rPr>
              <a:t>FOUR</a:t>
            </a:r>
            <a:r>
              <a:rPr b="1" i="0" lang="en-US" sz="1750" u="none" cap="none" strike="noStrike">
                <a:solidFill>
                  <a:srgbClr val="494949"/>
                </a:solidFill>
                <a:latin typeface="Jost Black"/>
                <a:ea typeface="Jost Black"/>
                <a:cs typeface="Jost Black"/>
                <a:sym typeface="Jost Black"/>
              </a:rPr>
              <a:t> years</a:t>
            </a:r>
            <a:r>
              <a:rPr b="0" i="0" lang="en-US" sz="1750" u="none" cap="none" strike="noStrike">
                <a:solidFill>
                  <a:srgbClr val="494949"/>
                </a:solidFill>
                <a:latin typeface="Jost Medium"/>
                <a:ea typeface="Jost Medium"/>
                <a:cs typeface="Jost Medium"/>
                <a:sym typeface="Jost Medium"/>
              </a:rPr>
              <a:t>, even if the program takes longer,</a:t>
            </a:r>
            <a:endParaRPr b="0" i="0" sz="1700" u="none" cap="none" strike="noStrike">
              <a:solidFill>
                <a:srgbClr val="000000"/>
              </a:solidFill>
              <a:latin typeface="Arial"/>
              <a:ea typeface="Arial"/>
              <a:cs typeface="Arial"/>
              <a:sym typeface="Arial"/>
            </a:endParaRPr>
          </a:p>
          <a:p>
            <a:pPr indent="-339725" lvl="1" marL="1028700" marR="0" rtl="0" algn="l">
              <a:lnSpc>
                <a:spcPct val="115000"/>
              </a:lnSpc>
              <a:spcBef>
                <a:spcPts val="0"/>
              </a:spcBef>
              <a:spcAft>
                <a:spcPts val="0"/>
              </a:spcAft>
              <a:buClr>
                <a:srgbClr val="494949"/>
              </a:buClr>
              <a:buSzPts val="1750"/>
              <a:buFont typeface="Arial"/>
              <a:buChar char="○"/>
            </a:pPr>
            <a:r>
              <a:rPr b="0" i="0" lang="en-US" sz="1750" u="none" cap="none" strike="noStrike">
                <a:solidFill>
                  <a:srgbClr val="494949"/>
                </a:solidFill>
                <a:latin typeface="Jost Medium"/>
                <a:ea typeface="Jost Medium"/>
                <a:cs typeface="Jost Medium"/>
                <a:sym typeface="Jost Medium"/>
              </a:rPr>
              <a:t>Plus a </a:t>
            </a:r>
            <a:r>
              <a:rPr b="1" i="0" lang="en-US" sz="1750" u="none" cap="none" strike="noStrike">
                <a:solidFill>
                  <a:srgbClr val="494949"/>
                </a:solidFill>
                <a:latin typeface="Jost Black"/>
                <a:ea typeface="Jost Black"/>
                <a:cs typeface="Jost Black"/>
                <a:sym typeface="Jost Black"/>
              </a:rPr>
              <a:t>30‑day grace period</a:t>
            </a:r>
            <a:r>
              <a:rPr b="0" i="0" lang="en-US" sz="1750" u="none" cap="none" strike="noStrike">
                <a:solidFill>
                  <a:srgbClr val="494949"/>
                </a:solidFill>
                <a:latin typeface="Jost Medium"/>
                <a:ea typeface="Jost Medium"/>
                <a:cs typeface="Jost Medium"/>
                <a:sym typeface="Jost Medium"/>
              </a:rPr>
              <a:t> (not 60 days).</a:t>
            </a:r>
            <a:endParaRPr b="0" i="0" sz="17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Why this matters</a:t>
            </a:r>
            <a:endParaRPr b="0" i="0" sz="1700" u="none" cap="none" strike="noStrike">
              <a:solidFill>
                <a:srgbClr val="000000"/>
              </a:solidFill>
              <a:latin typeface="Arial"/>
              <a:ea typeface="Arial"/>
              <a:cs typeface="Arial"/>
              <a:sym typeface="Arial"/>
            </a:endParaRPr>
          </a:p>
          <a:p>
            <a:pPr indent="-339725" lvl="0" marL="457200" marR="0" rtl="0" algn="l">
              <a:lnSpc>
                <a:spcPct val="115000"/>
              </a:lnSpc>
              <a:spcBef>
                <a:spcPts val="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If students don’t finish in </a:t>
            </a:r>
            <a:r>
              <a:rPr lang="en-US" sz="1750">
                <a:solidFill>
                  <a:srgbClr val="494949"/>
                </a:solidFill>
                <a:latin typeface="Jost Medium"/>
                <a:ea typeface="Jost Medium"/>
                <a:cs typeface="Jost Medium"/>
                <a:sym typeface="Jost Medium"/>
              </a:rPr>
              <a:t>four</a:t>
            </a:r>
            <a:r>
              <a:rPr b="0" i="0" lang="en-US" sz="1750" u="none" cap="none" strike="noStrike">
                <a:solidFill>
                  <a:srgbClr val="494949"/>
                </a:solidFill>
                <a:latin typeface="Jost Medium"/>
                <a:ea typeface="Jost Medium"/>
                <a:cs typeface="Jost Medium"/>
                <a:sym typeface="Jost Medium"/>
              </a:rPr>
              <a:t> years (few physics </a:t>
            </a:r>
            <a:r>
              <a:rPr lang="en-US" sz="1750">
                <a:solidFill>
                  <a:srgbClr val="494949"/>
                </a:solidFill>
                <a:latin typeface="Jost Medium"/>
                <a:ea typeface="Jost Medium"/>
                <a:cs typeface="Jost Medium"/>
                <a:sym typeface="Jost Medium"/>
              </a:rPr>
              <a:t>Ph.D.s currently do</a:t>
            </a:r>
            <a:r>
              <a:rPr b="0" i="0" lang="en-US" sz="1750" u="none" cap="none" strike="noStrike">
                <a:solidFill>
                  <a:srgbClr val="494949"/>
                </a:solidFill>
                <a:latin typeface="Jost Medium"/>
                <a:ea typeface="Jost Medium"/>
                <a:cs typeface="Jost Medium"/>
                <a:sym typeface="Jost Medium"/>
              </a:rPr>
              <a:t>),they could run out of lawful stay unless an Extension of Stay (EOS) is granted. E</a:t>
            </a:r>
            <a:r>
              <a:rPr lang="en-US" sz="1750">
                <a:solidFill>
                  <a:srgbClr val="494949"/>
                </a:solidFill>
                <a:latin typeface="Jost Medium"/>
                <a:ea typeface="Jost Medium"/>
                <a:cs typeface="Jost Medium"/>
                <a:sym typeface="Jost Medium"/>
              </a:rPr>
              <a:t>OS is</a:t>
            </a:r>
            <a:r>
              <a:rPr b="0" i="0" lang="en-US" sz="1750" u="none" cap="none" strike="noStrike">
                <a:solidFill>
                  <a:srgbClr val="494949"/>
                </a:solidFill>
                <a:latin typeface="Jost Medium"/>
                <a:ea typeface="Jost Medium"/>
                <a:cs typeface="Jost Medium"/>
                <a:sym typeface="Jost Medium"/>
              </a:rPr>
              <a:t> subject to USCIS review.</a:t>
            </a:r>
            <a:endParaRPr b="0" i="0" sz="1750" u="none" cap="none" strike="noStrike">
              <a:solidFill>
                <a:srgbClr val="494949"/>
              </a:solidFill>
              <a:latin typeface="Jost Medium"/>
              <a:ea typeface="Jost Medium"/>
              <a:cs typeface="Jost Medium"/>
              <a:sym typeface="Jost Medium"/>
            </a:endParaRPr>
          </a:p>
          <a:p>
            <a:pPr indent="-339725" lvl="0" marL="457200" marR="0" rtl="0" algn="l">
              <a:lnSpc>
                <a:spcPct val="115000"/>
              </a:lnSpc>
              <a:spcBef>
                <a:spcPts val="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The I‑94 date becomes just as important as the I‑20/DS‑2019.</a:t>
            </a:r>
            <a:endParaRPr b="0" i="0" sz="17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What international students should do</a:t>
            </a:r>
            <a:endParaRPr b="0" i="0" sz="1700" u="none" cap="none" strike="noStrike">
              <a:solidFill>
                <a:srgbClr val="000000"/>
              </a:solidFill>
              <a:latin typeface="Arial"/>
              <a:ea typeface="Arial"/>
              <a:cs typeface="Arial"/>
              <a:sym typeface="Arial"/>
            </a:endParaRPr>
          </a:p>
          <a:p>
            <a:pPr indent="-339725" lvl="0" marL="457200" marR="0" rtl="0" algn="l">
              <a:lnSpc>
                <a:spcPct val="115000"/>
              </a:lnSpc>
              <a:spcBef>
                <a:spcPts val="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Discuss realistic program timelines with faculty advisor before the I‑20 is issued or updated.</a:t>
            </a:r>
            <a:endParaRPr b="1" i="0" sz="1750" u="none" cap="none" strike="noStrike">
              <a:solidFill>
                <a:srgbClr val="494949"/>
              </a:solidFill>
              <a:latin typeface="Jost Black"/>
              <a:ea typeface="Jost Black"/>
              <a:cs typeface="Jost Black"/>
              <a:sym typeface="Jost Black"/>
            </a:endParaRPr>
          </a:p>
          <a:p>
            <a:pPr indent="-339725" lvl="0" marL="457200" marR="0" rtl="0" algn="l">
              <a:lnSpc>
                <a:spcPct val="115000"/>
              </a:lnSpc>
              <a:spcBef>
                <a:spcPts val="0"/>
              </a:spcBef>
              <a:spcAft>
                <a:spcPts val="0"/>
              </a:spcAft>
              <a:buClr>
                <a:srgbClr val="494949"/>
              </a:buClr>
              <a:buSzPts val="1750"/>
              <a:buFont typeface="Arial"/>
              <a:buChar char="●"/>
            </a:pPr>
            <a:r>
              <a:rPr b="1" i="0" lang="en-US" sz="1750" u="none" cap="none" strike="noStrike">
                <a:solidFill>
                  <a:srgbClr val="494949"/>
                </a:solidFill>
                <a:latin typeface="Jost Black"/>
                <a:ea typeface="Jost Black"/>
                <a:cs typeface="Jost Black"/>
                <a:sym typeface="Jost Black"/>
              </a:rPr>
              <a:t>Check I‑94 every semester, and after every entry into the United States</a:t>
            </a:r>
            <a:r>
              <a:rPr b="0" i="0" lang="en-US" sz="1750" u="none" cap="none" strike="noStrike">
                <a:solidFill>
                  <a:srgbClr val="494949"/>
                </a:solidFill>
                <a:latin typeface="Jost Medium"/>
                <a:ea typeface="Jost Medium"/>
                <a:cs typeface="Jost Medium"/>
                <a:sym typeface="Jost Medium"/>
              </a:rPr>
              <a:t> to ensure it aligns with academic plans.</a:t>
            </a:r>
            <a:endParaRPr b="0" i="0" sz="1700" u="none" cap="none" strike="noStrike">
              <a:solidFill>
                <a:srgbClr val="000000"/>
              </a:solidFill>
              <a:latin typeface="Arial"/>
              <a:ea typeface="Arial"/>
              <a:cs typeface="Arial"/>
              <a:sym typeface="Arial"/>
            </a:endParaRPr>
          </a:p>
          <a:p>
            <a:pPr indent="-339725" lvl="0" marL="457200" marR="0" rtl="0" algn="l">
              <a:lnSpc>
                <a:spcPct val="115000"/>
              </a:lnSpc>
              <a:spcBef>
                <a:spcPts val="0"/>
              </a:spcBef>
              <a:spcAft>
                <a:spcPts val="0"/>
              </a:spcAft>
              <a:buClr>
                <a:srgbClr val="494949"/>
              </a:buClr>
              <a:buSzPts val="1750"/>
              <a:buFont typeface="Arial"/>
              <a:buChar char="●"/>
            </a:pPr>
            <a:r>
              <a:rPr b="0" i="0" lang="en-US" sz="1750" u="none" cap="none" strike="noStrike">
                <a:solidFill>
                  <a:srgbClr val="494949"/>
                </a:solidFill>
                <a:latin typeface="Jost Medium"/>
                <a:ea typeface="Jost Medium"/>
                <a:cs typeface="Jost Medium"/>
                <a:sym typeface="Jost Medium"/>
              </a:rPr>
              <a:t>If the program might take longer, immediately meet with the ISS to discuss </a:t>
            </a:r>
            <a:r>
              <a:rPr b="1" i="0" lang="en-US" sz="1750" u="none" cap="none" strike="noStrike">
                <a:solidFill>
                  <a:srgbClr val="494949"/>
                </a:solidFill>
                <a:latin typeface="Jost Black"/>
                <a:ea typeface="Jost Black"/>
                <a:cs typeface="Jost Black"/>
                <a:sym typeface="Jost Black"/>
              </a:rPr>
              <a:t>months in advance</a:t>
            </a:r>
            <a:r>
              <a:rPr b="0" i="0" lang="en-US" sz="1750" u="none" cap="none" strike="noStrike">
                <a:solidFill>
                  <a:srgbClr val="494949"/>
                </a:solidFill>
                <a:latin typeface="Jost Medium"/>
                <a:ea typeface="Jost Medium"/>
                <a:cs typeface="Jost Medium"/>
                <a:sym typeface="Jost Medium"/>
              </a:rPr>
              <a:t>.</a:t>
            </a:r>
            <a:endParaRPr b="0" i="0" sz="2300" u="none" cap="none" strike="noStrike">
              <a:solidFill>
                <a:srgbClr val="494949"/>
              </a:solidFill>
              <a:latin typeface="Jost Medium"/>
              <a:ea typeface="Jost Medium"/>
              <a:cs typeface="Jost Medium"/>
              <a:sym typeface="Jos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8"/>
          <p:cNvSpPr txBox="1"/>
          <p:nvPr>
            <p:ph idx="10" type="dt"/>
          </p:nvPr>
        </p:nvSpPr>
        <p:spPr>
          <a:xfrm>
            <a:off x="1008102" y="6356350"/>
            <a:ext cx="1296949"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EP3guide.org </a:t>
            </a:r>
            <a:endParaRPr/>
          </a:p>
        </p:txBody>
      </p:sp>
      <p:sp>
        <p:nvSpPr>
          <p:cNvPr id="172" name="Google Shape;172;p8"/>
          <p:cNvSpPr txBox="1"/>
          <p:nvPr>
            <p:ph idx="11" type="ftr"/>
          </p:nvPr>
        </p:nvSpPr>
        <p:spPr>
          <a:xfrm>
            <a:off x="3919301" y="6356350"/>
            <a:ext cx="1296949"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ep3@aps.org</a:t>
            </a:r>
            <a:endParaRPr/>
          </a:p>
        </p:txBody>
      </p:sp>
      <p:sp>
        <p:nvSpPr>
          <p:cNvPr id="173" name="Google Shape;17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74" name="Google Shape;174;p8"/>
          <p:cNvSpPr txBox="1"/>
          <p:nvPr>
            <p:ph idx="2" type="body"/>
          </p:nvPr>
        </p:nvSpPr>
        <p:spPr>
          <a:xfrm>
            <a:off x="3416800" y="14497"/>
            <a:ext cx="7936800" cy="1076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4552A3"/>
              </a:buClr>
              <a:buSzPts val="4400"/>
              <a:buFont typeface="Arial"/>
              <a:buNone/>
            </a:pPr>
            <a:r>
              <a:rPr b="1" lang="en-US" sz="3600"/>
              <a:t>Mandatory I-539 Filings with USCIS for Extensions and Changes</a:t>
            </a:r>
            <a:endParaRPr sz="3600"/>
          </a:p>
        </p:txBody>
      </p:sp>
      <p:sp>
        <p:nvSpPr>
          <p:cNvPr id="175" name="Google Shape;175;p8"/>
          <p:cNvSpPr txBox="1"/>
          <p:nvPr/>
        </p:nvSpPr>
        <p:spPr>
          <a:xfrm>
            <a:off x="618390" y="1386785"/>
            <a:ext cx="10955100" cy="487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40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What this means for international students</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400"/>
              </a:spcBef>
              <a:spcAft>
                <a:spcPts val="0"/>
              </a:spcAft>
              <a:buClr>
                <a:srgbClr val="494949"/>
              </a:buClr>
              <a:buSzPts val="1750"/>
              <a:buChar char="●"/>
            </a:pPr>
            <a:r>
              <a:rPr lang="en-US" sz="1750">
                <a:solidFill>
                  <a:srgbClr val="494949"/>
                </a:solidFill>
                <a:latin typeface="Jost Medium"/>
                <a:ea typeface="Jost Medium"/>
                <a:cs typeface="Jost Medium"/>
                <a:sym typeface="Jost Medium"/>
              </a:rPr>
              <a:t>Any of the following </a:t>
            </a:r>
            <a:r>
              <a:rPr b="1" lang="en-US" sz="1750">
                <a:solidFill>
                  <a:srgbClr val="494949"/>
                </a:solidFill>
                <a:latin typeface="Jost"/>
                <a:ea typeface="Jost"/>
                <a:cs typeface="Jost"/>
                <a:sym typeface="Jost"/>
              </a:rPr>
              <a:t>requires an I-539 application</a:t>
            </a:r>
            <a:r>
              <a:rPr lang="en-US" sz="1750">
                <a:solidFill>
                  <a:srgbClr val="494949"/>
                </a:solidFill>
                <a:latin typeface="Jost Medium"/>
                <a:ea typeface="Jost Medium"/>
                <a:cs typeface="Jost Medium"/>
                <a:sym typeface="Jost Medium"/>
              </a:rPr>
              <a:t> (with a fee, biometrics, and processing time):</a:t>
            </a:r>
            <a:endParaRPr sz="1750">
              <a:solidFill>
                <a:srgbClr val="494949"/>
              </a:solidFill>
              <a:latin typeface="Jost Medium"/>
              <a:ea typeface="Jost Medium"/>
              <a:cs typeface="Jost Medium"/>
              <a:sym typeface="Jost Medium"/>
            </a:endParaRPr>
          </a:p>
          <a:p>
            <a:pPr indent="-339725" lvl="1" marL="914400" marR="0" rtl="0" algn="l">
              <a:lnSpc>
                <a:spcPct val="100000"/>
              </a:lnSpc>
              <a:spcBef>
                <a:spcPts val="40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Needing more time in the program</a:t>
            </a:r>
            <a:endParaRPr b="0" i="0" sz="1700" u="none" cap="none" strike="noStrike">
              <a:solidFill>
                <a:srgbClr val="000000"/>
              </a:solidFill>
              <a:latin typeface="Arial"/>
              <a:ea typeface="Arial"/>
              <a:cs typeface="Arial"/>
              <a:sym typeface="Arial"/>
            </a:endParaRPr>
          </a:p>
          <a:p>
            <a:pPr indent="-339725" lvl="1" marL="914400" marR="0" rtl="0" algn="l">
              <a:lnSpc>
                <a:spcPct val="100000"/>
              </a:lnSpc>
              <a:spcBef>
                <a:spcPts val="40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Changing academic levels (e.g., bachelor’s → master’s; master’s → Ph.D.)</a:t>
            </a:r>
            <a:endParaRPr b="0" i="0" sz="1700" u="none" cap="none" strike="noStrike">
              <a:solidFill>
                <a:srgbClr val="000000"/>
              </a:solidFill>
              <a:latin typeface="Arial"/>
              <a:ea typeface="Arial"/>
              <a:cs typeface="Arial"/>
              <a:sym typeface="Arial"/>
            </a:endParaRPr>
          </a:p>
          <a:p>
            <a:pPr indent="-339725" lvl="1" marL="914400" marR="0" rtl="0" algn="l">
              <a:lnSpc>
                <a:spcPct val="100000"/>
              </a:lnSpc>
              <a:spcBef>
                <a:spcPts val="40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Transferring to another school (</a:t>
            </a:r>
            <a:r>
              <a:rPr lang="en-US" sz="1750">
                <a:solidFill>
                  <a:srgbClr val="494949"/>
                </a:solidFill>
                <a:latin typeface="Jost Medium"/>
                <a:ea typeface="Jost Medium"/>
                <a:cs typeface="Jost Medium"/>
                <a:sym typeface="Jost Medium"/>
              </a:rPr>
              <a:t>u</a:t>
            </a:r>
            <a:r>
              <a:rPr b="0" i="0" lang="en-US" sz="1750" u="none" cap="none" strike="noStrike">
                <a:solidFill>
                  <a:srgbClr val="494949"/>
                </a:solidFill>
                <a:latin typeface="Jost Medium"/>
                <a:ea typeface="Jost Medium"/>
                <a:cs typeface="Jost Medium"/>
                <a:sym typeface="Jost Medium"/>
              </a:rPr>
              <a:t>ndergrads ONLY)</a:t>
            </a:r>
            <a:endParaRPr b="0" i="0" sz="1700" u="none" cap="none" strike="noStrike">
              <a:solidFill>
                <a:srgbClr val="000000"/>
              </a:solidFill>
              <a:latin typeface="Arial"/>
              <a:ea typeface="Arial"/>
              <a:cs typeface="Arial"/>
              <a:sym typeface="Arial"/>
            </a:endParaRPr>
          </a:p>
          <a:p>
            <a:pPr indent="-339725" lvl="1" marL="914400" marR="0" rtl="0" algn="l">
              <a:lnSpc>
                <a:spcPct val="100000"/>
              </a:lnSpc>
              <a:spcBef>
                <a:spcPts val="400"/>
              </a:spcBef>
              <a:spcAft>
                <a:spcPts val="0"/>
              </a:spcAft>
              <a:buClr>
                <a:srgbClr val="494949"/>
              </a:buClr>
              <a:buSzPts val="1750"/>
              <a:buFont typeface="Jost"/>
              <a:buChar char="○"/>
            </a:pPr>
            <a:r>
              <a:rPr b="0" i="0" lang="en-US" sz="1750" u="none" cap="none" strike="noStrike">
                <a:solidFill>
                  <a:srgbClr val="494949"/>
                </a:solidFill>
                <a:latin typeface="Jost Medium"/>
                <a:ea typeface="Jost Medium"/>
                <a:cs typeface="Jost Medium"/>
                <a:sym typeface="Jost Medium"/>
              </a:rPr>
              <a:t>Doing OPT or Academic Training</a:t>
            </a:r>
            <a:endParaRPr b="0" i="0" sz="17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Why this matters</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400"/>
              </a:spcBef>
              <a:spcAft>
                <a:spcPts val="0"/>
              </a:spcAft>
              <a:buClr>
                <a:srgbClr val="494949"/>
              </a:buClr>
              <a:buSzPts val="1750"/>
              <a:buFont typeface="Jost Medium"/>
              <a:buChar char="●"/>
            </a:pPr>
            <a:r>
              <a:rPr b="0" i="0" lang="en-US" sz="1750" u="none" cap="none" strike="noStrike">
                <a:solidFill>
                  <a:srgbClr val="494949"/>
                </a:solidFill>
                <a:latin typeface="Jost Medium"/>
                <a:ea typeface="Jost Medium"/>
                <a:cs typeface="Jost Medium"/>
                <a:sym typeface="Jost Medium"/>
              </a:rPr>
              <a:t>USCIS processing can take months, and can be costly.</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0"/>
              </a:spcBef>
              <a:spcAft>
                <a:spcPts val="0"/>
              </a:spcAft>
              <a:buClr>
                <a:srgbClr val="494949"/>
              </a:buClr>
              <a:buSzPts val="1750"/>
              <a:buFont typeface="Jost Medium"/>
              <a:buChar char="●"/>
            </a:pPr>
            <a:r>
              <a:rPr b="0" i="0" lang="en-US" sz="1750" u="none" cap="none" strike="noStrike">
                <a:solidFill>
                  <a:srgbClr val="494949"/>
                </a:solidFill>
                <a:latin typeface="Jost Medium"/>
                <a:ea typeface="Jost Medium"/>
                <a:cs typeface="Jost Medium"/>
                <a:sym typeface="Jost Medium"/>
              </a:rPr>
              <a:t>If the deadline to file is missed, a student may fall out of status.</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0"/>
              </a:spcBef>
              <a:spcAft>
                <a:spcPts val="0"/>
              </a:spcAft>
              <a:buClr>
                <a:srgbClr val="494949"/>
              </a:buClr>
              <a:buSzPts val="1750"/>
              <a:buFont typeface="Jost Medium"/>
              <a:buChar char="●"/>
            </a:pPr>
            <a:r>
              <a:rPr b="0" i="0" lang="en-US" sz="1750" u="none" cap="none" strike="noStrike">
                <a:solidFill>
                  <a:srgbClr val="494949"/>
                </a:solidFill>
                <a:latin typeface="Jost Medium"/>
                <a:ea typeface="Jost Medium"/>
                <a:cs typeface="Jost Medium"/>
                <a:sym typeface="Jost Medium"/>
              </a:rPr>
              <a:t>Students need to plan academic decisions much earlier than before.	</a:t>
            </a:r>
            <a:endParaRPr b="0" i="0" sz="17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494949"/>
              </a:buClr>
              <a:buSzPts val="1800"/>
              <a:buFont typeface="Arial"/>
              <a:buNone/>
            </a:pPr>
            <a:r>
              <a:rPr b="1" i="0" lang="en-US" sz="1950" u="none" cap="none" strike="noStrike">
                <a:solidFill>
                  <a:srgbClr val="494949"/>
                </a:solidFill>
                <a:latin typeface="Jost Black"/>
                <a:ea typeface="Jost Black"/>
                <a:cs typeface="Jost Black"/>
                <a:sym typeface="Jost Black"/>
              </a:rPr>
              <a:t>What should students do</a:t>
            </a:r>
            <a:endParaRPr b="0" i="0" sz="17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None/>
            </a:pPr>
            <a:r>
              <a:rPr b="1" i="0" lang="en-US" sz="1750" u="none" cap="none" strike="noStrike">
                <a:solidFill>
                  <a:srgbClr val="494949"/>
                </a:solidFill>
                <a:latin typeface="Jost Black"/>
                <a:ea typeface="Jost Black"/>
                <a:cs typeface="Jost Black"/>
                <a:sym typeface="Jost Black"/>
              </a:rPr>
              <a:t>Start planning </a:t>
            </a:r>
            <a:r>
              <a:rPr b="1" lang="en-US" sz="1750">
                <a:solidFill>
                  <a:srgbClr val="494949"/>
                </a:solidFill>
                <a:latin typeface="Jost Black"/>
                <a:ea typeface="Jost Black"/>
                <a:cs typeface="Jost Black"/>
                <a:sym typeface="Jost Black"/>
              </a:rPr>
              <a:t>at least six</a:t>
            </a:r>
            <a:r>
              <a:rPr b="1" i="0" lang="en-US" sz="1750" u="none" cap="none" strike="noStrike">
                <a:solidFill>
                  <a:srgbClr val="494949"/>
                </a:solidFill>
                <a:latin typeface="Jost Black"/>
                <a:ea typeface="Jost Black"/>
                <a:cs typeface="Jost Black"/>
                <a:sym typeface="Jost Black"/>
              </a:rPr>
              <a:t> months ahead</a:t>
            </a:r>
            <a:r>
              <a:rPr b="0" i="0" lang="en-US" sz="1750" u="none" cap="none" strike="noStrike">
                <a:solidFill>
                  <a:srgbClr val="494949"/>
                </a:solidFill>
                <a:latin typeface="Jost Medium"/>
                <a:ea typeface="Jost Medium"/>
                <a:cs typeface="Jost Medium"/>
                <a:sym typeface="Jost Medium"/>
              </a:rPr>
              <a:t> for any program change or extension.</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400"/>
              </a:spcBef>
              <a:spcAft>
                <a:spcPts val="0"/>
              </a:spcAft>
              <a:buClr>
                <a:srgbClr val="494949"/>
              </a:buClr>
              <a:buSzPts val="1750"/>
              <a:buFont typeface="Jost Medium"/>
              <a:buChar char="●"/>
            </a:pPr>
            <a:r>
              <a:rPr b="0" i="0" lang="en-US" sz="1750" u="none" cap="none" strike="noStrike">
                <a:solidFill>
                  <a:srgbClr val="494949"/>
                </a:solidFill>
                <a:latin typeface="Jost Medium"/>
                <a:ea typeface="Jost Medium"/>
                <a:cs typeface="Jost Medium"/>
                <a:sym typeface="Jost Medium"/>
              </a:rPr>
              <a:t>Ask the ISS exactly when to start paperwork for OPT or Academic Training.</a:t>
            </a:r>
            <a:endParaRPr b="0" i="0" sz="1700" u="none" cap="none" strike="noStrike">
              <a:solidFill>
                <a:srgbClr val="000000"/>
              </a:solidFill>
              <a:latin typeface="Arial"/>
              <a:ea typeface="Arial"/>
              <a:cs typeface="Arial"/>
              <a:sym typeface="Arial"/>
            </a:endParaRPr>
          </a:p>
          <a:p>
            <a:pPr indent="-339725" lvl="0" marL="457200" marR="0" rtl="0" algn="l">
              <a:lnSpc>
                <a:spcPct val="100000"/>
              </a:lnSpc>
              <a:spcBef>
                <a:spcPts val="0"/>
              </a:spcBef>
              <a:spcAft>
                <a:spcPts val="0"/>
              </a:spcAft>
              <a:buClr>
                <a:srgbClr val="494949"/>
              </a:buClr>
              <a:buSzPts val="1750"/>
              <a:buFont typeface="Jost Medium"/>
              <a:buChar char="●"/>
            </a:pPr>
            <a:r>
              <a:rPr b="0" i="0" lang="en-US" sz="1750" u="none" cap="none" strike="noStrike">
                <a:solidFill>
                  <a:srgbClr val="494949"/>
                </a:solidFill>
                <a:latin typeface="Jost Medium"/>
                <a:ea typeface="Jost Medium"/>
                <a:cs typeface="Jost Medium"/>
                <a:sym typeface="Jost Medium"/>
              </a:rPr>
              <a:t>Keep a folder with: </a:t>
            </a:r>
            <a:r>
              <a:rPr lang="en-US" sz="1750">
                <a:solidFill>
                  <a:srgbClr val="494949"/>
                </a:solidFill>
                <a:latin typeface="Jost Medium"/>
                <a:ea typeface="Jost Medium"/>
                <a:cs typeface="Jost Medium"/>
                <a:sym typeface="Jost Medium"/>
              </a:rPr>
              <a:t>u</a:t>
            </a:r>
            <a:r>
              <a:rPr b="0" i="0" lang="en-US" sz="1750" u="none" cap="none" strike="noStrike">
                <a:solidFill>
                  <a:srgbClr val="494949"/>
                </a:solidFill>
                <a:latin typeface="Jost Medium"/>
                <a:ea typeface="Jost Medium"/>
                <a:cs typeface="Jost Medium"/>
                <a:sym typeface="Jost Medium"/>
              </a:rPr>
              <a:t>pdated transcripts, </a:t>
            </a:r>
            <a:r>
              <a:rPr lang="en-US" sz="1750">
                <a:solidFill>
                  <a:srgbClr val="494949"/>
                </a:solidFill>
                <a:latin typeface="Jost Medium"/>
                <a:ea typeface="Jost Medium"/>
                <a:cs typeface="Jost Medium"/>
                <a:sym typeface="Jost Medium"/>
              </a:rPr>
              <a:t>f</a:t>
            </a:r>
            <a:r>
              <a:rPr b="0" i="0" lang="en-US" sz="1750" u="none" cap="none" strike="noStrike">
                <a:solidFill>
                  <a:srgbClr val="494949"/>
                </a:solidFill>
                <a:latin typeface="Jost Medium"/>
                <a:ea typeface="Jost Medium"/>
                <a:cs typeface="Jost Medium"/>
                <a:sym typeface="Jost Medium"/>
              </a:rPr>
              <a:t>unding documents, and </a:t>
            </a:r>
            <a:r>
              <a:rPr lang="en-US" sz="1750">
                <a:solidFill>
                  <a:srgbClr val="494949"/>
                </a:solidFill>
                <a:latin typeface="Jost Medium"/>
                <a:ea typeface="Jost Medium"/>
                <a:cs typeface="Jost Medium"/>
                <a:sym typeface="Jost Medium"/>
              </a:rPr>
              <a:t>a</a:t>
            </a:r>
            <a:r>
              <a:rPr b="0" i="0" lang="en-US" sz="1750" u="none" cap="none" strike="noStrike">
                <a:solidFill>
                  <a:srgbClr val="494949"/>
                </a:solidFill>
                <a:latin typeface="Jost Medium"/>
                <a:ea typeface="Jost Medium"/>
                <a:cs typeface="Jost Medium"/>
                <a:sym typeface="Jost Medium"/>
              </a:rPr>
              <a:t>ny academic letters needed. Use APS Academic Progress document</a:t>
            </a:r>
            <a:r>
              <a:rPr lang="en-US" sz="1750">
                <a:solidFill>
                  <a:srgbClr val="494949"/>
                </a:solidFill>
                <a:latin typeface="Jost Medium"/>
                <a:ea typeface="Jost Medium"/>
                <a:cs typeface="Jost Medium"/>
                <a:sym typeface="Jost Medium"/>
              </a:rPr>
              <a:t> to </a:t>
            </a:r>
            <a:r>
              <a:rPr lang="en-US" sz="1750">
                <a:solidFill>
                  <a:srgbClr val="494949"/>
                </a:solidFill>
                <a:latin typeface="Jost Medium"/>
                <a:ea typeface="Jost Medium"/>
                <a:cs typeface="Jost Medium"/>
                <a:sym typeface="Jost Medium"/>
              </a:rPr>
              <a:t>keep track of everything that advances your degree!</a:t>
            </a:r>
            <a:endParaRPr b="0" i="0" sz="3500" u="none" cap="none" strike="noStrike">
              <a:solidFill>
                <a:srgbClr val="494949"/>
              </a:solidFill>
              <a:latin typeface="Jost Medium"/>
              <a:ea typeface="Jost Medium"/>
              <a:cs typeface="Jost Medium"/>
              <a:sym typeface="Jost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EP3">
      <a:dk1>
        <a:srgbClr val="000000"/>
      </a:dk1>
      <a:lt1>
        <a:srgbClr val="FFFFFF"/>
      </a:lt1>
      <a:dk2>
        <a:srgbClr val="44546A"/>
      </a:dk2>
      <a:lt2>
        <a:srgbClr val="E7E6E6"/>
      </a:lt2>
      <a:accent1>
        <a:srgbClr val="4352A3"/>
      </a:accent1>
      <a:accent2>
        <a:srgbClr val="C4238D"/>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2022-09-13T21:09:54Z</dcterms:created>
  <dc:creator>Meghan White</dc:creator>
</cp:coreProperties>
</file>