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3" r:id="rId3"/>
    <p:sldId id="326" r:id="rId4"/>
    <p:sldId id="295" r:id="rId5"/>
    <p:sldId id="323" r:id="rId6"/>
    <p:sldId id="324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6" r:id="rId18"/>
    <p:sldId id="338" r:id="rId19"/>
    <p:sldId id="339" r:id="rId20"/>
    <p:sldId id="341" r:id="rId21"/>
    <p:sldId id="343" r:id="rId22"/>
    <p:sldId id="340" r:id="rId23"/>
    <p:sldId id="342" r:id="rId24"/>
    <p:sldId id="286" r:id="rId25"/>
  </p:sldIdLst>
  <p:sldSz cx="9144000" cy="5143500" type="screen16x9"/>
  <p:notesSz cx="6858000" cy="9144000"/>
  <p:defaultTextStyle>
    <a:defPPr>
      <a:defRPr lang="nb-NO"/>
    </a:defPPr>
    <a:lvl1pPr marL="0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56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12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568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25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281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137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993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850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ød" id="{FCA5B592-AB22-425C-ABA4-A61AACEEA612}">
          <p14:sldIdLst>
            <p14:sldId id="293"/>
            <p14:sldId id="326"/>
            <p14:sldId id="295"/>
            <p14:sldId id="323"/>
            <p14:sldId id="324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38"/>
            <p14:sldId id="339"/>
            <p14:sldId id="341"/>
            <p14:sldId id="343"/>
            <p14:sldId id="340"/>
            <p14:sldId id="342"/>
            <p14:sldId id="286"/>
          </p14:sldIdLst>
        </p14:section>
        <p14:section name="Grå" id="{44B882E3-2B1D-40D9-BEC4-AE36AAF7495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F"/>
    <a:srgbClr val="2E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913" cy="617221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2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5390698" y="1071358"/>
            <a:ext cx="3472536" cy="3212520"/>
          </a:xfrm>
        </p:spPr>
        <p:txBody>
          <a:bodyPr tIns="1080000">
            <a:norm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illustrasjon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174092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5659" y="2039353"/>
            <a:ext cx="7048068" cy="22339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9" y="1697033"/>
            <a:ext cx="704806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358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738629" y="2039353"/>
            <a:ext cx="3575098" cy="22339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738629" y="1697033"/>
            <a:ext cx="357509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305894" cy="22339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305894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5620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627251" y="1448056"/>
            <a:ext cx="4232366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0059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faktaboks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4627253" y="1448056"/>
            <a:ext cx="3371717" cy="2956870"/>
          </a:xfrm>
          <a:solidFill>
            <a:schemeClr val="accent1"/>
          </a:solidFill>
        </p:spPr>
        <p:txBody>
          <a:bodyPr lIns="445421" tIns="607392" rIns="445421" bIns="202464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27253" y="1448056"/>
            <a:ext cx="3371717" cy="491351"/>
          </a:xfrm>
        </p:spPr>
        <p:txBody>
          <a:bodyPr lIns="445421" rIns="445421" bIns="0" anchor="b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Faktaboks </a:t>
            </a:r>
            <a:r>
              <a:rPr lang="nb-NO" dirty="0" err="1"/>
              <a:t>subheading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36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tittel og bilde,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E5822-72C6-4E5A-B274-A0071F282F22}" type="datetimeFigureOut">
              <a:rPr lang="nb-NO" smtClean="0"/>
              <a:pPr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10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1154720" y="1448057"/>
            <a:ext cx="6834562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50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8537125" y="0"/>
            <a:ext cx="606875" cy="65322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62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718896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3321082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5923268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9"/>
          <p:cNvSpPr>
            <a:spLocks noGrp="1"/>
          </p:cNvSpPr>
          <p:nvPr>
            <p:ph type="pic" sz="quarter" idx="25"/>
          </p:nvPr>
        </p:nvSpPr>
        <p:spPr>
          <a:xfrm>
            <a:off x="718895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6"/>
          </p:nvPr>
        </p:nvSpPr>
        <p:spPr>
          <a:xfrm>
            <a:off x="3321081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7"/>
          </p:nvPr>
        </p:nvSpPr>
        <p:spPr>
          <a:xfrm>
            <a:off x="5923267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49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lv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9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6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7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8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9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231223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0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1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47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tekst 2"/>
          <p:cNvSpPr>
            <a:spLocks noGrp="1"/>
          </p:cNvSpPr>
          <p:nvPr>
            <p:ph type="body" sz="quarter" idx="28"/>
          </p:nvPr>
        </p:nvSpPr>
        <p:spPr>
          <a:xfrm>
            <a:off x="2312230" y="1751523"/>
            <a:ext cx="2207310" cy="1640455"/>
          </a:xfrm>
          <a:solidFill>
            <a:schemeClr val="accent1"/>
          </a:solidFill>
        </p:spPr>
        <p:txBody>
          <a:bodyPr lIns="121478" tIns="121478" rIns="121478" bIns="121478"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426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5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504064 w 16257588"/>
              <a:gd name="connsiteY0" fmla="*/ 5130642 h 9144000"/>
              <a:gd name="connsiteX1" fmla="*/ 504064 w 16257588"/>
              <a:gd name="connsiteY1" fmla="*/ 8641081 h 9144000"/>
              <a:gd name="connsiteX2" fmla="*/ 9577199 w 16257588"/>
              <a:gd name="connsiteY2" fmla="*/ 8641081 h 9144000"/>
              <a:gd name="connsiteX3" fmla="*/ 9577199 w 16257588"/>
              <a:gd name="connsiteY3" fmla="*/ 5130642 h 9144000"/>
              <a:gd name="connsiteX4" fmla="*/ 0 w 16257588"/>
              <a:gd name="connsiteY4" fmla="*/ 0 h 9144000"/>
              <a:gd name="connsiteX5" fmla="*/ 16257588 w 16257588"/>
              <a:gd name="connsiteY5" fmla="*/ 0 h 9144000"/>
              <a:gd name="connsiteX6" fmla="*/ 16257588 w 16257588"/>
              <a:gd name="connsiteY6" fmla="*/ 9144000 h 9144000"/>
              <a:gd name="connsiteX7" fmla="*/ 0 w 16257588"/>
              <a:gd name="connsiteY7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7588" h="9144000">
                <a:moveTo>
                  <a:pt x="504064" y="5130642"/>
                </a:moveTo>
                <a:lnTo>
                  <a:pt x="504064" y="8641081"/>
                </a:lnTo>
                <a:lnTo>
                  <a:pt x="9577199" y="8641081"/>
                </a:lnTo>
                <a:lnTo>
                  <a:pt x="9577199" y="5130642"/>
                </a:lnTo>
                <a:close/>
                <a:moveTo>
                  <a:pt x="0" y="0"/>
                </a:moveTo>
                <a:lnTo>
                  <a:pt x="16257588" y="0"/>
                </a:lnTo>
                <a:lnTo>
                  <a:pt x="1625758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914913" cy="617221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427813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062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913" cy="617221"/>
          </a:xfrm>
          <a:prstGeom prst="rect">
            <a:avLst/>
          </a:prstGeom>
        </p:spPr>
      </p:pic>
      <p:sp>
        <p:nvSpPr>
          <p:cNvPr id="8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5390698" y="1071358"/>
            <a:ext cx="3472536" cy="3212520"/>
          </a:xfrm>
        </p:spPr>
        <p:txBody>
          <a:bodyPr tIns="1080000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illustrasjon</a:t>
            </a:r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accent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3019928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504064 w 16257588"/>
              <a:gd name="connsiteY0" fmla="*/ 5130642 h 9144000"/>
              <a:gd name="connsiteX1" fmla="*/ 504064 w 16257588"/>
              <a:gd name="connsiteY1" fmla="*/ 8641081 h 9144000"/>
              <a:gd name="connsiteX2" fmla="*/ 9577199 w 16257588"/>
              <a:gd name="connsiteY2" fmla="*/ 8641081 h 9144000"/>
              <a:gd name="connsiteX3" fmla="*/ 9577199 w 16257588"/>
              <a:gd name="connsiteY3" fmla="*/ 5130642 h 9144000"/>
              <a:gd name="connsiteX4" fmla="*/ 0 w 16257588"/>
              <a:gd name="connsiteY4" fmla="*/ 0 h 9144000"/>
              <a:gd name="connsiteX5" fmla="*/ 16257588 w 16257588"/>
              <a:gd name="connsiteY5" fmla="*/ 0 h 9144000"/>
              <a:gd name="connsiteX6" fmla="*/ 16257588 w 16257588"/>
              <a:gd name="connsiteY6" fmla="*/ 9144000 h 9144000"/>
              <a:gd name="connsiteX7" fmla="*/ 0 w 16257588"/>
              <a:gd name="connsiteY7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7588" h="9144000">
                <a:moveTo>
                  <a:pt x="504064" y="5130642"/>
                </a:moveTo>
                <a:lnTo>
                  <a:pt x="504064" y="8641081"/>
                </a:lnTo>
                <a:lnTo>
                  <a:pt x="9577199" y="8641081"/>
                </a:lnTo>
                <a:lnTo>
                  <a:pt x="9577199" y="5130642"/>
                </a:lnTo>
                <a:close/>
                <a:moveTo>
                  <a:pt x="0" y="0"/>
                </a:moveTo>
                <a:lnTo>
                  <a:pt x="16257588" y="0"/>
                </a:lnTo>
                <a:lnTo>
                  <a:pt x="1625758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914913" cy="617221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accent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204976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enkel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1121846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609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19" y="1040287"/>
            <a:ext cx="6834562" cy="841384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3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 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8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1154720" y="1620204"/>
            <a:ext cx="6834562" cy="30176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20" y="955743"/>
            <a:ext cx="6834562" cy="560923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48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 skal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1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beid til 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0"/>
            <a:ext cx="9142535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 bidr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5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49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enkel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1121846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4841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5659" y="2039353"/>
            <a:ext cx="704806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9" y="1697033"/>
            <a:ext cx="704806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640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738629" y="2039353"/>
            <a:ext cx="357509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738629" y="1697033"/>
            <a:ext cx="357509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305894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305894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362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627251" y="1448056"/>
            <a:ext cx="4232366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65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faktaboks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4627253" y="1448056"/>
            <a:ext cx="3371717" cy="2956870"/>
          </a:xfrm>
          <a:solidFill>
            <a:schemeClr val="accent1"/>
          </a:solidFill>
        </p:spPr>
        <p:txBody>
          <a:bodyPr lIns="445421" tIns="607392" rIns="445421" bIns="202464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27253" y="1448056"/>
            <a:ext cx="3371717" cy="491351"/>
          </a:xfrm>
        </p:spPr>
        <p:txBody>
          <a:bodyPr lIns="445421" rIns="445421" bIns="0" anchor="b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Faktaboks </a:t>
            </a:r>
            <a:r>
              <a:rPr lang="nb-NO" dirty="0" err="1"/>
              <a:t>subheading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70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tittel og bilde,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1154720" y="1448057"/>
            <a:ext cx="6834562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pPr/>
              <a:t>18.11.2018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245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8537125" y="0"/>
            <a:ext cx="606875" cy="65322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039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718896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3321082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5923268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5"/>
          </p:nvPr>
        </p:nvSpPr>
        <p:spPr>
          <a:xfrm>
            <a:off x="718895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Plassholder for bilde 9"/>
          <p:cNvSpPr>
            <a:spLocks noGrp="1"/>
          </p:cNvSpPr>
          <p:nvPr>
            <p:ph type="pic" sz="quarter" idx="26"/>
          </p:nvPr>
        </p:nvSpPr>
        <p:spPr>
          <a:xfrm>
            <a:off x="3321081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7"/>
          </p:nvPr>
        </p:nvSpPr>
        <p:spPr>
          <a:xfrm>
            <a:off x="5923267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23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lv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ssholder for bilde 9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8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9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0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1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2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3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4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5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6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231223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7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8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6540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5" name="Plassholder for tekst 2"/>
          <p:cNvSpPr>
            <a:spLocks noGrp="1"/>
          </p:cNvSpPr>
          <p:nvPr>
            <p:ph type="body" sz="quarter" idx="28"/>
          </p:nvPr>
        </p:nvSpPr>
        <p:spPr>
          <a:xfrm>
            <a:off x="2312230" y="1751523"/>
            <a:ext cx="2207310" cy="1640455"/>
          </a:xfrm>
          <a:solidFill>
            <a:srgbClr val="EEEEEF"/>
          </a:solidFill>
        </p:spPr>
        <p:txBody>
          <a:bodyPr lIns="121478" tIns="121478" rIns="121478" bIns="121478"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159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62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19" y="1040287"/>
            <a:ext cx="6834562" cy="841384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959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18.11.2018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5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 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11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1154720" y="1620204"/>
            <a:ext cx="6834562" cy="30176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20" y="955743"/>
            <a:ext cx="6834562" cy="560923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 skal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49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0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beid til 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 bidr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49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0273" y="655800"/>
            <a:ext cx="7483454" cy="6924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5659" y="1697033"/>
            <a:ext cx="7048068" cy="25762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93633" y="4767263"/>
            <a:ext cx="89568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2E5822-72C6-4E5A-B274-A0071F282F22}" type="datetimeFigureOut">
              <a:rPr lang="nb-NO" smtClean="0"/>
              <a:pPr/>
              <a:t>18.11.2018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66999" y="4767263"/>
            <a:ext cx="330455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13727" y="4767263"/>
            <a:ext cx="545890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5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91" r:id="rId6"/>
    <p:sldLayoutId id="2147483663" r:id="rId7"/>
    <p:sldLayoutId id="2147483694" r:id="rId8"/>
    <p:sldLayoutId id="2147483695" r:id="rId9"/>
    <p:sldLayoutId id="2147483650" r:id="rId10"/>
    <p:sldLayoutId id="2147483652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54" r:id="rId19"/>
    <p:sldLayoutId id="2147483655" r:id="rId20"/>
  </p:sldLayoutIdLst>
  <p:txStyles>
    <p:titleStyle>
      <a:lvl1pPr algn="l" defTabSz="514259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rgbClr val="2E2C2E"/>
          </a:solidFill>
          <a:latin typeface="+mj-lt"/>
          <a:ea typeface="+mj-ea"/>
          <a:cs typeface="+mj-cs"/>
        </a:defRPr>
      </a:lvl1pPr>
    </p:titleStyle>
    <p:bodyStyle>
      <a:lvl1pPr marL="128565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rgbClr val="2E2C2E"/>
          </a:solidFill>
          <a:latin typeface="+mn-lt"/>
          <a:ea typeface="+mn-ea"/>
          <a:cs typeface="+mn-cs"/>
        </a:defRPr>
      </a:lvl1pPr>
      <a:lvl2pPr marL="385694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rgbClr val="2E2C2E"/>
          </a:solidFill>
          <a:latin typeface="+mn-lt"/>
          <a:ea typeface="+mn-ea"/>
          <a:cs typeface="+mn-cs"/>
        </a:defRPr>
      </a:lvl2pPr>
      <a:lvl3pPr marL="642823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3pPr>
      <a:lvl4pPr marL="89995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4pPr>
      <a:lvl5pPr marL="115708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rgbClr val="2E2C2E"/>
          </a:solidFill>
          <a:latin typeface="+mn-lt"/>
          <a:ea typeface="+mn-ea"/>
          <a:cs typeface="+mn-cs"/>
        </a:defRPr>
      </a:lvl5pPr>
      <a:lvl6pPr marL="1414211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0273" y="655800"/>
            <a:ext cx="7483454" cy="6924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5659" y="1697033"/>
            <a:ext cx="7048068" cy="25762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93633" y="4767263"/>
            <a:ext cx="89568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2E5822-72C6-4E5A-B274-A0071F282F22}" type="datetimeFigureOut">
              <a:rPr lang="nb-NO" smtClean="0"/>
              <a:pPr/>
              <a:t>18.11.2018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66999" y="4767263"/>
            <a:ext cx="330455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13727" y="4767263"/>
            <a:ext cx="545890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70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3" r:id="rId6"/>
    <p:sldLayoutId id="2147483678" r:id="rId7"/>
    <p:sldLayoutId id="2147483690" r:id="rId8"/>
    <p:sldLayoutId id="2147483692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514259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rgbClr val="2E2C2E"/>
          </a:solidFill>
          <a:latin typeface="+mj-lt"/>
          <a:ea typeface="+mj-ea"/>
          <a:cs typeface="+mj-cs"/>
        </a:defRPr>
      </a:lvl1pPr>
    </p:titleStyle>
    <p:bodyStyle>
      <a:lvl1pPr marL="128565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rgbClr val="2E2C2E"/>
          </a:solidFill>
          <a:latin typeface="+mn-lt"/>
          <a:ea typeface="+mn-ea"/>
          <a:cs typeface="+mn-cs"/>
        </a:defRPr>
      </a:lvl1pPr>
      <a:lvl2pPr marL="385694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rgbClr val="2E2C2E"/>
          </a:solidFill>
          <a:latin typeface="+mn-lt"/>
          <a:ea typeface="+mn-ea"/>
          <a:cs typeface="+mn-cs"/>
        </a:defRPr>
      </a:lvl2pPr>
      <a:lvl3pPr marL="642823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3pPr>
      <a:lvl4pPr marL="89995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4pPr>
      <a:lvl5pPr marL="115708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rgbClr val="2E2C2E"/>
          </a:solidFill>
          <a:latin typeface="+mn-lt"/>
          <a:ea typeface="+mn-ea"/>
          <a:cs typeface="+mn-cs"/>
        </a:defRPr>
      </a:lvl5pPr>
      <a:lvl6pPr marL="1414211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Valg 2019 </a:t>
            </a:r>
            <a:br>
              <a:rPr lang="nb-NO" dirty="0" smtClean="0"/>
            </a:br>
            <a:r>
              <a:rPr lang="nb-NO" dirty="0" smtClean="0"/>
              <a:t>Tromsø AP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5513" y="2249779"/>
            <a:ext cx="4814782" cy="621012"/>
          </a:xfrm>
        </p:spPr>
        <p:txBody>
          <a:bodyPr>
            <a:normAutofit/>
          </a:bodyPr>
          <a:lstStyle/>
          <a:p>
            <a:r>
              <a:rPr lang="nb-NO" dirty="0" smtClean="0"/>
              <a:t>Nominasjonskomiteens</a:t>
            </a:r>
          </a:p>
          <a:p>
            <a:r>
              <a:rPr lang="nb-NO" dirty="0" smtClean="0"/>
              <a:t>Innstilling </a:t>
            </a:r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14" y="562221"/>
            <a:ext cx="4678477" cy="3508858"/>
          </a:xfrm>
        </p:spPr>
      </p:pic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November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73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Innstillinga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3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t="9662" r="18653" b="27770"/>
          <a:stretch/>
        </p:blipFill>
        <p:spPr>
          <a:xfrm>
            <a:off x="5475768" y="1127050"/>
            <a:ext cx="3487478" cy="3530010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Ordførerkandidat – Gunnar Wilhelmsen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1010478" y="1265273"/>
            <a:ext cx="3710377" cy="2573079"/>
          </a:xfrm>
        </p:spPr>
        <p:txBody>
          <a:bodyPr>
            <a:normAutofit/>
          </a:bodyPr>
          <a:lstStyle/>
          <a:p>
            <a:r>
              <a:rPr lang="nb-NO" dirty="0" smtClean="0"/>
              <a:t>Født 1956 – Skolegata (i Tromsø!)</a:t>
            </a:r>
          </a:p>
          <a:p>
            <a:r>
              <a:rPr lang="nb-NO" dirty="0" smtClean="0"/>
              <a:t>Handelsskole + mye Øk og Ledelse</a:t>
            </a:r>
          </a:p>
          <a:p>
            <a:r>
              <a:rPr lang="nb-NO" dirty="0" smtClean="0"/>
              <a:t>Aktiv i idretten – utøver og Leder</a:t>
            </a:r>
          </a:p>
          <a:p>
            <a:pPr lvl="1"/>
            <a:r>
              <a:rPr lang="nb-NO" dirty="0" smtClean="0"/>
              <a:t>TIL / NFF / Toppfotball</a:t>
            </a:r>
          </a:p>
          <a:p>
            <a:r>
              <a:rPr lang="nb-NO" dirty="0" smtClean="0"/>
              <a:t>Engasjert i kulturliv </a:t>
            </a:r>
          </a:p>
          <a:p>
            <a:pPr lvl="1"/>
            <a:r>
              <a:rPr lang="nb-NO" dirty="0" smtClean="0"/>
              <a:t>TIFF / </a:t>
            </a:r>
            <a:r>
              <a:rPr lang="nb-NO" dirty="0" err="1" smtClean="0"/>
              <a:t>Kustforeninga</a:t>
            </a:r>
            <a:r>
              <a:rPr lang="nb-NO" dirty="0" smtClean="0"/>
              <a:t> / Mandela</a:t>
            </a:r>
          </a:p>
          <a:p>
            <a:r>
              <a:rPr lang="nb-NO" dirty="0" smtClean="0"/>
              <a:t>Næringsliv </a:t>
            </a:r>
          </a:p>
          <a:p>
            <a:pPr lvl="1"/>
            <a:r>
              <a:rPr lang="nb-NO" dirty="0" smtClean="0"/>
              <a:t>Tørr være kjent</a:t>
            </a:r>
          </a:p>
          <a:p>
            <a:r>
              <a:rPr lang="nb-NO" dirty="0" smtClean="0"/>
              <a:t>Sosialt engasjert</a:t>
            </a:r>
          </a:p>
          <a:p>
            <a:endParaRPr lang="nb-NO" dirty="0"/>
          </a:p>
          <a:p>
            <a:r>
              <a:rPr lang="nb-NO" b="1" dirty="0" smtClean="0"/>
              <a:t>Oppfyller alle komiteens krav!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2" y="4073356"/>
            <a:ext cx="4114415" cy="7219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Saker: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Ta vare på de som har stang 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Skape og spille på gode lag</a:t>
            </a:r>
            <a:endParaRPr lang="nb-NO" dirty="0"/>
          </a:p>
        </p:txBody>
      </p:sp>
      <p:sp>
        <p:nvSpPr>
          <p:cNvPr id="8" name="Hjerte 7"/>
          <p:cNvSpPr/>
          <p:nvPr/>
        </p:nvSpPr>
        <p:spPr>
          <a:xfrm>
            <a:off x="404037" y="3965944"/>
            <a:ext cx="457200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1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10604" r="27744" b="8776"/>
          <a:stretch/>
        </p:blipFill>
        <p:spPr>
          <a:xfrm>
            <a:off x="6329816" y="1382233"/>
            <a:ext cx="2310201" cy="3168502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Vara-ordførerkandidat – Tone Marie </a:t>
            </a:r>
            <a:r>
              <a:rPr lang="nb-NO" dirty="0" err="1" smtClean="0"/>
              <a:t>Myklevoll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1010478" y="1265273"/>
            <a:ext cx="4773634" cy="2573079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38 år – Fra Harstad og Skånland</a:t>
            </a:r>
          </a:p>
          <a:p>
            <a:r>
              <a:rPr lang="nb-NO" dirty="0" smtClean="0"/>
              <a:t>Tromsø i 17 år! </a:t>
            </a:r>
          </a:p>
          <a:p>
            <a:r>
              <a:rPr lang="nb-NO" dirty="0" smtClean="0"/>
              <a:t>Bestemor fra </a:t>
            </a:r>
            <a:r>
              <a:rPr lang="nb-NO" dirty="0" err="1" smtClean="0"/>
              <a:t>Hansjordnesbukta</a:t>
            </a:r>
            <a:r>
              <a:rPr lang="nb-NO" dirty="0" smtClean="0"/>
              <a:t>!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Jurist – med det krever for å bli det!</a:t>
            </a:r>
          </a:p>
          <a:p>
            <a:r>
              <a:rPr lang="nb-NO" dirty="0" smtClean="0"/>
              <a:t>Leder i Skatt Nord</a:t>
            </a:r>
          </a:p>
          <a:p>
            <a:endParaRPr lang="nb-NO" dirty="0" smtClean="0"/>
          </a:p>
          <a:p>
            <a:r>
              <a:rPr lang="nb-NO" dirty="0" smtClean="0"/>
              <a:t>Aktiv i Tromsø AP over mange år</a:t>
            </a:r>
          </a:p>
          <a:p>
            <a:r>
              <a:rPr lang="nb-NO" dirty="0" smtClean="0"/>
              <a:t>11 år i kommunestyret – </a:t>
            </a:r>
            <a:r>
              <a:rPr lang="nb-NO" b="1" dirty="0" smtClean="0"/>
              <a:t>politisk erfaren!</a:t>
            </a:r>
          </a:p>
          <a:p>
            <a:pPr lvl="1"/>
            <a:r>
              <a:rPr lang="nb-NO" dirty="0" smtClean="0"/>
              <a:t>Posisjon og opposisjon</a:t>
            </a:r>
          </a:p>
          <a:p>
            <a:pPr lvl="1"/>
            <a:r>
              <a:rPr lang="nb-NO" dirty="0" smtClean="0"/>
              <a:t>Formannskapsmodell og parlamentarisk modell</a:t>
            </a:r>
          </a:p>
          <a:p>
            <a:pPr lvl="1"/>
            <a:endParaRPr lang="nb-NO" dirty="0"/>
          </a:p>
          <a:p>
            <a:r>
              <a:rPr lang="nb-NO" dirty="0" smtClean="0"/>
              <a:t>Et – snart to – barn og samboer</a:t>
            </a:r>
          </a:p>
          <a:p>
            <a:endParaRPr lang="nb-NO" dirty="0"/>
          </a:p>
          <a:p>
            <a:r>
              <a:rPr lang="nb-NO" b="1" dirty="0" smtClean="0"/>
              <a:t>Oppfyller alle komiteens krav!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2" y="4073356"/>
            <a:ext cx="4114415" cy="7219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Saker: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Barn og unges </a:t>
            </a:r>
            <a:r>
              <a:rPr lang="nb-NO" dirty="0" err="1" smtClean="0"/>
              <a:t>oppvekstvilkår</a:t>
            </a:r>
            <a:r>
              <a:rPr lang="nb-NO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Bærekraftig og god byutvikling </a:t>
            </a:r>
            <a:endParaRPr lang="nb-NO" dirty="0"/>
          </a:p>
        </p:txBody>
      </p:sp>
      <p:sp>
        <p:nvSpPr>
          <p:cNvPr id="8" name="Hjerte 7"/>
          <p:cNvSpPr/>
          <p:nvPr/>
        </p:nvSpPr>
        <p:spPr>
          <a:xfrm>
            <a:off x="404037" y="3965944"/>
            <a:ext cx="457200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8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36538" r="42159" b="-398"/>
          <a:stretch/>
        </p:blipFill>
        <p:spPr>
          <a:xfrm>
            <a:off x="6779491" y="1222742"/>
            <a:ext cx="2056164" cy="3657601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Gruppeleder kandidat – Jarle Heitmann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1010478" y="1265273"/>
            <a:ext cx="4773634" cy="2573079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Født i 1972– Fra Finnsnes – Berg på Senja</a:t>
            </a:r>
          </a:p>
          <a:p>
            <a:r>
              <a:rPr lang="nb-NO" dirty="0" smtClean="0"/>
              <a:t>Tromsø fra 1994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err="1" smtClean="0"/>
              <a:t>Cand</a:t>
            </a:r>
            <a:r>
              <a:rPr lang="nb-NO" dirty="0" smtClean="0"/>
              <a:t> mag – statsvitenskap, juss og historie</a:t>
            </a:r>
          </a:p>
          <a:p>
            <a:endParaRPr lang="nb-NO" dirty="0" smtClean="0"/>
          </a:p>
          <a:p>
            <a:r>
              <a:rPr lang="nb-NO" dirty="0" smtClean="0"/>
              <a:t>Aktiv i Tromsø AP over mange år</a:t>
            </a:r>
          </a:p>
          <a:p>
            <a:r>
              <a:rPr lang="nb-NO" dirty="0" smtClean="0"/>
              <a:t>Mange år i kommunestyret – </a:t>
            </a:r>
            <a:r>
              <a:rPr lang="nb-NO" b="1" dirty="0" smtClean="0"/>
              <a:t>politisk erfaren!</a:t>
            </a:r>
          </a:p>
          <a:p>
            <a:r>
              <a:rPr lang="nb-NO" dirty="0" smtClean="0"/>
              <a:t>Partisekretær for Troms AP</a:t>
            </a:r>
          </a:p>
          <a:p>
            <a:r>
              <a:rPr lang="nb-NO" dirty="0" smtClean="0"/>
              <a:t>Rådgiver for både ordfører og fylkesrådsleder </a:t>
            </a:r>
          </a:p>
          <a:p>
            <a:endParaRPr lang="nb-NO" dirty="0"/>
          </a:p>
          <a:p>
            <a:r>
              <a:rPr lang="nb-NO" dirty="0" smtClean="0"/>
              <a:t>To – snart tre – barn og gift</a:t>
            </a:r>
          </a:p>
          <a:p>
            <a:endParaRPr lang="nb-NO" dirty="0"/>
          </a:p>
          <a:p>
            <a:r>
              <a:rPr lang="nb-NO" b="1" dirty="0" smtClean="0"/>
              <a:t>Diplomaten, kunnskapsbanken og brobygger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2" y="4073356"/>
            <a:ext cx="4114415" cy="7219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Saker: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Trygg by for barn – uten fattigdom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Idrett og folkehelse</a:t>
            </a:r>
            <a:endParaRPr lang="nb-NO" dirty="0"/>
          </a:p>
        </p:txBody>
      </p:sp>
      <p:sp>
        <p:nvSpPr>
          <p:cNvPr id="8" name="Hjerte 7"/>
          <p:cNvSpPr/>
          <p:nvPr/>
        </p:nvSpPr>
        <p:spPr>
          <a:xfrm>
            <a:off x="404037" y="3965944"/>
            <a:ext cx="457200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6" t="9514" r="18330" b="-968"/>
          <a:stretch/>
        </p:blipFill>
        <p:spPr>
          <a:xfrm>
            <a:off x="6539023" y="1565210"/>
            <a:ext cx="2254103" cy="3302523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4. Tonje Tunstad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1010478" y="1265273"/>
            <a:ext cx="4773634" cy="2573079"/>
          </a:xfrm>
        </p:spPr>
        <p:txBody>
          <a:bodyPr>
            <a:normAutofit/>
          </a:bodyPr>
          <a:lstStyle/>
          <a:p>
            <a:r>
              <a:rPr lang="nb-NO" dirty="0" smtClean="0"/>
              <a:t>Født i 1988 på Finnsnes  </a:t>
            </a:r>
          </a:p>
          <a:p>
            <a:r>
              <a:rPr lang="nb-NO" dirty="0" smtClean="0"/>
              <a:t>Oppvokst på </a:t>
            </a:r>
            <a:r>
              <a:rPr lang="nb-NO" dirty="0" err="1" smtClean="0"/>
              <a:t>Brødstadbotten</a:t>
            </a:r>
            <a:endParaRPr lang="nb-NO" dirty="0" smtClean="0"/>
          </a:p>
          <a:p>
            <a:endParaRPr lang="nb-NO" dirty="0" smtClean="0"/>
          </a:p>
          <a:p>
            <a:r>
              <a:rPr lang="nb-NO" b="1" dirty="0" err="1" smtClean="0"/>
              <a:t>Barnesykepleier</a:t>
            </a:r>
            <a:r>
              <a:rPr lang="nb-NO" dirty="0" smtClean="0"/>
              <a:t> på UNN.</a:t>
            </a:r>
          </a:p>
          <a:p>
            <a:endParaRPr lang="nb-NO" dirty="0" smtClean="0"/>
          </a:p>
          <a:p>
            <a:r>
              <a:rPr lang="nb-NO" dirty="0" smtClean="0"/>
              <a:t>Første perioden i kommunestyret</a:t>
            </a:r>
          </a:p>
          <a:p>
            <a:pPr lvl="1"/>
            <a:r>
              <a:rPr lang="nb-NO" dirty="0" smtClean="0"/>
              <a:t>Gode tilbakemeldinger!</a:t>
            </a:r>
          </a:p>
          <a:p>
            <a:pPr lvl="1"/>
            <a:r>
              <a:rPr lang="nb-NO" dirty="0" smtClean="0"/>
              <a:t>Markert seg på et viktig område for kommunen. </a:t>
            </a:r>
          </a:p>
          <a:p>
            <a:r>
              <a:rPr lang="nb-NO" dirty="0" smtClean="0"/>
              <a:t>Leder av kvinnenettverket i Troms</a:t>
            </a:r>
            <a:endParaRPr lang="nb-NO" b="1" dirty="0" smtClean="0"/>
          </a:p>
          <a:p>
            <a:endParaRPr lang="nb-NO" dirty="0" smtClean="0"/>
          </a:p>
          <a:p>
            <a:r>
              <a:rPr lang="nb-NO" dirty="0" smtClean="0"/>
              <a:t>Passer på barn!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2" y="4073356"/>
            <a:ext cx="4114415" cy="7219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Saker: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Likestilling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Utjevning av sosiale forskjeller </a:t>
            </a:r>
            <a:endParaRPr lang="nb-NO" dirty="0"/>
          </a:p>
        </p:txBody>
      </p:sp>
      <p:sp>
        <p:nvSpPr>
          <p:cNvPr id="8" name="Hjerte 7"/>
          <p:cNvSpPr/>
          <p:nvPr/>
        </p:nvSpPr>
        <p:spPr>
          <a:xfrm>
            <a:off x="404037" y="3965944"/>
            <a:ext cx="457200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0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-287" r="24303" b="2380"/>
          <a:stretch/>
        </p:blipFill>
        <p:spPr>
          <a:xfrm>
            <a:off x="6102056" y="903767"/>
            <a:ext cx="2829294" cy="3423684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5. Brynjar Andersen Saus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999846" y="1148315"/>
            <a:ext cx="4773634" cy="2700671"/>
          </a:xfrm>
        </p:spPr>
        <p:txBody>
          <a:bodyPr>
            <a:normAutofit/>
          </a:bodyPr>
          <a:lstStyle/>
          <a:p>
            <a:r>
              <a:rPr lang="nb-NO" dirty="0" smtClean="0"/>
              <a:t>22 år</a:t>
            </a:r>
          </a:p>
          <a:p>
            <a:r>
              <a:rPr lang="nb-NO" dirty="0" smtClean="0"/>
              <a:t>Oppvokst i Tromsø</a:t>
            </a:r>
          </a:p>
          <a:p>
            <a:endParaRPr lang="nb-NO" dirty="0" smtClean="0"/>
          </a:p>
          <a:p>
            <a:r>
              <a:rPr lang="nb-NO" dirty="0" smtClean="0"/>
              <a:t>Leder i Tromsø ungdomsråd </a:t>
            </a:r>
          </a:p>
          <a:p>
            <a:r>
              <a:rPr lang="nb-NO" dirty="0" smtClean="0"/>
              <a:t>Medlem i ungdommenes fylkesråd</a:t>
            </a:r>
          </a:p>
          <a:p>
            <a:endParaRPr lang="nb-NO" dirty="0" smtClean="0"/>
          </a:p>
          <a:p>
            <a:r>
              <a:rPr lang="nb-NO" dirty="0" smtClean="0"/>
              <a:t>Utdanner seg til å bli Sivilingeniør energi, klima og miljø</a:t>
            </a:r>
            <a:endParaRPr lang="nb-NO" b="1" dirty="0" smtClean="0"/>
          </a:p>
          <a:p>
            <a:r>
              <a:rPr lang="nb-NO" dirty="0" smtClean="0"/>
              <a:t>Jobber som </a:t>
            </a:r>
            <a:r>
              <a:rPr lang="nb-NO" dirty="0" err="1" smtClean="0"/>
              <a:t>sykepleierassistent</a:t>
            </a:r>
            <a:r>
              <a:rPr lang="nb-NO" dirty="0" smtClean="0"/>
              <a:t> på UNN</a:t>
            </a:r>
          </a:p>
          <a:p>
            <a:endParaRPr lang="nb-NO" dirty="0" smtClean="0"/>
          </a:p>
          <a:p>
            <a:r>
              <a:rPr lang="nb-NO" b="1" dirty="0" smtClean="0"/>
              <a:t>AUF</a:t>
            </a:r>
            <a:r>
              <a:rPr lang="nb-NO" dirty="0" smtClean="0"/>
              <a:t> sin topp-kandidat!</a:t>
            </a:r>
          </a:p>
          <a:p>
            <a:pPr lvl="1"/>
            <a:r>
              <a:rPr lang="nb-NO" dirty="0" smtClean="0"/>
              <a:t>Leder i AUF i Troms!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2" y="4073356"/>
            <a:ext cx="4114415" cy="7219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Saker: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Klima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Ungdoms psykiske helse</a:t>
            </a:r>
            <a:endParaRPr lang="nb-NO" dirty="0"/>
          </a:p>
        </p:txBody>
      </p:sp>
      <p:sp>
        <p:nvSpPr>
          <p:cNvPr id="8" name="Hjerte 7"/>
          <p:cNvSpPr/>
          <p:nvPr/>
        </p:nvSpPr>
        <p:spPr>
          <a:xfrm>
            <a:off x="404037" y="3965944"/>
            <a:ext cx="457200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0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3" t="1523" r="11792" b="8995"/>
          <a:stretch/>
        </p:blipFill>
        <p:spPr>
          <a:xfrm>
            <a:off x="6498507" y="1143000"/>
            <a:ext cx="1965010" cy="3051544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6. Mari-Ann Benonisen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1010478" y="1265273"/>
            <a:ext cx="4773634" cy="2573079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Født i 1965 i Tromsø</a:t>
            </a:r>
          </a:p>
          <a:p>
            <a:r>
              <a:rPr lang="nb-NO" dirty="0" smtClean="0"/>
              <a:t>Oppvokst i Lakselvdalen</a:t>
            </a:r>
          </a:p>
          <a:p>
            <a:endParaRPr lang="nb-NO" dirty="0" smtClean="0"/>
          </a:p>
          <a:p>
            <a:r>
              <a:rPr lang="nb-NO" b="1" dirty="0" smtClean="0"/>
              <a:t>Spesialsykepleier</a:t>
            </a:r>
          </a:p>
          <a:p>
            <a:pPr lvl="1"/>
            <a:r>
              <a:rPr lang="nb-NO" dirty="0" smtClean="0"/>
              <a:t>Bred erfaring fra ulike deler av helsevesenet</a:t>
            </a:r>
          </a:p>
          <a:p>
            <a:pPr lvl="1"/>
            <a:r>
              <a:rPr lang="nb-NO" dirty="0" smtClean="0"/>
              <a:t>Ledererfaring</a:t>
            </a:r>
          </a:p>
          <a:p>
            <a:endParaRPr lang="nb-NO" dirty="0" smtClean="0"/>
          </a:p>
          <a:p>
            <a:r>
              <a:rPr lang="nb-NO" dirty="0" smtClean="0"/>
              <a:t>Første perioden i kommunestyret</a:t>
            </a:r>
          </a:p>
          <a:p>
            <a:endParaRPr lang="nb-NO" b="1" dirty="0" smtClean="0"/>
          </a:p>
          <a:p>
            <a:r>
              <a:rPr lang="nb-NO" dirty="0" smtClean="0"/>
              <a:t>Gift og 3 barn! </a:t>
            </a:r>
          </a:p>
          <a:p>
            <a:endParaRPr lang="nb-NO" dirty="0" smtClean="0"/>
          </a:p>
          <a:p>
            <a:r>
              <a:rPr lang="nb-NO" dirty="0" smtClean="0"/>
              <a:t>Tromsø – </a:t>
            </a:r>
            <a:r>
              <a:rPr lang="nb-NO" b="1" dirty="0" smtClean="0"/>
              <a:t>mer enn bare byen</a:t>
            </a:r>
            <a:r>
              <a:rPr lang="nb-NO" dirty="0" smtClean="0"/>
              <a:t>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2" y="4073356"/>
            <a:ext cx="4114415" cy="7219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Saker: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Helsepolitikk for alle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 smtClean="0"/>
              <a:t>Distrikt og by – hand i hand</a:t>
            </a:r>
            <a:endParaRPr lang="nb-NO" dirty="0"/>
          </a:p>
        </p:txBody>
      </p:sp>
      <p:sp>
        <p:nvSpPr>
          <p:cNvPr id="8" name="Hjerte 7"/>
          <p:cNvSpPr/>
          <p:nvPr/>
        </p:nvSpPr>
        <p:spPr>
          <a:xfrm>
            <a:off x="404037" y="3965944"/>
            <a:ext cx="457200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0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273" y="251763"/>
            <a:ext cx="7483454" cy="692497"/>
          </a:xfrm>
        </p:spPr>
        <p:txBody>
          <a:bodyPr/>
          <a:lstStyle/>
          <a:p>
            <a:r>
              <a:rPr lang="nb-NO" dirty="0" smtClean="0"/>
              <a:t>Flere spennende kandidater på lista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597801618"/>
              </p:ext>
            </p:extLst>
          </p:nvPr>
        </p:nvGraphicFramePr>
        <p:xfrm>
          <a:off x="818671" y="900465"/>
          <a:ext cx="7336500" cy="3475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78"/>
                <a:gridCol w="2229680"/>
                <a:gridCol w="1486278"/>
                <a:gridCol w="2526411"/>
                <a:gridCol w="725053"/>
              </a:tblGrid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7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solidFill>
                            <a:schemeClr val="bg2"/>
                          </a:solidFill>
                          <a:effectLst/>
                        </a:rPr>
                        <a:t>Ole Gustav </a:t>
                      </a:r>
                      <a:r>
                        <a:rPr lang="nb-NO" sz="900" b="1" spc="40" dirty="0" err="1">
                          <a:solidFill>
                            <a:schemeClr val="bg2"/>
                          </a:solidFill>
                          <a:effectLst/>
                        </a:rPr>
                        <a:t>Haavold</a:t>
                      </a:r>
                      <a:endParaRPr lang="nb-NO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solidFill>
                            <a:schemeClr val="bg2"/>
                          </a:solidFill>
                          <a:effectLst/>
                        </a:rPr>
                        <a:t>Kvaløysletta</a:t>
                      </a:r>
                      <a:endParaRPr lang="nb-NO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solidFill>
                            <a:schemeClr val="bg2"/>
                          </a:solidFill>
                          <a:effectLst/>
                        </a:rPr>
                        <a:t>LO/rådgiver</a:t>
                      </a:r>
                      <a:endParaRPr lang="nb-NO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solidFill>
                            <a:schemeClr val="bg2"/>
                          </a:solidFill>
                          <a:effectLst/>
                        </a:rPr>
                        <a:t>1952</a:t>
                      </a:r>
                      <a:endParaRPr lang="nb-NO" sz="9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Sidsel Haldorsen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Håpet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Pensjonist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1941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Inge </a:t>
                      </a:r>
                      <a:r>
                        <a:rPr lang="nb-NO" sz="900" b="1" spc="40" dirty="0" err="1">
                          <a:effectLst/>
                        </a:rPr>
                        <a:t>Takøy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Tromsdalen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Daglig leder TUIL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Olga </a:t>
                      </a:r>
                      <a:r>
                        <a:rPr lang="nb-NO" sz="900" b="1" spc="40" dirty="0" err="1">
                          <a:effectLst/>
                        </a:rPr>
                        <a:t>Goldfain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Forum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Konsulent privat næringsliv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11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Viljar Hanssen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Forum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Student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1993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12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Anne Karina Gina Utsi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Sentrum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Rådgiver fagforbundet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Trygve Myrvang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Tromsdalen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Pensjonist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1953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Cecilie Yttergård Jensen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Tromsdalen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Veterinærsykepleier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901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15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Odd Arne </a:t>
                      </a:r>
                      <a:r>
                        <a:rPr lang="nb-NO" sz="900" b="1" spc="40" dirty="0" err="1">
                          <a:effectLst/>
                        </a:rPr>
                        <a:t>Thunberg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Universitetet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Instituttleder </a:t>
                      </a:r>
                      <a:r>
                        <a:rPr lang="nb-NO" sz="900" b="1" spc="40" dirty="0" err="1">
                          <a:effectLst/>
                        </a:rPr>
                        <a:t>lærerutd</a:t>
                      </a:r>
                      <a:r>
                        <a:rPr lang="nb-NO" sz="900" b="1" spc="40" dirty="0">
                          <a:effectLst/>
                        </a:rPr>
                        <a:t>./pedagogikk UiT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16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Rannveig Olaisen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Kroken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Pedagogisk leder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43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Ørjan Sandberg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Hamna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Ufør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Aleksandra Seljeseth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AUF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Elev videregående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2000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Alfred Botchway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Tromsdalen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Vaktmester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Ingvild Ulrikke Jakobsen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Forum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Professor rettsvitenskap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21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Kristian Berg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Tromsøya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Butikkfunksjonær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1983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22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Lisa Friborg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Tromsdalen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Rådgiver helse/velferd i KS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1984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Thomas Bakkeli Birkeland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AUF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Politisk rådgiver ordfører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1993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Wenche-Lovise Larsen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Ramfjord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Førstesekretær skole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1962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25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Geir Vollsæter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Vikran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Spesialrådgiver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1969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26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Anne Stine Rørnes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Forhåpningen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Lærer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1969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2019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 smtClean="0">
                          <a:effectLst/>
                        </a:rPr>
                        <a:t>Olaf </a:t>
                      </a:r>
                      <a:r>
                        <a:rPr lang="nb-NO" sz="900" b="1" spc="40" dirty="0">
                          <a:effectLst/>
                        </a:rPr>
                        <a:t>B </a:t>
                      </a:r>
                      <a:r>
                        <a:rPr lang="nb-NO" sz="900" b="1" spc="40" dirty="0" err="1">
                          <a:effectLst/>
                        </a:rPr>
                        <a:t>Styrvold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Hamna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Hovedtillitsvalgt forskerforbundet UiT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1954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47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Linda Therese Norrie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Tromsdalen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Kreftsykepleier og lærer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1977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</a:tbl>
          </a:graphicData>
        </a:graphic>
      </p:graphicFrame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67947" y="4801740"/>
            <a:ext cx="3038218" cy="242374"/>
          </a:xfrm>
        </p:spPr>
        <p:txBody>
          <a:bodyPr>
            <a:normAutofit lnSpcReduction="1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90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Ende flere spennende kandidater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673342681"/>
              </p:ext>
            </p:extLst>
          </p:nvPr>
        </p:nvGraphicFramePr>
        <p:xfrm>
          <a:off x="839935" y="1178187"/>
          <a:ext cx="7325871" cy="3266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544"/>
                <a:gridCol w="2226449"/>
                <a:gridCol w="1484125"/>
                <a:gridCol w="2522750"/>
                <a:gridCol w="724003"/>
              </a:tblGrid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29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Kristian Fagerli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AUF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Student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1999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Tove Sørensen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Tromsø1973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Direktør Villmarkssenteret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1958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31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Arne M. Luther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Håpet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Pensjonist 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1940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32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Therese Straumsheim Lein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Sentrum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Markedssjef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Fredrik Lorentzen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LO (PostKom)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Logistikkmedarbeider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1992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Linn Bruholt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Studentlaget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Student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1998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35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Øyvind Kristian Rognseth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Kroken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Seniorinspektør fiskeridirektoratet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1962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36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Hennie Isaksen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Sentrum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Sentral tillitsvalgt NTL NAV (LO)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1966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Magnar Nilssen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Sentrum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Driftssjef Nobina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445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Anneli Drecker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Tromsøya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Artist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39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Svein Erik Pettersen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Kroken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Lundblad AS, trykkeri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1959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Hanna Elisabeth Rasmussen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AUF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Elev videregående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2000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41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Shalini Arulanandam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Tromsø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Jurist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1988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42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Geir Jarle Voldmo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Universitetet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Prosjektleder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1964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43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Kari Helene Skog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Tromsø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Administrativ leder og markedssjef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1979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44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Kjell Johnsen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Håpet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Pensjonist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1947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45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Anne-Marie Isaksen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Lakselvbukt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Spesialsykepleier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1965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46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Roy-Arne Johannessen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Tromsdalen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Standup-komiker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1973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47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Tone Ingebrigtsen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Forum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Fiskehelsesjef Salmar Nord AS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1980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48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Steinar Nilsen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Tromsø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Leder Tromsø Taxi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1972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  <a:tr h="1560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49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Kristin Røymo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Kvaløysletta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>
                          <a:effectLst/>
                        </a:rPr>
                        <a:t>Ordfører</a:t>
                      </a:r>
                      <a:endParaRPr lang="nb-NO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b="1" spc="40" dirty="0">
                          <a:effectLst/>
                        </a:rPr>
                        <a:t>1973</a:t>
                      </a:r>
                      <a:endParaRPr lang="nb-NO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50" marR="23450" marT="0" marB="0"/>
                </a:tc>
              </a:tr>
            </a:tbl>
          </a:graphicData>
        </a:graphic>
      </p:graphicFrame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989213" y="4663517"/>
            <a:ext cx="3038218" cy="242374"/>
          </a:xfrm>
        </p:spPr>
        <p:txBody>
          <a:bodyPr>
            <a:normAutofit lnSpcReduction="1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4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23964" r="5777" b="12516"/>
          <a:stretch/>
        </p:blipFill>
        <p:spPr>
          <a:xfrm>
            <a:off x="5028814" y="1318436"/>
            <a:ext cx="3955697" cy="2020187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2049" y="304926"/>
            <a:ext cx="7483454" cy="692497"/>
          </a:xfrm>
        </p:spPr>
        <p:txBody>
          <a:bodyPr/>
          <a:lstStyle/>
          <a:p>
            <a:r>
              <a:rPr lang="nb-NO" dirty="0" smtClean="0"/>
              <a:t>Prinsipper for resten av lista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680868" y="1124952"/>
            <a:ext cx="3348871" cy="2989847"/>
          </a:xfrm>
        </p:spPr>
        <p:txBody>
          <a:bodyPr/>
          <a:lstStyle/>
          <a:p>
            <a:r>
              <a:rPr lang="nb-NO" dirty="0" smtClean="0"/>
              <a:t>Representativ og bredde</a:t>
            </a:r>
          </a:p>
          <a:p>
            <a:pPr lvl="1"/>
            <a:r>
              <a:rPr lang="nb-NO" dirty="0" smtClean="0"/>
              <a:t>Alder</a:t>
            </a:r>
          </a:p>
          <a:p>
            <a:pPr lvl="1"/>
            <a:r>
              <a:rPr lang="nb-NO" dirty="0" smtClean="0"/>
              <a:t>Bakgrunn</a:t>
            </a:r>
          </a:p>
          <a:p>
            <a:pPr lvl="1"/>
            <a:r>
              <a:rPr lang="nb-NO" dirty="0" smtClean="0"/>
              <a:t>Geografi</a:t>
            </a:r>
          </a:p>
          <a:p>
            <a:pPr lvl="1"/>
            <a:r>
              <a:rPr lang="nb-NO" dirty="0" smtClean="0"/>
              <a:t>Yrkesbakgrunn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Fagbevegelsen</a:t>
            </a:r>
          </a:p>
          <a:p>
            <a:endParaRPr lang="nb-NO" dirty="0" smtClean="0"/>
          </a:p>
          <a:p>
            <a:r>
              <a:rPr lang="nb-NO" dirty="0" smtClean="0"/>
              <a:t>Erfaring og fornying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Kompetanse</a:t>
            </a:r>
          </a:p>
          <a:p>
            <a:endParaRPr lang="nb-NO" dirty="0"/>
          </a:p>
          <a:p>
            <a:r>
              <a:rPr lang="nb-NO" dirty="0" smtClean="0"/>
              <a:t>Personlige egenskaper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404422" y="4323273"/>
            <a:ext cx="5018182" cy="716559"/>
          </a:xfrm>
        </p:spPr>
        <p:txBody>
          <a:bodyPr>
            <a:normAutofit/>
          </a:bodyPr>
          <a:lstStyle/>
          <a:p>
            <a:r>
              <a:rPr lang="nb-NO" dirty="0" smtClean="0"/>
              <a:t>Husk – plassering på lista er ikke avgjørende!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5497533" y="3375359"/>
            <a:ext cx="3018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Teamet </a:t>
            </a:r>
            <a:endParaRPr lang="nb-NO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9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5618" y="362570"/>
            <a:ext cx="6834562" cy="550518"/>
          </a:xfrm>
        </p:spPr>
        <p:txBody>
          <a:bodyPr/>
          <a:lstStyle/>
          <a:p>
            <a:r>
              <a:rPr lang="nb-NO" dirty="0" smtClean="0"/>
              <a:t>Prosess: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985618" y="959186"/>
            <a:ext cx="7356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kern="1200" dirty="0" smtClean="0">
                <a:solidFill>
                  <a:schemeClr val="bg1"/>
                </a:solidFill>
              </a:rPr>
              <a:t>Nominasjonskomiteen valgt på </a:t>
            </a:r>
            <a:r>
              <a:rPr lang="nb-NO" sz="1800" kern="1200" dirty="0" err="1" smtClean="0">
                <a:solidFill>
                  <a:schemeClr val="bg1"/>
                </a:solidFill>
              </a:rPr>
              <a:t>rep.skap</a:t>
            </a:r>
            <a:r>
              <a:rPr lang="nb-NO" sz="1800" kern="1200" dirty="0" smtClean="0">
                <a:solidFill>
                  <a:schemeClr val="bg1"/>
                </a:solidFill>
              </a:rPr>
              <a:t> den 26. april</a:t>
            </a:r>
          </a:p>
          <a:p>
            <a:r>
              <a:rPr lang="nb-NO" sz="1800" dirty="0" smtClean="0">
                <a:solidFill>
                  <a:schemeClr val="bg1"/>
                </a:solidFill>
              </a:rPr>
              <a:t>Vara valgt på styremøte 12. mai</a:t>
            </a:r>
          </a:p>
          <a:p>
            <a:endParaRPr lang="nb-NO" sz="1800" kern="1200" dirty="0">
              <a:solidFill>
                <a:schemeClr val="bg1"/>
              </a:solidFill>
            </a:endParaRPr>
          </a:p>
          <a:p>
            <a:r>
              <a:rPr lang="nb-NO" sz="1800" dirty="0" smtClean="0">
                <a:solidFill>
                  <a:schemeClr val="bg1"/>
                </a:solidFill>
              </a:rPr>
              <a:t>Første møte 1. juni</a:t>
            </a:r>
          </a:p>
          <a:p>
            <a:r>
              <a:rPr lang="nb-NO" sz="1800" dirty="0" smtClean="0">
                <a:solidFill>
                  <a:schemeClr val="bg1"/>
                </a:solidFill>
              </a:rPr>
              <a:t>- Mange møter!</a:t>
            </a:r>
          </a:p>
          <a:p>
            <a:r>
              <a:rPr lang="nb-NO" sz="1800" kern="1200" dirty="0" smtClean="0">
                <a:solidFill>
                  <a:schemeClr val="bg1"/>
                </a:solidFill>
              </a:rPr>
              <a:t>Siste møte 14. november</a:t>
            </a:r>
          </a:p>
          <a:p>
            <a:endParaRPr lang="nb-NO" sz="1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1800" kern="1200" dirty="0" smtClean="0">
                <a:solidFill>
                  <a:schemeClr val="bg1"/>
                </a:solidFill>
              </a:rPr>
              <a:t>Invitasjon til innspill fra medlemmer og </a:t>
            </a:r>
            <a:r>
              <a:rPr lang="nb-NO" sz="1800" kern="1200" dirty="0" err="1" smtClean="0">
                <a:solidFill>
                  <a:schemeClr val="bg1"/>
                </a:solidFill>
              </a:rPr>
              <a:t>Alag</a:t>
            </a:r>
            <a:r>
              <a:rPr lang="nb-NO" sz="1800" kern="1200" dirty="0" smtClean="0">
                <a:solidFill>
                  <a:schemeClr val="bg1"/>
                </a:solidFill>
              </a:rPr>
              <a:t> i August</a:t>
            </a:r>
          </a:p>
          <a:p>
            <a:pPr marL="285750" indent="-285750">
              <a:buFontTx/>
              <a:buChar char="-"/>
            </a:pPr>
            <a:endParaRPr lang="nb-NO" sz="1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sz="1800" kern="1200" dirty="0" smtClean="0">
                <a:solidFill>
                  <a:schemeClr val="bg1"/>
                </a:solidFill>
              </a:rPr>
              <a:t>Listeutkast 1 på høring hos </a:t>
            </a:r>
            <a:r>
              <a:rPr lang="nb-NO" sz="1800" kern="1200" dirty="0" err="1" smtClean="0">
                <a:solidFill>
                  <a:schemeClr val="bg1"/>
                </a:solidFill>
              </a:rPr>
              <a:t>Alag</a:t>
            </a:r>
            <a:r>
              <a:rPr lang="nb-NO" sz="1800" kern="1200" dirty="0" smtClean="0">
                <a:solidFill>
                  <a:schemeClr val="bg1"/>
                </a:solidFill>
              </a:rPr>
              <a:t> i oktober. </a:t>
            </a:r>
          </a:p>
          <a:p>
            <a:pPr marL="285750" indent="-285750">
              <a:buFontTx/>
              <a:buChar char="-"/>
            </a:pPr>
            <a:r>
              <a:rPr lang="nb-NO" sz="1800" dirty="0" smtClean="0">
                <a:solidFill>
                  <a:schemeClr val="bg1"/>
                </a:solidFill>
              </a:rPr>
              <a:t>Presentasjon toppkandidater 12. oktober </a:t>
            </a:r>
            <a:endParaRPr lang="nb-NO" sz="1800" kern="1200" dirty="0" smtClean="0">
              <a:solidFill>
                <a:schemeClr val="bg1"/>
              </a:solidFill>
            </a:endParaRPr>
          </a:p>
          <a:p>
            <a:endParaRPr lang="nb-NO" sz="1800" dirty="0">
              <a:solidFill>
                <a:schemeClr val="bg1"/>
              </a:solidFill>
            </a:endParaRPr>
          </a:p>
          <a:p>
            <a:endParaRPr lang="nb-NO" sz="1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b-NO" sz="1800" kern="1200" dirty="0" smtClean="0">
              <a:solidFill>
                <a:schemeClr val="bg1"/>
              </a:solidFill>
            </a:endParaRPr>
          </a:p>
          <a:p>
            <a:endParaRPr lang="nb-NO" sz="1800" dirty="0">
              <a:solidFill>
                <a:schemeClr val="bg1"/>
              </a:solidFill>
            </a:endParaRPr>
          </a:p>
          <a:p>
            <a:endParaRPr lang="nb-NO" sz="1800" kern="1200" dirty="0" smtClean="0">
              <a:solidFill>
                <a:schemeClr val="bg1"/>
              </a:solidFill>
            </a:endParaRPr>
          </a:p>
          <a:p>
            <a:endParaRPr lang="nb-NO" sz="1800" dirty="0">
              <a:solidFill>
                <a:schemeClr val="bg1"/>
              </a:solidFill>
            </a:endParaRPr>
          </a:p>
          <a:p>
            <a:endParaRPr lang="nb-NO" sz="1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Jubel for seier og fortsatt AP-ordfører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Målet for valget 2019: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2525" y="134805"/>
            <a:ext cx="7483454" cy="692497"/>
          </a:xfrm>
        </p:spPr>
        <p:txBody>
          <a:bodyPr/>
          <a:lstStyle/>
          <a:p>
            <a:r>
              <a:rPr lang="nb-NO" dirty="0" smtClean="0"/>
              <a:t>Nominasjons komiteen – Tromsø AP – Valget 2019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7976" y="720925"/>
            <a:ext cx="2487634" cy="24872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" y="3249005"/>
            <a:ext cx="1286420" cy="1278380"/>
          </a:xfr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9354" r="75745" b="48320"/>
          <a:stretch/>
        </p:blipFill>
        <p:spPr>
          <a:xfrm>
            <a:off x="4083410" y="3344697"/>
            <a:ext cx="1244010" cy="159944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4445" b="19173"/>
          <a:stretch/>
        </p:blipFill>
        <p:spPr>
          <a:xfrm>
            <a:off x="7547691" y="2977116"/>
            <a:ext cx="1376576" cy="188196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1" y="600737"/>
            <a:ext cx="1466770" cy="1462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11990" r="36360" b="40140"/>
          <a:stretch/>
        </p:blipFill>
        <p:spPr>
          <a:xfrm>
            <a:off x="542443" y="1773356"/>
            <a:ext cx="1574417" cy="144678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12584" b="24134"/>
          <a:stretch/>
        </p:blipFill>
        <p:spPr>
          <a:xfrm>
            <a:off x="1706927" y="699467"/>
            <a:ext cx="1414188" cy="169057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11576" r="18855" b="23927"/>
          <a:stretch/>
        </p:blipFill>
        <p:spPr>
          <a:xfrm>
            <a:off x="7348079" y="1048064"/>
            <a:ext cx="1418970" cy="203081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9" t="5581" r="24574" b="37394"/>
          <a:stretch/>
        </p:blipFill>
        <p:spPr>
          <a:xfrm>
            <a:off x="3137001" y="507705"/>
            <a:ext cx="1357898" cy="1882339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-2067" r="15044" b="23824"/>
          <a:stretch/>
        </p:blipFill>
        <p:spPr>
          <a:xfrm>
            <a:off x="4568251" y="561241"/>
            <a:ext cx="1518338" cy="1603235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20795" r="42255" b="15400"/>
          <a:stretch/>
        </p:blipFill>
        <p:spPr>
          <a:xfrm>
            <a:off x="5688653" y="2183468"/>
            <a:ext cx="1350100" cy="179082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5" y="2429542"/>
            <a:ext cx="1544755" cy="1544755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6080921" y="4242391"/>
            <a:ext cx="872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+ Finn Nilsen</a:t>
            </a:r>
          </a:p>
          <a:p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2414021" y="4401879"/>
            <a:ext cx="1327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+ Per Inge Karlsen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358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856569" y="2032602"/>
            <a:ext cx="6834562" cy="1121846"/>
          </a:xfrm>
        </p:spPr>
        <p:txBody>
          <a:bodyPr/>
          <a:lstStyle/>
          <a:p>
            <a:pPr algn="ctr"/>
            <a:r>
              <a:rPr lang="nb-NO" dirty="0" smtClean="0"/>
              <a:t>Oppdrag utført!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4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5618" y="777240"/>
            <a:ext cx="6834562" cy="550518"/>
          </a:xfrm>
        </p:spPr>
        <p:txBody>
          <a:bodyPr/>
          <a:lstStyle/>
          <a:p>
            <a:r>
              <a:rPr lang="nb-NO" dirty="0" smtClean="0"/>
              <a:t>Målsetning for </a:t>
            </a:r>
            <a:r>
              <a:rPr lang="nb-NO" dirty="0" err="1" smtClean="0"/>
              <a:t>Nom</a:t>
            </a:r>
            <a:r>
              <a:rPr lang="nb-NO" dirty="0" smtClean="0"/>
              <a:t> Kom arbeid: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985618" y="1650303"/>
            <a:ext cx="73567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kern="1200" dirty="0" smtClean="0">
                <a:solidFill>
                  <a:schemeClr val="bg1"/>
                </a:solidFill>
              </a:rPr>
              <a:t>Hovedmål</a:t>
            </a:r>
          </a:p>
          <a:p>
            <a:r>
              <a:rPr lang="nb-NO" sz="1800" kern="1200" dirty="0" smtClean="0">
                <a:solidFill>
                  <a:schemeClr val="bg1"/>
                </a:solidFill>
              </a:rPr>
              <a:t>Foreslå en valgliste som sikrer AP god oppslutning og bidrar til fortsatt AP-</a:t>
            </a:r>
            <a:r>
              <a:rPr lang="nb-NO" sz="1800" dirty="0" smtClean="0">
                <a:solidFill>
                  <a:schemeClr val="bg1"/>
                </a:solidFill>
              </a:rPr>
              <a:t>ledet </a:t>
            </a:r>
            <a:r>
              <a:rPr lang="nb-NO" sz="1800" kern="1200" dirty="0" smtClean="0">
                <a:solidFill>
                  <a:schemeClr val="bg1"/>
                </a:solidFill>
              </a:rPr>
              <a:t>styre i Tromsø</a:t>
            </a:r>
          </a:p>
          <a:p>
            <a:endParaRPr lang="nb-NO" sz="1800" dirty="0">
              <a:solidFill>
                <a:schemeClr val="bg1"/>
              </a:solidFill>
            </a:endParaRPr>
          </a:p>
          <a:p>
            <a:r>
              <a:rPr lang="nb-NO" sz="1800" kern="1200" dirty="0" smtClean="0">
                <a:solidFill>
                  <a:schemeClr val="bg1"/>
                </a:solidFill>
              </a:rPr>
              <a:t>Delmål: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chemeClr val="bg1"/>
                </a:solidFill>
              </a:rPr>
              <a:t>Valgliste som bidrar til god oppslutning for AP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chemeClr val="bg1"/>
                </a:solidFill>
              </a:rPr>
              <a:t>Tillit til AP ordførerkandidat i samarbeidende partier.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chemeClr val="bg1"/>
                </a:solidFill>
              </a:rPr>
              <a:t>Valgliste som bidrar til god AP politikk i perioden 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b-NO" sz="1800" kern="1200" dirty="0" smtClean="0">
              <a:solidFill>
                <a:schemeClr val="bg1"/>
              </a:solidFill>
            </a:endParaRPr>
          </a:p>
          <a:p>
            <a:endParaRPr lang="nb-NO" sz="1800" dirty="0">
              <a:solidFill>
                <a:schemeClr val="bg1"/>
              </a:solidFill>
            </a:endParaRPr>
          </a:p>
          <a:p>
            <a:endParaRPr lang="nb-NO" sz="1800" kern="1200" dirty="0" smtClean="0">
              <a:solidFill>
                <a:schemeClr val="bg1"/>
              </a:solidFill>
            </a:endParaRPr>
          </a:p>
          <a:p>
            <a:endParaRPr lang="nb-NO" sz="1800" dirty="0">
              <a:solidFill>
                <a:schemeClr val="bg1"/>
              </a:solidFill>
            </a:endParaRPr>
          </a:p>
          <a:p>
            <a:endParaRPr lang="nb-NO" sz="1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Egenskaper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Ordfører kandidat / varaordfører kandidat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148316" y="712381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Steg 1: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0273" y="655800"/>
            <a:ext cx="7483454" cy="396823"/>
          </a:xfrm>
        </p:spPr>
        <p:txBody>
          <a:bodyPr/>
          <a:lstStyle/>
          <a:p>
            <a:r>
              <a:rPr lang="nb-NO" dirty="0" smtClean="0"/>
              <a:t>Egenskaper Ordfører kandidat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4394" y="1454561"/>
            <a:ext cx="7048068" cy="32556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Må ha: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Sosialdemokratiske verdier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Politisk klok og evne til partiforankring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God evne til verbal (og skriftlig) kommunikasjon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Trygg, tydelig og inkluderende leder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Ønskelig: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Etablert og godt omdømme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Folkelig, lyttende og tillitsvekkende personlighet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33762" y="1048447"/>
            <a:ext cx="7048068" cy="242374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Både vinne valget / lede gjennom perioden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83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79565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Idemyldring / Brainstorming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Ordfører kandidat / varaordfører kandidat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073888" y="712381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Steg 2: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79565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Vurdering – Avklaringer </a:t>
            </a:r>
            <a:br>
              <a:rPr lang="nb-NO" dirty="0" smtClean="0"/>
            </a:br>
            <a:r>
              <a:rPr lang="nb-NO" dirty="0" smtClean="0"/>
              <a:t>Kandidater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Ordfører kandidat / varaordfører kandidat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073888" y="712381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Steg 3: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79565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Samtaler / Intervju med kandidater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Ordfører kandidat / varaordfører kandidat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073888" y="712381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Steg 4: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79565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Vurdering kandidater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Øvrige del av lista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Neste like mye tid med de nederste, som de øverste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073888" y="712381"/>
            <a:ext cx="27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Steg 5: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ØD">
  <a:themeElements>
    <a:clrScheme name="Arbeiderpartiet">
      <a:dk1>
        <a:sysClr val="windowText" lastClr="000000"/>
      </a:dk1>
      <a:lt1>
        <a:sysClr val="window" lastClr="FFFFFF"/>
      </a:lt1>
      <a:dk2>
        <a:srgbClr val="2F2C2F"/>
      </a:dk2>
      <a:lt2>
        <a:srgbClr val="EEEDEB"/>
      </a:lt2>
      <a:accent1>
        <a:srgbClr val="EF3340"/>
      </a:accent1>
      <a:accent2>
        <a:srgbClr val="99D6EA"/>
      </a:accent2>
      <a:accent3>
        <a:srgbClr val="5F259F"/>
      </a:accent3>
      <a:accent4>
        <a:srgbClr val="6ECEB2"/>
      </a:accent4>
      <a:accent5>
        <a:srgbClr val="40AAB8"/>
      </a:accent5>
      <a:accent6>
        <a:srgbClr val="E2F5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rbeiderpartiet_PPT.potx" id="{1BBD914E-D509-4914-8C10-7283457BAA61}" vid="{149D9169-160F-49D2-8899-8FC3598FC1AD}"/>
    </a:ext>
  </a:extLst>
</a:theme>
</file>

<file path=ppt/theme/theme2.xml><?xml version="1.0" encoding="utf-8"?>
<a:theme xmlns:a="http://schemas.openxmlformats.org/drawingml/2006/main" name="GRÅ">
  <a:themeElements>
    <a:clrScheme name="Arbeiderpartiet">
      <a:dk1>
        <a:sysClr val="windowText" lastClr="000000"/>
      </a:dk1>
      <a:lt1>
        <a:sysClr val="window" lastClr="FFFFFF"/>
      </a:lt1>
      <a:dk2>
        <a:srgbClr val="2F2C2F"/>
      </a:dk2>
      <a:lt2>
        <a:srgbClr val="EEEDEB"/>
      </a:lt2>
      <a:accent1>
        <a:srgbClr val="EF3340"/>
      </a:accent1>
      <a:accent2>
        <a:srgbClr val="99D6EA"/>
      </a:accent2>
      <a:accent3>
        <a:srgbClr val="5F259F"/>
      </a:accent3>
      <a:accent4>
        <a:srgbClr val="6ECEB2"/>
      </a:accent4>
      <a:accent5>
        <a:srgbClr val="40AAB8"/>
      </a:accent5>
      <a:accent6>
        <a:srgbClr val="E2F5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rbeiderpartiet_PPT.potx" id="{1BBD914E-D509-4914-8C10-7283457BAA61}" vid="{E25ACF03-C885-4767-B63E-F0AC80C231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Arbeiderpartiet_PPT</Template>
  <TotalTime>666</TotalTime>
  <Words>853</Words>
  <Application>Microsoft Office PowerPoint</Application>
  <PresentationFormat>Skjermfremvisning (16:9)</PresentationFormat>
  <Paragraphs>389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5" baseType="lpstr">
      <vt:lpstr>RØD</vt:lpstr>
      <vt:lpstr>GRÅ</vt:lpstr>
      <vt:lpstr>Valg 2019  Tromsø AP</vt:lpstr>
      <vt:lpstr>Prosess:</vt:lpstr>
      <vt:lpstr>Målsetning for Nom Kom arbeid:</vt:lpstr>
      <vt:lpstr>Egenskaper   Ordfører kandidat / varaordfører kandidat</vt:lpstr>
      <vt:lpstr>Egenskaper Ordfører kandidat</vt:lpstr>
      <vt:lpstr>Idemyldring / Brainstorming  Ordfører kandidat / varaordfører kandidat</vt:lpstr>
      <vt:lpstr>Vurdering – Avklaringer  Kandidater  Ordfører kandidat / varaordfører kandidat</vt:lpstr>
      <vt:lpstr>Samtaler / Intervju med kandidater  Ordfører kandidat / varaordfører kandidat</vt:lpstr>
      <vt:lpstr>Vurdering kandidater  Øvrige del av lista   - Neste like mye tid med de nederste, som de øverste </vt:lpstr>
      <vt:lpstr>Innstillinga</vt:lpstr>
      <vt:lpstr>1. Ordførerkandidat – Gunnar Wilhelmsen</vt:lpstr>
      <vt:lpstr>2. Vara-ordførerkandidat – Tone Marie Myklevoll</vt:lpstr>
      <vt:lpstr>3. Gruppeleder kandidat – Jarle Heitmann</vt:lpstr>
      <vt:lpstr>4. Tonje Tunstad</vt:lpstr>
      <vt:lpstr>5. Brynjar Andersen Saus</vt:lpstr>
      <vt:lpstr>6. Mari-Ann Benonisen</vt:lpstr>
      <vt:lpstr>Flere spennende kandidater på lista</vt:lpstr>
      <vt:lpstr>Ende flere spennende kandidater</vt:lpstr>
      <vt:lpstr>Prinsipper for resten av lista</vt:lpstr>
      <vt:lpstr>Jubel for seier og fortsatt AP-ordfører</vt:lpstr>
      <vt:lpstr>Nominasjons komiteen – Tromsø AP – Valget 2019</vt:lpstr>
      <vt:lpstr>Oppdrag utført! </vt:lpstr>
      <vt:lpstr>PowerPoint-presentasjon</vt:lpstr>
    </vt:vector>
  </TitlesOfParts>
  <Company>Arbeiderpartiet sentralt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Brenli</dc:creator>
  <cp:lastModifiedBy>torbongo@online.no</cp:lastModifiedBy>
  <cp:revision>93</cp:revision>
  <dcterms:created xsi:type="dcterms:W3CDTF">2017-02-09T14:47:33Z</dcterms:created>
  <dcterms:modified xsi:type="dcterms:W3CDTF">2018-11-18T08:31:17Z</dcterms:modified>
</cp:coreProperties>
</file>