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8" r:id="rId3"/>
    <p:sldId id="260" r:id="rId4"/>
    <p:sldId id="261" r:id="rId5"/>
    <p:sldId id="262" r:id="rId6"/>
    <p:sldId id="264" r:id="rId7"/>
    <p:sldId id="265" r:id="rId8"/>
    <p:sldId id="272" r:id="rId9"/>
    <p:sldId id="273"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p:cNvSpPr>
            <a:spLocks noGrp="1"/>
          </p:cNvSpPr>
          <p:nvPr>
            <p:ph type="dt" sz="half" idx="10"/>
          </p:nvPr>
        </p:nvSpPr>
        <p:spPr/>
        <p:txBody>
          <a:bodyPr/>
          <a:lstStyle/>
          <a:p>
            <a:fld id="{D7670D33-9239-4524-BB03-6A99F6A18560}" type="datetimeFigureOut">
              <a:rPr lang="nb-NO" smtClean="0"/>
              <a:t>28.05.2019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353874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670D33-9239-4524-BB03-6A99F6A18560}" type="datetimeFigureOut">
              <a:rPr lang="nb-NO" smtClean="0"/>
              <a:t>28.05.2019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2728626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670D33-9239-4524-BB03-6A99F6A18560}" type="datetimeFigureOut">
              <a:rPr lang="nb-NO" smtClean="0"/>
              <a:t>28.05.2019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1212057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670D33-9239-4524-BB03-6A99F6A18560}" type="datetimeFigureOut">
              <a:rPr lang="nb-NO" smtClean="0"/>
              <a:t>28.05.2019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57651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D7670D33-9239-4524-BB03-6A99F6A18560}" type="datetimeFigureOut">
              <a:rPr lang="nb-NO" smtClean="0"/>
              <a:t>28.05.2019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4248050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D7670D33-9239-4524-BB03-6A99F6A18560}" type="datetimeFigureOut">
              <a:rPr lang="nb-NO" smtClean="0"/>
              <a:t>28.05.2019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399298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D7670D33-9239-4524-BB03-6A99F6A18560}" type="datetimeFigureOut">
              <a:rPr lang="nb-NO" smtClean="0"/>
              <a:t>28.05.2019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1250424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D7670D33-9239-4524-BB03-6A99F6A18560}" type="datetimeFigureOut">
              <a:rPr lang="nb-NO" smtClean="0"/>
              <a:t>28.05.2019</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3428545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D7670D33-9239-4524-BB03-6A99F6A18560}" type="datetimeFigureOut">
              <a:rPr lang="nb-NO" smtClean="0"/>
              <a:t>28.05.2019</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26367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D7670D33-9239-4524-BB03-6A99F6A18560}" type="datetimeFigureOut">
              <a:rPr lang="nb-NO" smtClean="0"/>
              <a:t>28.05.2019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2772223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D7670D33-9239-4524-BB03-6A99F6A18560}" type="datetimeFigureOut">
              <a:rPr lang="nb-NO" smtClean="0"/>
              <a:t>28.05.2019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67DF2017-8500-45EB-B10F-753A985D2FC4}" type="slidenum">
              <a:rPr lang="nb-NO" smtClean="0"/>
              <a:t>‹#›</a:t>
            </a:fld>
            <a:endParaRPr lang="nb-NO"/>
          </a:p>
        </p:txBody>
      </p:sp>
    </p:spTree>
    <p:extLst>
      <p:ext uri="{BB962C8B-B14F-4D97-AF65-F5344CB8AC3E}">
        <p14:creationId xmlns:p14="http://schemas.microsoft.com/office/powerpoint/2010/main" val="348240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70D33-9239-4524-BB03-6A99F6A18560}" type="datetimeFigureOut">
              <a:rPr lang="nb-NO" smtClean="0"/>
              <a:t>28.05.2019</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F2017-8500-45EB-B10F-753A985D2FC4}" type="slidenum">
              <a:rPr lang="nb-NO" smtClean="0"/>
              <a:t>‹#›</a:t>
            </a:fld>
            <a:endParaRPr lang="nb-NO"/>
          </a:p>
        </p:txBody>
      </p:sp>
    </p:spTree>
    <p:extLst>
      <p:ext uri="{BB962C8B-B14F-4D97-AF65-F5344CB8AC3E}">
        <p14:creationId xmlns:p14="http://schemas.microsoft.com/office/powerpoint/2010/main" val="4167490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D:\Mine%20dokumenter\Tanja\Selbu%20AP\view_php-filer\view.gif"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83879" y="2628491"/>
            <a:ext cx="10515600" cy="3247208"/>
          </a:xfrm>
        </p:spPr>
        <p:txBody>
          <a:bodyPr>
            <a:normAutofit/>
          </a:bodyPr>
          <a:lstStyle/>
          <a:p>
            <a:pPr algn="ctr"/>
            <a:r>
              <a:rPr lang="nb-NO" b="1" dirty="0">
                <a:solidFill>
                  <a:srgbClr val="FF0000"/>
                </a:solidFill>
              </a:rPr>
              <a:t>Valgprogram for </a:t>
            </a:r>
            <a:br>
              <a:rPr lang="nb-NO" b="1" dirty="0">
                <a:solidFill>
                  <a:srgbClr val="FF0000"/>
                </a:solidFill>
              </a:rPr>
            </a:br>
            <a:r>
              <a:rPr lang="nb-NO" b="1" dirty="0">
                <a:solidFill>
                  <a:srgbClr val="FF0000"/>
                </a:solidFill>
              </a:rPr>
              <a:t> Selbu Arbeiderparti </a:t>
            </a:r>
            <a:br>
              <a:rPr lang="nb-NO" b="1" dirty="0">
                <a:solidFill>
                  <a:srgbClr val="FF0000"/>
                </a:solidFill>
              </a:rPr>
            </a:br>
            <a:r>
              <a:rPr lang="nb-NO" b="1" dirty="0">
                <a:solidFill>
                  <a:srgbClr val="FF0000"/>
                </a:solidFill>
              </a:rPr>
              <a:t>2019  -  2023</a:t>
            </a:r>
          </a:p>
        </p:txBody>
      </p:sp>
      <p:pic>
        <p:nvPicPr>
          <p:cNvPr id="2050" name="Picture 2" descr="D:\Mine dokumenter\Tanja\Selbu AP\view_php-filer\view.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07255" y="712043"/>
            <a:ext cx="7558464" cy="15166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66166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idx="4294967295"/>
          </p:nvPr>
        </p:nvSpPr>
        <p:spPr>
          <a:xfrm>
            <a:off x="0" y="169816"/>
            <a:ext cx="10515600" cy="984250"/>
          </a:xfrm>
        </p:spPr>
        <p:txBody>
          <a:bodyPr/>
          <a:lstStyle/>
          <a:p>
            <a:pPr algn="ctr"/>
            <a:r>
              <a:rPr lang="nb-NO" dirty="0"/>
              <a:t>Innledning</a:t>
            </a:r>
          </a:p>
        </p:txBody>
      </p:sp>
      <p:sp>
        <p:nvSpPr>
          <p:cNvPr id="3" name="Rektangel 2"/>
          <p:cNvSpPr/>
          <p:nvPr/>
        </p:nvSpPr>
        <p:spPr>
          <a:xfrm>
            <a:off x="325884" y="855080"/>
            <a:ext cx="11202880" cy="5822043"/>
          </a:xfrm>
          <a:prstGeom prst="rect">
            <a:avLst/>
          </a:prstGeom>
        </p:spPr>
        <p:txBody>
          <a:bodyPr wrap="square">
            <a:spAutoFit/>
          </a:bodyPr>
          <a:lstStyle/>
          <a:p>
            <a:pPr>
              <a:lnSpc>
                <a:spcPct val="115000"/>
              </a:lnSpc>
              <a:spcAft>
                <a:spcPts val="1000"/>
              </a:spcAft>
            </a:pPr>
            <a:r>
              <a:rPr lang="nb-NO" sz="1400" dirty="0">
                <a:effectLst/>
                <a:latin typeface="Arial" panose="020B0604020202020204" pitchFamily="34" charset="0"/>
                <a:ea typeface="Calibri" panose="020F0502020204030204" pitchFamily="34" charset="0"/>
                <a:cs typeface="Arial" panose="020B0604020202020204" pitchFamily="34" charset="0"/>
              </a:rPr>
              <a:t>*Familie, nærmiljø og lokalsamfunn er rammene for livet vårt.  Selbu Arbeiderparti tror på sterke fellesskapsløsninger fordi vi får til mer sammen enn hver for oss. G</a:t>
            </a:r>
            <a:r>
              <a:rPr lang="nb-NO" sz="1400" dirty="0">
                <a:latin typeface="Arial" panose="020B0604020202020204" pitchFamily="34" charset="0"/>
                <a:ea typeface="Calibri" panose="020F0502020204030204" pitchFamily="34" charset="0"/>
                <a:cs typeface="Arial" panose="020B0604020202020204" pitchFamily="34" charset="0"/>
              </a:rPr>
              <a:t>ode fellesskap gir god livskvalitet. Kommunen organiserer fellesskapet i offentlig sektor og skal forvalte våre felles midler på en effektiv og framtidsrettet måte.</a:t>
            </a:r>
          </a:p>
          <a:p>
            <a:pPr>
              <a:lnSpc>
                <a:spcPct val="115000"/>
              </a:lnSpc>
              <a:spcAft>
                <a:spcPts val="1000"/>
              </a:spcAft>
            </a:pPr>
            <a:r>
              <a:rPr lang="nb-NO" sz="1400" dirty="0">
                <a:effectLst/>
                <a:latin typeface="Arial" panose="020B0604020202020204" pitchFamily="34" charset="0"/>
                <a:ea typeface="Calibri" panose="020F0502020204030204" pitchFamily="34" charset="0"/>
                <a:cs typeface="Arial" panose="020B0604020202020204" pitchFamily="34" charset="0"/>
              </a:rPr>
              <a:t>*For å skape nødvendig trygghet og trivsel for våre innbyggere, er kommunen avhengig av samarbeid med frivillige lag og organisasjoner. Selbu Arbeiderparti vil ta vare på frivilligheten gjennom tilskudd, skolering og oppfølging av tillitsvalgte og ildsjeler. </a:t>
            </a:r>
          </a:p>
          <a:p>
            <a:pPr>
              <a:lnSpc>
                <a:spcPct val="115000"/>
              </a:lnSpc>
              <a:spcAft>
                <a:spcPts val="1000"/>
              </a:spcAft>
            </a:pPr>
            <a:r>
              <a:rPr lang="nb-NO" sz="1400" dirty="0">
                <a:effectLst/>
                <a:latin typeface="Arial" panose="020B0604020202020204" pitchFamily="34" charset="0"/>
                <a:ea typeface="Calibri" panose="020F0502020204030204" pitchFamily="34" charset="0"/>
                <a:cs typeface="Arial" panose="020B0604020202020204" pitchFamily="34" charset="0"/>
              </a:rPr>
              <a:t>*Våre innbyggere skal føle trygghet og nærhet til beslutningstakerne i kommunen. Selbu Arbeiderparti mener at åpenhet, brukermedvirkning og dialog er grunnleggende viktig for et godt tillitsforhold mellom innbygger</a:t>
            </a:r>
            <a:r>
              <a:rPr lang="nb-NO" sz="1400" dirty="0">
                <a:latin typeface="Arial" panose="020B0604020202020204" pitchFamily="34" charset="0"/>
                <a:ea typeface="Calibri" panose="020F0502020204030204" pitchFamily="34" charset="0"/>
                <a:cs typeface="Arial" panose="020B0604020202020204" pitchFamily="34" charset="0"/>
              </a:rPr>
              <a:t>e, administrasjon</a:t>
            </a:r>
            <a:r>
              <a:rPr lang="nb-NO" sz="1400" dirty="0">
                <a:effectLst/>
                <a:latin typeface="Arial" panose="020B0604020202020204" pitchFamily="34" charset="0"/>
                <a:ea typeface="Calibri" panose="020F0502020204030204" pitchFamily="34" charset="0"/>
                <a:cs typeface="Arial" panose="020B0604020202020204" pitchFamily="34" charset="0"/>
              </a:rPr>
              <a:t> og folkevalgte. </a:t>
            </a:r>
          </a:p>
          <a:p>
            <a:pPr>
              <a:lnSpc>
                <a:spcPct val="115000"/>
              </a:lnSpc>
              <a:spcAft>
                <a:spcPts val="1000"/>
              </a:spcAft>
            </a:pPr>
            <a:r>
              <a:rPr lang="nb-NO" sz="1400" dirty="0">
                <a:effectLst/>
                <a:latin typeface="Arial" panose="020B0604020202020204" pitchFamily="34" charset="0"/>
                <a:ea typeface="Calibri" panose="020F0502020204030204" pitchFamily="34" charset="0"/>
                <a:cs typeface="Arial" panose="020B0604020202020204" pitchFamily="34" charset="0"/>
              </a:rPr>
              <a:t>Prioriterte oppgaver i valgperioden 2019 – 2023:</a:t>
            </a:r>
          </a:p>
          <a:p>
            <a:pPr marL="285750" indent="-285750">
              <a:lnSpc>
                <a:spcPct val="115000"/>
              </a:lnSpc>
              <a:spcAft>
                <a:spcPts val="100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Arial" panose="020B0604020202020204" pitchFamily="34" charset="0"/>
              </a:rPr>
              <a:t>Økt </a:t>
            </a:r>
            <a:r>
              <a:rPr lang="nb-NO" sz="1400" dirty="0">
                <a:effectLst/>
                <a:latin typeface="Arial" panose="020B0604020202020204" pitchFamily="34" charset="0"/>
                <a:ea typeface="Calibri" panose="020F0502020204030204" pitchFamily="34" charset="0"/>
                <a:cs typeface="Arial" panose="020B0604020202020204" pitchFamily="34" charset="0"/>
              </a:rPr>
              <a:t>innbyggertall </a:t>
            </a:r>
          </a:p>
          <a:p>
            <a:pPr marL="285750" indent="-285750">
              <a:lnSpc>
                <a:spcPct val="115000"/>
              </a:lnSpc>
              <a:spcAft>
                <a:spcPts val="100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Arial" panose="020B0604020202020204" pitchFamily="34" charset="0"/>
              </a:rPr>
              <a:t>God økonomistyring </a:t>
            </a:r>
          </a:p>
          <a:p>
            <a:pPr marL="285750" indent="-285750">
              <a:lnSpc>
                <a:spcPct val="115000"/>
              </a:lnSpc>
              <a:spcAft>
                <a:spcPts val="100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Arial" panose="020B0604020202020204" pitchFamily="34" charset="0"/>
              </a:rPr>
              <a:t>Brukermedvirkning</a:t>
            </a:r>
          </a:p>
          <a:p>
            <a:pPr marL="285750" indent="-285750">
              <a:lnSpc>
                <a:spcPct val="115000"/>
              </a:lnSpc>
              <a:spcAft>
                <a:spcPts val="1000"/>
              </a:spcAft>
              <a:buFont typeface="Arial" panose="020B0604020202020204" pitchFamily="34" charset="0"/>
              <a:buChar char="•"/>
            </a:pPr>
            <a:r>
              <a:rPr lang="nb-NO" sz="1400" dirty="0">
                <a:effectLst/>
                <a:latin typeface="Arial" panose="020B0604020202020204" pitchFamily="34" charset="0"/>
                <a:ea typeface="Calibri" panose="020F0502020204030204" pitchFamily="34" charset="0"/>
                <a:cs typeface="Arial" panose="020B0604020202020204" pitchFamily="34" charset="0"/>
              </a:rPr>
              <a:t>Næringsutvikli</a:t>
            </a:r>
            <a:r>
              <a:rPr lang="nb-NO" sz="1400" dirty="0">
                <a:latin typeface="Arial" panose="020B0604020202020204" pitchFamily="34" charset="0"/>
                <a:ea typeface="Calibri" panose="020F0502020204030204" pitchFamily="34" charset="0"/>
                <a:cs typeface="Arial" panose="020B0604020202020204" pitchFamily="34" charset="0"/>
              </a:rPr>
              <a:t>ng</a:t>
            </a:r>
          </a:p>
          <a:p>
            <a:pPr marL="285750" indent="-285750">
              <a:lnSpc>
                <a:spcPct val="115000"/>
              </a:lnSpc>
              <a:spcAft>
                <a:spcPts val="1000"/>
              </a:spcAft>
              <a:buFont typeface="Arial" panose="020B0604020202020204" pitchFamily="34" charset="0"/>
              <a:buChar char="•"/>
            </a:pPr>
            <a:r>
              <a:rPr lang="nb-NO" sz="1400" dirty="0">
                <a:effectLst/>
                <a:latin typeface="Arial" panose="020B0604020202020204" pitchFamily="34" charset="0"/>
                <a:ea typeface="Calibri" panose="020F0502020204030204" pitchFamily="34" charset="0"/>
                <a:cs typeface="Arial" panose="020B0604020202020204" pitchFamily="34" charset="0"/>
              </a:rPr>
              <a:t>Digitalisering</a:t>
            </a:r>
          </a:p>
          <a:p>
            <a:pPr marL="285750" indent="-285750">
              <a:lnSpc>
                <a:spcPct val="115000"/>
              </a:lnSpc>
              <a:spcAft>
                <a:spcPts val="100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Arial" panose="020B0604020202020204" pitchFamily="34" charset="0"/>
              </a:rPr>
              <a:t>Bruk av forskningsmiljøene til utvikling av tjenestetilbudet</a:t>
            </a:r>
          </a:p>
          <a:p>
            <a:pPr marL="285750" indent="-285750">
              <a:lnSpc>
                <a:spcPct val="115000"/>
              </a:lnSpc>
              <a:spcAft>
                <a:spcPts val="100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Arial" panose="020B0604020202020204" pitchFamily="34" charset="0"/>
              </a:rPr>
              <a:t>Folkehelse</a:t>
            </a:r>
          </a:p>
          <a:p>
            <a:pPr marL="285750" indent="-285750">
              <a:lnSpc>
                <a:spcPct val="115000"/>
              </a:lnSpc>
              <a:spcAft>
                <a:spcPts val="1000"/>
              </a:spcAft>
              <a:buFont typeface="Arial" panose="020B0604020202020204" pitchFamily="34" charset="0"/>
              <a:buChar char="•"/>
            </a:pPr>
            <a:endParaRPr lang="nb-NO" sz="14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15000"/>
              </a:lnSpc>
              <a:spcAft>
                <a:spcPts val="1000"/>
              </a:spcAft>
              <a:buFont typeface="Arial" panose="020B0604020202020204" pitchFamily="34" charset="0"/>
              <a:buChar char="•"/>
            </a:pPr>
            <a:endParaRPr lang="nb-NO"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8072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a:t>Klima og miljø</a:t>
            </a:r>
          </a:p>
        </p:txBody>
      </p:sp>
      <p:sp>
        <p:nvSpPr>
          <p:cNvPr id="3" name="Rektangel 2"/>
          <p:cNvSpPr/>
          <p:nvPr/>
        </p:nvSpPr>
        <p:spPr>
          <a:xfrm>
            <a:off x="705034" y="1340145"/>
            <a:ext cx="11066755" cy="5252335"/>
          </a:xfrm>
          <a:prstGeom prst="rect">
            <a:avLst/>
          </a:prstGeom>
        </p:spPr>
        <p:txBody>
          <a:bodyPr wrap="square">
            <a:spAutoFit/>
          </a:bodyPr>
          <a:lstStyle/>
          <a:p>
            <a:pPr>
              <a:lnSpc>
                <a:spcPct val="115000"/>
              </a:lnSpc>
              <a:spcAft>
                <a:spcPts val="1000"/>
              </a:spcAft>
            </a:pPr>
            <a:r>
              <a:rPr lang="nb-NO" dirty="0">
                <a:effectLst/>
                <a:latin typeface="Arial" panose="020B0604020202020204" pitchFamily="34" charset="0"/>
                <a:ea typeface="Calibri" panose="020F0502020204030204" pitchFamily="34" charset="0"/>
                <a:cs typeface="Arial" panose="020B0604020202020204" pitchFamily="34" charset="0"/>
              </a:rPr>
              <a:t>Selbu Arbeiderpartiet mener at Norge skal være et foregangsland i klima- og miljøarbeidet. For å lykkes med det må vi tenke globalt og handle lokalt.</a:t>
            </a:r>
          </a:p>
          <a:p>
            <a:pPr>
              <a:spcAft>
                <a:spcPts val="1000"/>
              </a:spcAft>
            </a:pPr>
            <a:br>
              <a:rPr lang="nb-NO" dirty="0">
                <a:effectLst/>
                <a:latin typeface="Arial" panose="020B0604020202020204" pitchFamily="34" charset="0"/>
                <a:ea typeface="Calibri" panose="020F0502020204030204" pitchFamily="34" charset="0"/>
                <a:cs typeface="Arial" panose="020B0604020202020204" pitchFamily="34" charset="0"/>
              </a:rPr>
            </a:br>
            <a:r>
              <a:rPr lang="nb-NO" dirty="0">
                <a:effectLst/>
                <a:latin typeface="Arial" panose="020B0604020202020204" pitchFamily="34" charset="0"/>
                <a:ea typeface="Calibri" panose="020F0502020204030204" pitchFamily="34" charset="0"/>
                <a:cs typeface="Arial" panose="020B0604020202020204" pitchFamily="34" charset="0"/>
              </a:rPr>
              <a:t>Selbu Arbeiderparti vil: </a:t>
            </a:r>
          </a:p>
          <a:p>
            <a:pPr marL="285750" indent="-285750">
              <a:buFont typeface="Arial" panose="020B0604020202020204" pitchFamily="34" charset="0"/>
              <a:buChar char="•"/>
            </a:pPr>
            <a:r>
              <a:rPr lang="nb-NO" dirty="0">
                <a:latin typeface="Arial" panose="020B0604020202020204" pitchFamily="34" charset="0"/>
                <a:cs typeface="Arial" panose="020B0604020202020204" pitchFamily="34" charset="0"/>
              </a:rPr>
              <a:t>Videreutvikle</a:t>
            </a:r>
            <a:r>
              <a:rPr lang="nb-NO" dirty="0">
                <a:latin typeface="Arial" panose="020B0604020202020204" pitchFamily="34" charset="0"/>
                <a:ea typeface="Calibri" panose="020F0502020204030204" pitchFamily="34" charset="0"/>
                <a:cs typeface="Arial" panose="020B0604020202020204" pitchFamily="34" charset="0"/>
              </a:rPr>
              <a:t> gode avfalls- og resirkuleringsordning for boligeiere, hytteeiere og næringsdrivende</a:t>
            </a:r>
          </a:p>
          <a:p>
            <a:pPr marL="285750" lvl="0" indent="-285750">
              <a:spcAft>
                <a:spcPts val="0"/>
              </a:spcAft>
              <a:buFont typeface="Arial" panose="020B0604020202020204" pitchFamily="34" charset="0"/>
              <a:buChar char="•"/>
            </a:pPr>
            <a:r>
              <a:rPr lang="nb-NO" dirty="0">
                <a:latin typeface="Arial" panose="020B0604020202020204" pitchFamily="34" charset="0"/>
                <a:ea typeface="Calibri" panose="020F0502020204030204" pitchFamily="34" charset="0"/>
                <a:cs typeface="Arial" panose="020B0604020202020204" pitchFamily="34" charset="0"/>
              </a:rPr>
              <a:t>Jobbe for utvidet åpningstid/døgnåpent ved Selbu Gjenbrukstorg</a:t>
            </a:r>
          </a:p>
          <a:p>
            <a:pPr marL="285750" lvl="0" indent="-285750">
              <a:lnSpc>
                <a:spcPct val="115000"/>
              </a:lnSpc>
              <a:spcAft>
                <a:spcPts val="0"/>
              </a:spcAft>
              <a:buFont typeface="Arial" panose="020B0604020202020204" pitchFamily="34" charset="0"/>
              <a:buChar char="•"/>
            </a:pPr>
            <a:r>
              <a:rPr lang="nb-NO" dirty="0">
                <a:effectLst/>
                <a:latin typeface="Arial" panose="020B0604020202020204" pitchFamily="34" charset="0"/>
                <a:ea typeface="Calibri" panose="020F0502020204030204" pitchFamily="34" charset="0"/>
                <a:cs typeface="Arial" panose="020B0604020202020204" pitchFamily="34" charset="0"/>
              </a:rPr>
              <a:t>Jobbe for at Selbu blir en pilotkommune for søppeltaxiordning</a:t>
            </a:r>
          </a:p>
          <a:p>
            <a:pPr marL="285750" lvl="0" indent="-285750">
              <a:lnSpc>
                <a:spcPct val="115000"/>
              </a:lnSpc>
              <a:spcAft>
                <a:spcPts val="0"/>
              </a:spcAft>
              <a:buFont typeface="Arial" panose="020B0604020202020204" pitchFamily="34" charset="0"/>
              <a:buChar char="•"/>
            </a:pPr>
            <a:r>
              <a:rPr lang="nb-NO" dirty="0">
                <a:latin typeface="Arial" panose="020B0604020202020204" pitchFamily="34" charset="0"/>
                <a:ea typeface="Calibri" panose="020F0502020204030204" pitchFamily="34" charset="0"/>
                <a:cs typeface="Arial" panose="020B0604020202020204" pitchFamily="34" charset="0"/>
              </a:rPr>
              <a:t>Få etablert et fast returpunkt for landbruksplast</a:t>
            </a:r>
            <a:endParaRPr lang="nb-NO"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0"/>
              </a:spcAft>
              <a:buFont typeface="Arial" panose="020B0604020202020204" pitchFamily="34" charset="0"/>
              <a:buChar char="•"/>
            </a:pPr>
            <a:r>
              <a:rPr lang="nb-NO" dirty="0">
                <a:latin typeface="Arial" panose="020B0604020202020204" pitchFamily="34" charset="0"/>
                <a:ea typeface="Calibri" panose="020F0502020204030204" pitchFamily="34" charset="0"/>
                <a:cs typeface="Arial" panose="020B0604020202020204" pitchFamily="34" charset="0"/>
              </a:rPr>
              <a:t>Tilrettelegge for god kildesortering i alle kommunale bygg</a:t>
            </a:r>
            <a:endParaRPr lang="nb-NO"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15000"/>
              </a:lnSpc>
              <a:spcAft>
                <a:spcPts val="0"/>
              </a:spcAft>
              <a:buFont typeface="Arial" panose="020B0604020202020204" pitchFamily="34" charset="0"/>
              <a:buChar char="•"/>
            </a:pPr>
            <a:r>
              <a:rPr lang="nb-NO" dirty="0">
                <a:effectLst/>
                <a:latin typeface="Arial" panose="020B0604020202020204" pitchFamily="34" charset="0"/>
                <a:ea typeface="Calibri" panose="020F0502020204030204" pitchFamily="34" charset="0"/>
                <a:cs typeface="Arial" panose="020B0604020202020204" pitchFamily="34" charset="0"/>
              </a:rPr>
              <a:t>Jobbe for energieffektive kommunale bygg, både nye og gamle</a:t>
            </a:r>
          </a:p>
          <a:p>
            <a:pPr marL="285750" lvl="0" indent="-285750">
              <a:lnSpc>
                <a:spcPct val="115000"/>
              </a:lnSpc>
              <a:spcAft>
                <a:spcPts val="0"/>
              </a:spcAft>
              <a:buFont typeface="Arial" panose="020B0604020202020204" pitchFamily="34" charset="0"/>
              <a:buChar char="•"/>
            </a:pPr>
            <a:r>
              <a:rPr lang="nb-NO" dirty="0">
                <a:latin typeface="Arial" panose="020B0604020202020204" pitchFamily="34" charset="0"/>
                <a:ea typeface="Calibri" panose="020F0502020204030204" pitchFamily="34" charset="0"/>
                <a:cs typeface="Arial" panose="020B0604020202020204" pitchFamily="34" charset="0"/>
              </a:rPr>
              <a:t>Jobbe for </a:t>
            </a:r>
            <a:r>
              <a:rPr lang="nb-NO" dirty="0">
                <a:effectLst/>
                <a:latin typeface="Arial" panose="020B0604020202020204" pitchFamily="34" charset="0"/>
                <a:ea typeface="Calibri" panose="020F0502020204030204" pitchFamily="34" charset="0"/>
                <a:cs typeface="Arial" panose="020B0604020202020204" pitchFamily="34" charset="0"/>
              </a:rPr>
              <a:t>utbygging av fornybar energi der dette ikke fører til vesentlig forringelse av naturkvaliteter</a:t>
            </a:r>
          </a:p>
          <a:p>
            <a:pPr marL="285750" lvl="0" indent="-285750">
              <a:lnSpc>
                <a:spcPct val="115000"/>
              </a:lnSpc>
              <a:spcAft>
                <a:spcPts val="0"/>
              </a:spcAft>
              <a:buFont typeface="Arial" panose="020B0604020202020204" pitchFamily="34" charset="0"/>
              <a:buChar char="•"/>
            </a:pPr>
            <a:r>
              <a:rPr lang="nb-NO" dirty="0">
                <a:effectLst/>
                <a:latin typeface="Arial" panose="020B0604020202020204" pitchFamily="34" charset="0"/>
                <a:ea typeface="Calibri" panose="020F0502020204030204" pitchFamily="34" charset="0"/>
                <a:cs typeface="Arial" panose="020B0604020202020204" pitchFamily="34" charset="0"/>
              </a:rPr>
              <a:t>Fortsette arbeidet med renseanlegg for kloakk i boligområder</a:t>
            </a:r>
          </a:p>
          <a:p>
            <a:pPr marL="285750" lvl="0" indent="-285750">
              <a:lnSpc>
                <a:spcPct val="115000"/>
              </a:lnSpc>
              <a:spcAft>
                <a:spcPts val="0"/>
              </a:spcAft>
              <a:buFont typeface="Arial" panose="020B0604020202020204" pitchFamily="34" charset="0"/>
              <a:buChar char="•"/>
            </a:pPr>
            <a:r>
              <a:rPr lang="nb-NO" dirty="0">
                <a:effectLst/>
                <a:latin typeface="Arial" panose="020B0604020202020204" pitchFamily="34" charset="0"/>
                <a:ea typeface="Calibri" panose="020F0502020204030204" pitchFamily="34" charset="0"/>
                <a:cs typeface="Arial" panose="020B0604020202020204" pitchFamily="34" charset="0"/>
              </a:rPr>
              <a:t>Få på plass et regelverk som gir enkle og forutsigbare avløpsordninger for fritidsboliger</a:t>
            </a:r>
          </a:p>
          <a:p>
            <a:pPr marL="285750" lvl="0" indent="-285750">
              <a:lnSpc>
                <a:spcPct val="115000"/>
              </a:lnSpc>
              <a:spcAft>
                <a:spcPts val="0"/>
              </a:spcAft>
              <a:buFont typeface="Arial" panose="020B0604020202020204" pitchFamily="34" charset="0"/>
              <a:buChar char="•"/>
            </a:pPr>
            <a:r>
              <a:rPr lang="nb-NO" dirty="0">
                <a:latin typeface="Arial" panose="020B0604020202020204" pitchFamily="34" charset="0"/>
                <a:ea typeface="Calibri" panose="020F0502020204030204" pitchFamily="34" charset="0"/>
                <a:cs typeface="Arial" panose="020B0604020202020204" pitchFamily="34" charset="0"/>
              </a:rPr>
              <a:t>Gjøre </a:t>
            </a:r>
            <a:r>
              <a:rPr lang="nb-NO" dirty="0">
                <a:effectLst/>
                <a:latin typeface="Arial" panose="020B0604020202020204" pitchFamily="34" charset="0"/>
                <a:ea typeface="Calibri" panose="020F0502020204030204" pitchFamily="34" charset="0"/>
                <a:cs typeface="Arial" panose="020B0604020202020204" pitchFamily="34" charset="0"/>
              </a:rPr>
              <a:t>en større del av kommunens bilpark miljøvennlig</a:t>
            </a:r>
          </a:p>
          <a:p>
            <a:pPr marL="285750" lvl="0" indent="-285750">
              <a:lnSpc>
                <a:spcPct val="115000"/>
              </a:lnSpc>
              <a:spcAft>
                <a:spcPts val="0"/>
              </a:spcAft>
              <a:buFont typeface="Arial" panose="020B0604020202020204" pitchFamily="34" charset="0"/>
              <a:buChar char="•"/>
            </a:pPr>
            <a:r>
              <a:rPr lang="nb-NO" b="1" i="1" dirty="0">
                <a:latin typeface="Arial" panose="020B0604020202020204" pitchFamily="34" charset="0"/>
                <a:ea typeface="Calibri" panose="020F0502020204030204" pitchFamily="34" charset="0"/>
                <a:cs typeface="Arial" panose="020B0604020202020204" pitchFamily="34" charset="0"/>
              </a:rPr>
              <a:t>Få på plass hurtigladere for el-biler i Mebonden og Innbygda</a:t>
            </a:r>
          </a:p>
          <a:p>
            <a:pPr marL="285750" lvl="0" indent="-285750">
              <a:lnSpc>
                <a:spcPct val="115000"/>
              </a:lnSpc>
              <a:spcAft>
                <a:spcPts val="0"/>
              </a:spcAft>
              <a:buFont typeface="Arial" panose="020B0604020202020204" pitchFamily="34" charset="0"/>
              <a:buChar char="•"/>
            </a:pPr>
            <a:r>
              <a:rPr lang="nb-NO" dirty="0">
                <a:effectLst/>
                <a:latin typeface="Arial" panose="020B0604020202020204" pitchFamily="34" charset="0"/>
                <a:ea typeface="Calibri" panose="020F0502020204030204" pitchFamily="34" charset="0"/>
                <a:cs typeface="Arial" panose="020B0604020202020204" pitchFamily="34" charset="0"/>
              </a:rPr>
              <a:t>Oppfordre vegmyndighetene til å unngå unødig salting på fy</a:t>
            </a:r>
            <a:r>
              <a:rPr lang="nb-NO" dirty="0">
                <a:latin typeface="Arial" panose="020B0604020202020204" pitchFamily="34" charset="0"/>
                <a:ea typeface="Calibri" panose="020F0502020204030204" pitchFamily="34" charset="0"/>
                <a:cs typeface="Arial" panose="020B0604020202020204" pitchFamily="34" charset="0"/>
              </a:rPr>
              <a:t>lkesvegene i kommunen</a:t>
            </a:r>
            <a:endParaRPr lang="nb-NO"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600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a:t>Næring og landbruk</a:t>
            </a:r>
          </a:p>
        </p:txBody>
      </p:sp>
      <p:sp>
        <p:nvSpPr>
          <p:cNvPr id="3" name="Rektangel 2"/>
          <p:cNvSpPr/>
          <p:nvPr/>
        </p:nvSpPr>
        <p:spPr>
          <a:xfrm>
            <a:off x="838200" y="1478428"/>
            <a:ext cx="10495005" cy="5663089"/>
          </a:xfrm>
          <a:prstGeom prst="rect">
            <a:avLst/>
          </a:prstGeom>
        </p:spPr>
        <p:txBody>
          <a:bodyPr wrap="square">
            <a:spAutoFit/>
          </a:bodyPr>
          <a:lstStyle/>
          <a:p>
            <a:pPr>
              <a:spcAft>
                <a:spcPts val="0"/>
              </a:spcAft>
            </a:pPr>
            <a:r>
              <a:rPr lang="nb-NO" sz="1600" dirty="0">
                <a:latin typeface="Arial" panose="020B0604020202020204" pitchFamily="34" charset="0"/>
                <a:ea typeface="MS Mincho" panose="02020609040205080304" pitchFamily="49" charset="-128"/>
                <a:cs typeface="Arial" panose="020B0604020202020204" pitchFamily="34" charset="0"/>
              </a:rPr>
              <a:t>Selbu Arbeiderparti vil være en aktiv samarbeidspartner for eksisterende næringsliv og nyetablerere og vil arbeide for et tettere samarbeid med forsknings- og utviklingsmiljøet i Trøndelag.</a:t>
            </a:r>
          </a:p>
          <a:p>
            <a:pPr>
              <a:spcAft>
                <a:spcPts val="0"/>
              </a:spcAft>
            </a:pPr>
            <a:endParaRPr lang="nb-NO" sz="1600" dirty="0">
              <a:latin typeface="Arial" panose="020B0604020202020204" pitchFamily="34" charset="0"/>
              <a:ea typeface="MS Mincho" panose="02020609040205080304" pitchFamily="49" charset="-128"/>
              <a:cs typeface="Arial" panose="020B0604020202020204" pitchFamily="34" charset="0"/>
            </a:endParaRPr>
          </a:p>
          <a:p>
            <a:pPr>
              <a:spcAft>
                <a:spcPts val="0"/>
              </a:spcAft>
            </a:pPr>
            <a:r>
              <a:rPr lang="nb-NO" sz="1600" dirty="0">
                <a:latin typeface="Arial" panose="020B0604020202020204" pitchFamily="34" charset="0"/>
                <a:ea typeface="MS Mincho" panose="02020609040205080304" pitchFamily="49" charset="-128"/>
                <a:cs typeface="Arial" panose="020B0604020202020204" pitchFamily="34" charset="0"/>
              </a:rPr>
              <a:t>Selbu Arbeiderparti vil:</a:t>
            </a:r>
          </a:p>
          <a:p>
            <a:pPr marL="285750" indent="-285750">
              <a:spcAft>
                <a:spcPts val="0"/>
              </a:spcAft>
              <a:buFont typeface="Arial" panose="020B0604020202020204" pitchFamily="34" charset="0"/>
              <a:buChar char="•"/>
            </a:pPr>
            <a:r>
              <a:rPr lang="nb-NO" sz="1600" b="1" i="1" dirty="0">
                <a:effectLst/>
                <a:latin typeface="Arial" panose="020B0604020202020204" pitchFamily="34" charset="0"/>
                <a:ea typeface="MS Mincho" panose="02020609040205080304" pitchFamily="49" charset="-128"/>
                <a:cs typeface="Arial" panose="020B0604020202020204" pitchFamily="34" charset="0"/>
              </a:rPr>
              <a:t>Utvikle byggeklare næringstomter langs aksen Tømra – Mebond</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Opprettholde et godt kommunalt tjenestetilbud innen jordbruk og skogbruk med spesiell vekt på kompetanse </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Gi kommunal støtte til opparbeidelse og oppgradering av skogsbilveier</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Være pådriver for et effektivt uttak av rovvilt som gjør skade på bufe på beite</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Være pådriver for at Trøndelag blir forsøksfylke for regional rovviltforvaltning</a:t>
            </a:r>
          </a:p>
          <a:p>
            <a:pPr marL="285750" indent="-285750">
              <a:buFont typeface="Arial" panose="020B0604020202020204" pitchFamily="34" charset="0"/>
              <a:buChar char="•"/>
            </a:pPr>
            <a:r>
              <a:rPr lang="nb-NO" sz="1600" b="1" i="1" dirty="0">
                <a:latin typeface="Arial" panose="020B0604020202020204" pitchFamily="34" charset="0"/>
                <a:ea typeface="MS Mincho" panose="02020609040205080304" pitchFamily="49" charset="-128"/>
                <a:cs typeface="Arial" panose="020B0604020202020204" pitchFamily="34" charset="0"/>
              </a:rPr>
              <a:t>Være pådriver for at det blir tillatt med bruk av løs på drevet halsende hund ved uttak av skadedyr</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Beholde Selbu Energiverk som et heleid kommunalt selskap</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Opprettholde og videreutvikle løypenettet for rekreasjonskjøring med snøskuter</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Jobbe for utvikling av vinterturismen, bl.a. gjennom et godt løypenett for ski og snøskuter</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Påvirke sentrale myndigheter med mål om mer lokal forvaltning av utmarka og generell arealdisponering</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Sikre god oppfølging og nødvendig rådgiving til nyetablerere og utvikling av eksisterende næringsliv</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Være pådriver for utvikling og målretta bruk av offentlige tilskuddsordninger</a:t>
            </a:r>
          </a:p>
          <a:p>
            <a:pPr marL="285750" indent="-285750">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Jobbe for å opprettholde Selbu-Trykk AS som kommunal vekstbedrift for </a:t>
            </a:r>
            <a:r>
              <a:rPr lang="nb-NO" sz="1600" dirty="0" err="1">
                <a:latin typeface="Arial" panose="020B0604020202020204" pitchFamily="34" charset="0"/>
                <a:ea typeface="MS Mincho" panose="02020609040205080304" pitchFamily="49" charset="-128"/>
                <a:cs typeface="Arial" panose="020B0604020202020204" pitchFamily="34" charset="0"/>
              </a:rPr>
              <a:t>Neadalen</a:t>
            </a:r>
            <a:endParaRPr lang="nb-NO" sz="1600" dirty="0">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nb-NO" dirty="0"/>
          </a:p>
          <a:p>
            <a:pPr marL="285750" indent="-285750">
              <a:buFont typeface="Arial" panose="020B0604020202020204" pitchFamily="34" charset="0"/>
              <a:buChar char="•"/>
            </a:pPr>
            <a:endParaRPr lang="nb-NO" dirty="0">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nb-NO" dirty="0">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nb-NO" dirty="0">
              <a:latin typeface="Arial" panose="020B0604020202020204" pitchFamily="34" charset="0"/>
              <a:ea typeface="MS Mincho" panose="02020609040205080304" pitchFamily="49" charset="-128"/>
              <a:cs typeface="Arial" panose="020B0604020202020204" pitchFamily="34" charset="0"/>
            </a:endParaRPr>
          </a:p>
          <a:p>
            <a:pPr marL="285750" indent="-285750">
              <a:buFont typeface="Arial" panose="020B0604020202020204" pitchFamily="34" charset="0"/>
              <a:buChar char="•"/>
            </a:pPr>
            <a:endParaRPr lang="nb-NO" dirty="0">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55153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149413"/>
            <a:ext cx="10515600" cy="761999"/>
          </a:xfrm>
        </p:spPr>
        <p:txBody>
          <a:bodyPr/>
          <a:lstStyle/>
          <a:p>
            <a:pPr algn="ctr"/>
            <a:r>
              <a:rPr lang="nb-NO" dirty="0"/>
              <a:t>Utdanning og oppvekst</a:t>
            </a:r>
          </a:p>
        </p:txBody>
      </p:sp>
      <p:sp>
        <p:nvSpPr>
          <p:cNvPr id="3" name="Rektangel 2"/>
          <p:cNvSpPr/>
          <p:nvPr/>
        </p:nvSpPr>
        <p:spPr>
          <a:xfrm>
            <a:off x="938669" y="640941"/>
            <a:ext cx="10930776" cy="4339650"/>
          </a:xfrm>
          <a:prstGeom prst="rect">
            <a:avLst/>
          </a:prstGeom>
        </p:spPr>
        <p:txBody>
          <a:bodyPr wrap="square">
            <a:spAutoFit/>
          </a:bodyPr>
          <a:lstStyle/>
          <a:p>
            <a:pPr>
              <a:spcAft>
                <a:spcPts val="0"/>
              </a:spcAft>
            </a:pPr>
            <a:r>
              <a:rPr lang="nb-NO" sz="1200" dirty="0">
                <a:latin typeface="Arial" panose="020B0604020202020204" pitchFamily="34" charset="0"/>
                <a:ea typeface="MS Mincho" panose="02020609040205080304" pitchFamily="49" charset="-128"/>
                <a:cs typeface="Arial" panose="020B0604020202020204" pitchFamily="34" charset="0"/>
              </a:rPr>
              <a:t>Barnehager og grunnskoler er fundamentet i vårt offentlige utdanningssystem. Her legges grunnlaget for å bli «gagns menneske» i heim, familie, arbeids- og samfunnsliv. </a:t>
            </a:r>
            <a:r>
              <a:rPr lang="nb-NO" sz="1200" dirty="0">
                <a:effectLst/>
                <a:latin typeface="Arial" panose="020B0604020202020204" pitchFamily="34" charset="0"/>
                <a:ea typeface="MS Mincho" panose="02020609040205080304" pitchFamily="49" charset="-128"/>
                <a:cs typeface="Arial" panose="020B0604020202020204" pitchFamily="34" charset="0"/>
              </a:rPr>
              <a:t>Selbu Arbeiderparti </a:t>
            </a:r>
            <a:r>
              <a:rPr lang="nb-NO" sz="1200" dirty="0">
                <a:latin typeface="Arial" panose="020B0604020202020204" pitchFamily="34" charset="0"/>
                <a:ea typeface="MS Mincho" panose="02020609040205080304" pitchFamily="49" charset="-128"/>
                <a:cs typeface="Arial" panose="020B0604020202020204" pitchFamily="34" charset="0"/>
              </a:rPr>
              <a:t>vil at kommunens barnehager og skoler skal være læringsarenaer </a:t>
            </a:r>
            <a:r>
              <a:rPr lang="nb-NO" sz="1200" dirty="0">
                <a:effectLst/>
                <a:latin typeface="Arial" panose="020B0604020202020204" pitchFamily="34" charset="0"/>
                <a:ea typeface="MS Mincho" panose="02020609040205080304" pitchFamily="49" charset="-128"/>
                <a:cs typeface="Arial" panose="020B0604020202020204" pitchFamily="34" charset="0"/>
              </a:rPr>
              <a:t>der alle får utvikle sin faglige og sosiale kompetanse i et trygt, profesjonelt og utviklingsorientert læringsmilj</a:t>
            </a:r>
            <a:r>
              <a:rPr lang="nb-NO" sz="1200" dirty="0">
                <a:latin typeface="Arial" panose="020B0604020202020204" pitchFamily="34" charset="0"/>
                <a:ea typeface="MS Mincho" panose="02020609040205080304" pitchFamily="49" charset="-128"/>
                <a:cs typeface="Arial" panose="020B0604020202020204" pitchFamily="34" charset="0"/>
              </a:rPr>
              <a:t>ø. </a:t>
            </a:r>
          </a:p>
          <a:p>
            <a:pPr>
              <a:spcAft>
                <a:spcPts val="0"/>
              </a:spcAft>
            </a:pPr>
            <a:endParaRPr lang="nb-NO" sz="1200" dirty="0">
              <a:latin typeface="Arial" panose="020B0604020202020204" pitchFamily="34" charset="0"/>
              <a:ea typeface="MS Mincho" panose="02020609040205080304" pitchFamily="49" charset="-128"/>
              <a:cs typeface="Arial" panose="020B0604020202020204" pitchFamily="34" charset="0"/>
            </a:endParaRPr>
          </a:p>
          <a:p>
            <a:pPr>
              <a:spcAft>
                <a:spcPts val="0"/>
              </a:spcAft>
            </a:pPr>
            <a:r>
              <a:rPr lang="nb-NO" sz="1200" dirty="0">
                <a:effectLst/>
                <a:latin typeface="Arial" panose="020B0604020202020204" pitchFamily="34" charset="0"/>
                <a:ea typeface="MS Mincho" panose="02020609040205080304" pitchFamily="49" charset="-128"/>
                <a:cs typeface="Arial" panose="020B0604020202020204" pitchFamily="34" charset="0"/>
              </a:rPr>
              <a:t>Selbu Arbeiderparti vil:</a:t>
            </a:r>
            <a:endParaRPr lang="nb-NO" sz="1200" dirty="0">
              <a:latin typeface="Arial" panose="020B0604020202020204" pitchFamily="34" charset="0"/>
              <a:ea typeface="MS Mincho" panose="02020609040205080304" pitchFamily="49" charset="-128"/>
              <a:cs typeface="Arial" panose="020B0604020202020204" pitchFamily="34" charset="0"/>
            </a:endParaRPr>
          </a:p>
          <a:p>
            <a:pPr marL="285750" indent="-285750">
              <a:spcAft>
                <a:spcPts val="0"/>
              </a:spcAft>
              <a:buFont typeface="Arial" panose="020B0604020202020204" pitchFamily="34" charset="0"/>
              <a:buChar char="•"/>
            </a:pPr>
            <a:r>
              <a:rPr lang="nb-NO" sz="1200" dirty="0">
                <a:effectLst/>
                <a:latin typeface="Arial" panose="020B0604020202020204" pitchFamily="34" charset="0"/>
                <a:ea typeface="MS Mincho" panose="02020609040205080304" pitchFamily="49" charset="-128"/>
                <a:cs typeface="Arial" panose="020B0604020202020204" pitchFamily="34" charset="0"/>
              </a:rPr>
              <a:t>Opprettholde full barnehagedekning med foreldrebetaling tilsvarende de sentralt vedtatte satser sammen med søskenmoderasjon i barnehage og SFO</a:t>
            </a: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Følge opp bestemmelser om pedagognorm og bemanningsnorm i barnehagene</a:t>
            </a:r>
            <a:endParaRPr lang="nb-NO" sz="1200" dirty="0">
              <a:effectLst/>
              <a:latin typeface="Arial" panose="020B0604020202020204" pitchFamily="34" charset="0"/>
              <a:ea typeface="MS Mincho" panose="02020609040205080304" pitchFamily="49" charset="-128"/>
              <a:cs typeface="Arial" panose="020B0604020202020204" pitchFamily="34" charset="0"/>
            </a:endParaRPr>
          </a:p>
          <a:p>
            <a:pPr marL="285750" indent="-285750">
              <a:spcAft>
                <a:spcPts val="0"/>
              </a:spcAft>
              <a:buFont typeface="Arial" panose="020B0604020202020204" pitchFamily="34" charset="0"/>
              <a:buChar char="•"/>
            </a:pPr>
            <a:r>
              <a:rPr lang="nb-NO" sz="1200" dirty="0">
                <a:effectLst/>
                <a:latin typeface="Arial" panose="020B0604020202020204" pitchFamily="34" charset="0"/>
                <a:ea typeface="MS Mincho" panose="02020609040205080304" pitchFamily="49" charset="-128"/>
                <a:cs typeface="Arial" panose="020B0604020202020204" pitchFamily="34" charset="0"/>
              </a:rPr>
              <a:t>Styrke fagkompetansen hos ansatte i barnehage og skole gjennom målrettet bruk av etterutdanning basert på lokale kompetanseplaner</a:t>
            </a: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At skoler og barnehager utvikler bruken av digitale læringsverktøy og at skolene tar i bruk VR-teknologi i undervisninga</a:t>
            </a:r>
            <a:endParaRPr lang="nb-NO" sz="1200" dirty="0">
              <a:effectLst/>
              <a:latin typeface="Arial" panose="020B0604020202020204" pitchFamily="34" charset="0"/>
              <a:ea typeface="MS Mincho" panose="02020609040205080304" pitchFamily="49" charset="-128"/>
              <a:cs typeface="Arial" panose="020B0604020202020204" pitchFamily="34" charset="0"/>
            </a:endParaRP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At det gis tilbud om praktisk orienterte fag og arbeidslivspraksis når elever i ungdomsskolen har behov for alternative læringsarenaer</a:t>
            </a: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At fokuset på klima- og miljøspørsmål vektlegges sterkere ved innføring av ny rammeplan i barnehagen og nye læreplaner i grunnskolen</a:t>
            </a:r>
          </a:p>
          <a:p>
            <a:pPr marL="285750" indent="-285750">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At skolene undersøker all mistanke om mobbing og setter inn tiltak som sikrer at aktivitetsplikten oppfylles</a:t>
            </a:r>
          </a:p>
          <a:p>
            <a:pPr marL="285750" indent="-285750">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At alle skoler og barnehager driver et systematisk arbeid med sosial kompetansebygging</a:t>
            </a:r>
          </a:p>
          <a:p>
            <a:pPr marL="285750" indent="-285750">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Videreføre Selbu som MOT-kommune</a:t>
            </a:r>
          </a:p>
          <a:p>
            <a:pPr marL="285750" indent="-285750">
              <a:spcAft>
                <a:spcPts val="0"/>
              </a:spcAft>
              <a:buFont typeface="Arial" panose="020B0604020202020204" pitchFamily="34" charset="0"/>
              <a:buChar char="•"/>
            </a:pPr>
            <a:r>
              <a:rPr lang="nb-NO" sz="1200" b="1" i="1" dirty="0">
                <a:latin typeface="Arial" panose="020B0604020202020204" pitchFamily="34" charset="0"/>
                <a:ea typeface="MS Mincho" panose="02020609040205080304" pitchFamily="49" charset="-128"/>
                <a:cs typeface="Arial" panose="020B0604020202020204" pitchFamily="34" charset="0"/>
              </a:rPr>
              <a:t>Styrke skolehelsetjenesten i ungdomsskolen og videregående skole</a:t>
            </a:r>
          </a:p>
          <a:p>
            <a:pPr marL="285750" indent="-285750">
              <a:spcAft>
                <a:spcPts val="0"/>
              </a:spcAft>
              <a:buFont typeface="Arial" panose="020B0604020202020204" pitchFamily="34" charset="0"/>
              <a:buChar char="•"/>
            </a:pPr>
            <a:r>
              <a:rPr lang="nb-NO" sz="1200" b="1" i="1" dirty="0">
                <a:latin typeface="Arial" panose="020B0604020202020204" pitchFamily="34" charset="0"/>
                <a:ea typeface="MS Mincho" panose="02020609040205080304" pitchFamily="49" charset="-128"/>
                <a:cs typeface="Arial" panose="020B0604020202020204" pitchFamily="34" charset="0"/>
              </a:rPr>
              <a:t>Fullfinansiere skolefruktordning for alle elever 1. – 10. trinn</a:t>
            </a:r>
          </a:p>
          <a:p>
            <a:pPr marL="285750" indent="-285750">
              <a:spcAft>
                <a:spcPts val="0"/>
              </a:spcAft>
              <a:buFont typeface="Arial" panose="020B0604020202020204" pitchFamily="34" charset="0"/>
              <a:buChar char="•"/>
            </a:pPr>
            <a:r>
              <a:rPr lang="nb-NO" sz="1200" b="1" i="1" dirty="0">
                <a:latin typeface="Arial" panose="020B0604020202020204" pitchFamily="34" charset="0"/>
                <a:ea typeface="MS Mincho" panose="02020609040205080304" pitchFamily="49" charset="-128"/>
                <a:cs typeface="Arial" panose="020B0604020202020204" pitchFamily="34" charset="0"/>
              </a:rPr>
              <a:t>Fullføre bygginga av ny Selbu Ungdomsskole </a:t>
            </a: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Opprettholde et leirskoletilbud i form av toleransereise for elevene på 10. trinn</a:t>
            </a: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Jobbe aktivt for å beholde og videreutvikle tilbudet ved Selbu videregående skole og opprettholde det tverrfaglige opplæringskontoret Jobbe for å styrke samarbeidet mellom næringsliv og videregående skole gjennom å tilby opplæring i bedrift</a:t>
            </a:r>
          </a:p>
          <a:p>
            <a:pPr marL="285750" indent="-285750">
              <a:spcAft>
                <a:spcPts val="0"/>
              </a:spcAft>
              <a:buFont typeface="Arial" panose="020B0604020202020204" pitchFamily="34" charset="0"/>
              <a:buChar char="•"/>
            </a:pPr>
            <a:r>
              <a:rPr lang="nb-NO" sz="1200" dirty="0">
                <a:latin typeface="Arial" panose="020B0604020202020204" pitchFamily="34" charset="0"/>
                <a:ea typeface="MS Mincho" panose="02020609040205080304" pitchFamily="49" charset="-128"/>
                <a:cs typeface="Arial" panose="020B0604020202020204" pitchFamily="34" charset="0"/>
              </a:rPr>
              <a:t>Fortsatt satse på Selbu kulturskole som «utdanningsaktør» for lokal kultur</a:t>
            </a:r>
          </a:p>
          <a:p>
            <a:pPr marL="285750" indent="-285750">
              <a:spcAft>
                <a:spcPts val="0"/>
              </a:spcAft>
              <a:buFont typeface="Arial" panose="020B0604020202020204" pitchFamily="34" charset="0"/>
              <a:buChar char="•"/>
            </a:pPr>
            <a:r>
              <a:rPr lang="nb-NO" sz="1200" dirty="0">
                <a:effectLst/>
                <a:latin typeface="Arial" panose="020B0604020202020204" pitchFamily="34" charset="0"/>
                <a:ea typeface="MS Mincho" panose="02020609040205080304" pitchFamily="49" charset="-128"/>
                <a:cs typeface="Arial" panose="020B0604020202020204" pitchFamily="34" charset="0"/>
              </a:rPr>
              <a:t>Starte arbeidet med å planlegge og utvikle framtidas bibliotek til en faglig og sosial møteplass med vekt på god tilgjengelighet</a:t>
            </a:r>
            <a:r>
              <a:rPr lang="nb-NO" sz="1200" dirty="0">
                <a:latin typeface="Arial" panose="020B0604020202020204" pitchFamily="34" charset="0"/>
                <a:ea typeface="MS Mincho" panose="02020609040205080304" pitchFamily="49" charset="-128"/>
                <a:cs typeface="Arial" panose="020B0604020202020204" pitchFamily="34" charset="0"/>
              </a:rPr>
              <a:t> </a:t>
            </a:r>
            <a:r>
              <a:rPr lang="nb-NO" sz="1200" dirty="0">
                <a:effectLst/>
                <a:latin typeface="Arial" panose="020B0604020202020204" pitchFamily="34" charset="0"/>
                <a:ea typeface="MS Mincho" panose="02020609040205080304" pitchFamily="49" charset="-128"/>
                <a:cs typeface="Arial" panose="020B0604020202020204" pitchFamily="34" charset="0"/>
              </a:rPr>
              <a:t>funksjonalitet</a:t>
            </a:r>
            <a:r>
              <a:rPr lang="nb-NO" sz="1200" dirty="0">
                <a:latin typeface="Arial" panose="020B0604020202020204" pitchFamily="34" charset="0"/>
                <a:ea typeface="MS Mincho" panose="02020609040205080304" pitchFamily="49" charset="-128"/>
                <a:cs typeface="Arial" panose="020B0604020202020204" pitchFamily="34" charset="0"/>
              </a:rPr>
              <a:t> og</a:t>
            </a:r>
            <a:r>
              <a:rPr lang="nb-NO" sz="1200" dirty="0">
                <a:effectLst/>
                <a:latin typeface="Arial" panose="020B0604020202020204" pitchFamily="34" charset="0"/>
                <a:ea typeface="MS Mincho" panose="02020609040205080304" pitchFamily="49" charset="-128"/>
                <a:cs typeface="Arial" panose="020B0604020202020204" pitchFamily="34" charset="0"/>
              </a:rPr>
              <a:t> digitalisering</a:t>
            </a:r>
            <a:endParaRPr lang="nb-NO" sz="1200" dirty="0">
              <a:latin typeface="Arial" panose="020B0604020202020204" pitchFamily="34" charset="0"/>
              <a:ea typeface="MS Mincho" panose="02020609040205080304" pitchFamily="49" charset="-128"/>
              <a:cs typeface="Arial" panose="020B0604020202020204" pitchFamily="34" charset="0"/>
            </a:endParaRPr>
          </a:p>
          <a:p>
            <a:pPr marL="285750" indent="-285750">
              <a:spcAft>
                <a:spcPts val="0"/>
              </a:spcAft>
              <a:buFont typeface="Arial" panose="020B0604020202020204" pitchFamily="34" charset="0"/>
              <a:buChar char="•"/>
            </a:pPr>
            <a:r>
              <a:rPr lang="nb-NO" sz="1200" dirty="0">
                <a:effectLst/>
                <a:latin typeface="Arial" panose="020B0604020202020204" pitchFamily="34" charset="0"/>
                <a:ea typeface="MS Mincho" panose="02020609040205080304" pitchFamily="49" charset="-128"/>
                <a:cs typeface="Arial" panose="020B0604020202020204" pitchFamily="34" charset="0"/>
              </a:rPr>
              <a:t>Utrede muligheter for varmt skolemåltid når ny ungdomsskole er på plass</a:t>
            </a:r>
          </a:p>
        </p:txBody>
      </p:sp>
    </p:spTree>
    <p:extLst>
      <p:ext uri="{BB962C8B-B14F-4D97-AF65-F5344CB8AC3E}">
        <p14:creationId xmlns:p14="http://schemas.microsoft.com/office/powerpoint/2010/main" val="254082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a:t>Helse og omsorg</a:t>
            </a:r>
          </a:p>
        </p:txBody>
      </p:sp>
      <p:sp>
        <p:nvSpPr>
          <p:cNvPr id="3" name="Rektangel 2"/>
          <p:cNvSpPr/>
          <p:nvPr/>
        </p:nvSpPr>
        <p:spPr>
          <a:xfrm>
            <a:off x="805248" y="1397725"/>
            <a:ext cx="10581503" cy="5109091"/>
          </a:xfrm>
          <a:prstGeom prst="rect">
            <a:avLst/>
          </a:prstGeom>
        </p:spPr>
        <p:txBody>
          <a:bodyPr wrap="square">
            <a:spAutoFit/>
          </a:bodyPr>
          <a:lstStyle/>
          <a:p>
            <a:pPr>
              <a:spcAft>
                <a:spcPts val="0"/>
              </a:spcAft>
            </a:pPr>
            <a:r>
              <a:rPr lang="nb-NO" sz="1400" dirty="0">
                <a:effectLst/>
                <a:latin typeface="Arial" panose="020B0604020202020204" pitchFamily="34" charset="0"/>
                <a:ea typeface="Calibri" panose="020F0502020204030204" pitchFamily="34" charset="0"/>
                <a:cs typeface="Times New Roman" panose="02020603050405020304" pitchFamily="18" charset="0"/>
              </a:rPr>
              <a:t>Bedre helse- og omsorgstjenester skal utvikles i offentlig regi. Selbu Arbeiderparti vil ikke sette helse- og omsorgstjenester ut på anbud. Vi mener at samarbeid mellom brukere, pårørende, frivillige og kommunens ansatte er en viktig forutsetnin</a:t>
            </a:r>
            <a:r>
              <a:rPr lang="nb-NO" sz="1400" dirty="0">
                <a:latin typeface="Arial" panose="020B0604020202020204" pitchFamily="34" charset="0"/>
                <a:ea typeface="Calibri" panose="020F0502020204030204" pitchFamily="34" charset="0"/>
                <a:cs typeface="Times New Roman" panose="02020603050405020304" pitchFamily="18" charset="0"/>
              </a:rPr>
              <a:t>g for at </a:t>
            </a:r>
            <a:r>
              <a:rPr lang="nb-NO" sz="1400" dirty="0">
                <a:effectLst/>
                <a:latin typeface="Arial" panose="020B0604020202020204" pitchFamily="34" charset="0"/>
                <a:ea typeface="Calibri" panose="020F0502020204030204" pitchFamily="34" charset="0"/>
                <a:cs typeface="Times New Roman" panose="02020603050405020304" pitchFamily="18" charset="0"/>
              </a:rPr>
              <a:t>tjenestene utformes og tilpasses den enkeltes behov.</a:t>
            </a:r>
            <a:r>
              <a:rPr lang="nb-NO" dirty="0">
                <a:effectLst/>
                <a:latin typeface="Arial" panose="020B0604020202020204" pitchFamily="34" charset="0"/>
                <a:ea typeface="Calibri" panose="020F0502020204030204" pitchFamily="34" charset="0"/>
                <a:cs typeface="Times New Roman" panose="02020603050405020304" pitchFamily="18" charset="0"/>
              </a:rPr>
              <a:t> </a:t>
            </a:r>
            <a:r>
              <a:rPr lang="nb-NO" sz="1400" dirty="0">
                <a:effectLst/>
                <a:latin typeface="Arial" panose="020B0604020202020204" pitchFamily="34" charset="0"/>
                <a:ea typeface="Calibri" panose="020F0502020204030204" pitchFamily="34" charset="0"/>
                <a:cs typeface="Times New Roman" panose="02020603050405020304" pitchFamily="18" charset="0"/>
              </a:rPr>
              <a:t>De beste tjenestene oppnås ved å ha ansatte i faste stillinger.</a:t>
            </a:r>
          </a:p>
          <a:p>
            <a:pPr>
              <a:spcAft>
                <a:spcPts val="0"/>
              </a:spcAft>
            </a:pPr>
            <a:endParaRPr lang="nb-NO" sz="14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nb-NO" sz="1400" dirty="0">
                <a:effectLst/>
                <a:latin typeface="Arial" panose="020B0604020202020204" pitchFamily="34" charset="0"/>
                <a:ea typeface="Calibri" panose="020F0502020204030204" pitchFamily="34" charset="0"/>
                <a:cs typeface="Times New Roman" panose="02020603050405020304" pitchFamily="18" charset="0"/>
              </a:rPr>
              <a:t>Selbu Arbeiderparti vil: </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Legge til rette for aktivt folke</a:t>
            </a:r>
            <a:r>
              <a:rPr lang="nb-NO" sz="1400" dirty="0">
                <a:effectLst/>
                <a:latin typeface="Arial" panose="020B0604020202020204" pitchFamily="34" charset="0"/>
                <a:ea typeface="Calibri" panose="020F0502020204030204" pitchFamily="34" charset="0"/>
                <a:cs typeface="Times New Roman" panose="02020603050405020304" pitchFamily="18" charset="0"/>
              </a:rPr>
              <a:t>helsearbeid sammen med frivillige lag og organisasjoner for å forebygge livsstilssykdommer</a:t>
            </a:r>
          </a:p>
          <a:p>
            <a:pPr marL="285750" lvl="0" indent="-285750">
              <a:spcAft>
                <a:spcPts val="0"/>
              </a:spcAft>
              <a:buFont typeface="Arial" panose="020B0604020202020204" pitchFamily="34" charset="0"/>
              <a:buChar char="•"/>
            </a:pPr>
            <a:r>
              <a:rPr lang="nb-NO" sz="1400" b="1" i="1" dirty="0">
                <a:latin typeface="Arial" panose="020B0604020202020204" pitchFamily="34" charset="0"/>
                <a:ea typeface="Calibri" panose="020F0502020204030204" pitchFamily="34" charset="0"/>
                <a:cs typeface="Times New Roman" panose="02020603050405020304" pitchFamily="18" charset="0"/>
              </a:rPr>
              <a:t>Etablere </a:t>
            </a:r>
            <a:r>
              <a:rPr lang="nb-NO" sz="1400" b="1" i="1" dirty="0">
                <a:effectLst/>
                <a:latin typeface="Arial" panose="020B0604020202020204" pitchFamily="34" charset="0"/>
                <a:ea typeface="Calibri" panose="020F0502020204030204" pitchFamily="34" charset="0"/>
                <a:cs typeface="Times New Roman" panose="02020603050405020304" pitchFamily="18" charset="0"/>
              </a:rPr>
              <a:t>omsorgsboliger med heldøgns pleie</a:t>
            </a:r>
            <a:r>
              <a:rPr lang="nb-NO" sz="1400" dirty="0">
                <a:effectLst/>
                <a:latin typeface="Arial" panose="020B0604020202020204" pitchFamily="34" charset="0"/>
                <a:ea typeface="Calibri" panose="020F0502020204030204" pitchFamily="34" charset="0"/>
                <a:cs typeface="Times New Roman" panose="02020603050405020304" pitchFamily="18" charset="0"/>
              </a:rPr>
              <a:t>  </a:t>
            </a:r>
          </a:p>
          <a:p>
            <a:pPr marL="285750" lvl="0" indent="-285750">
              <a:spcAft>
                <a:spcPts val="0"/>
              </a:spcAft>
              <a:buFont typeface="Arial" panose="020B0604020202020204" pitchFamily="34" charset="0"/>
              <a:buChar char="•"/>
            </a:pPr>
            <a:r>
              <a:rPr lang="nb-NO" sz="1400" dirty="0">
                <a:effectLst/>
                <a:latin typeface="Arial" panose="020B0604020202020204" pitchFamily="34" charset="0"/>
                <a:ea typeface="Calibri" panose="020F0502020204030204" pitchFamily="34" charset="0"/>
                <a:cs typeface="Times New Roman" panose="02020603050405020304" pitchFamily="18" charset="0"/>
              </a:rPr>
              <a:t>Videreutvikle tilbudet om aktiviteter til ulike brukergrupper </a:t>
            </a:r>
          </a:p>
          <a:p>
            <a:pPr marL="285750" indent="-285750">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Styrke fagkompetansen ved Selbu sykehjem gjennom aktiv bruk av etterutdanning, samt rekruttering av kvalifisert arbeidskraft for å møte framtidas utfordringer. </a:t>
            </a:r>
          </a:p>
          <a:p>
            <a:pPr marL="285750" indent="-285750">
              <a:buFont typeface="Arial" panose="020B0604020202020204" pitchFamily="34" charset="0"/>
              <a:buChar char="•"/>
            </a:pPr>
            <a:r>
              <a:rPr lang="nb-NO" sz="1400" dirty="0">
                <a:effectLst/>
                <a:latin typeface="Arial" panose="020B0604020202020204" pitchFamily="34" charset="0"/>
                <a:ea typeface="Calibri" panose="020F0502020204030204" pitchFamily="34" charset="0"/>
                <a:cs typeface="Times New Roman" panose="02020603050405020304" pitchFamily="18" charset="0"/>
              </a:rPr>
              <a:t>Styrke det forebyggende barne- og ungdomsarbeidet </a:t>
            </a:r>
            <a:r>
              <a:rPr lang="nb-NO" sz="1400" dirty="0">
                <a:latin typeface="Arial" panose="020B0604020202020204" pitchFamily="34" charset="0"/>
                <a:ea typeface="Calibri" panose="020F0502020204030204" pitchFamily="34" charset="0"/>
                <a:cs typeface="Times New Roman" panose="02020603050405020304" pitchFamily="18" charset="0"/>
              </a:rPr>
              <a:t>og utvikle tjenestene innen rus og psykisk helse med særlig vekt på barn og ungdom</a:t>
            </a:r>
          </a:p>
          <a:p>
            <a:pPr marL="285750" indent="-285750">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Satse på hverdagsrehabilitering for å øke selvfølelse og mestring hos brukerne </a:t>
            </a:r>
          </a:p>
          <a:p>
            <a:pPr marL="285750" indent="-285750">
              <a:buFont typeface="Arial" panose="020B0604020202020204" pitchFamily="34" charset="0"/>
              <a:buChar char="•"/>
            </a:pPr>
            <a:r>
              <a:rPr lang="nb-NO" sz="1400" dirty="0">
                <a:effectLst/>
                <a:latin typeface="Arial" panose="020B0604020202020204" pitchFamily="34" charset="0"/>
                <a:ea typeface="Calibri" panose="020F0502020204030204" pitchFamily="34" charset="0"/>
                <a:cs typeface="Times New Roman" panose="02020603050405020304" pitchFamily="18" charset="0"/>
              </a:rPr>
              <a:t>Opprettholde en god lege,- </a:t>
            </a:r>
            <a:r>
              <a:rPr lang="nb-NO" sz="1400" dirty="0" err="1">
                <a:effectLst/>
                <a:latin typeface="Arial" panose="020B0604020202020204" pitchFamily="34" charset="0"/>
                <a:ea typeface="Calibri" panose="020F0502020204030204" pitchFamily="34" charset="0"/>
                <a:cs typeface="Times New Roman" panose="02020603050405020304" pitchFamily="18" charset="0"/>
              </a:rPr>
              <a:t>fysio</a:t>
            </a:r>
            <a:r>
              <a:rPr lang="nb-NO" sz="1400" dirty="0">
                <a:effectLst/>
                <a:latin typeface="Arial" panose="020B0604020202020204" pitchFamily="34" charset="0"/>
                <a:ea typeface="Calibri" panose="020F0502020204030204" pitchFamily="34" charset="0"/>
                <a:cs typeface="Times New Roman" panose="02020603050405020304" pitchFamily="18" charset="0"/>
              </a:rPr>
              <a:t> - og ergoterapidekning i Selbu </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Benytte velferdsteknologi slik at brukerne kan bo hjemme og føle trygghet ved å bo i egen bolig</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Sørge for økt kompetanse rundt Husbankens tilskuddsordninger vedrørende ombygginger av hus</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Sørge for at brukere og pårørende opplever en verdig avslutning på livet med god lindrende behandling</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Sikre et godt tilbud på helsestasjon og styrke skolehelsetjenesten</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Gjøre «nye» Selbu Sykehjem til et livsgledesykehjem</a:t>
            </a:r>
          </a:p>
          <a:p>
            <a:pPr marL="285750" lvl="0" indent="-285750">
              <a:spcAft>
                <a:spcPts val="0"/>
              </a:spcAft>
              <a:buFont typeface="Arial" panose="020B0604020202020204" pitchFamily="34" charset="0"/>
              <a:buChar char="•"/>
            </a:pPr>
            <a:r>
              <a:rPr lang="nb-NO" sz="1400" b="1" i="1" dirty="0">
                <a:latin typeface="Arial" panose="020B0604020202020204" pitchFamily="34" charset="0"/>
                <a:ea typeface="Calibri" panose="020F0502020204030204" pitchFamily="34" charset="0"/>
                <a:cs typeface="Times New Roman" panose="02020603050405020304" pitchFamily="18" charset="0"/>
              </a:rPr>
              <a:t>Sikre at ambulansetjenesten beholdes i Selbu</a:t>
            </a:r>
          </a:p>
          <a:p>
            <a:pPr marL="285750" lvl="0" indent="-285750">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Times New Roman" panose="02020603050405020304" pitchFamily="18" charset="0"/>
              </a:rPr>
              <a:t>Legge til rette for fleksible turnusordninger og rullering av ansatte innen enkelte avdelinger/tjenesteområder</a:t>
            </a:r>
          </a:p>
          <a:p>
            <a:pPr marL="285750" lvl="0" indent="-285750">
              <a:spcAft>
                <a:spcPts val="0"/>
              </a:spcAft>
              <a:buFont typeface="Arial" panose="020B0604020202020204" pitchFamily="34" charset="0"/>
              <a:buChar char="•"/>
            </a:pPr>
            <a:endParaRPr lang="nb-NO" sz="1400" dirty="0">
              <a:latin typeface="Arial" panose="020B0604020202020204" pitchFamily="34" charset="0"/>
              <a:ea typeface="Calibri" panose="020F0502020204030204" pitchFamily="34" charset="0"/>
              <a:cs typeface="Times New Roman" panose="02020603050405020304" pitchFamily="18" charset="0"/>
            </a:endParaRPr>
          </a:p>
          <a:p>
            <a:pPr lvl="0">
              <a:spcAft>
                <a:spcPts val="0"/>
              </a:spcAft>
            </a:pPr>
            <a:endParaRPr lang="nb-NO" sz="1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2894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10515600" cy="1001948"/>
          </a:xfrm>
        </p:spPr>
        <p:txBody>
          <a:bodyPr>
            <a:normAutofit fontScale="90000"/>
          </a:bodyPr>
          <a:lstStyle/>
          <a:p>
            <a:pPr algn="ctr"/>
            <a:r>
              <a:rPr lang="nb-NO" dirty="0"/>
              <a:t>Bolig, fritidsbebyggelse, samferdsel og infrastruktur</a:t>
            </a:r>
          </a:p>
        </p:txBody>
      </p:sp>
      <p:sp>
        <p:nvSpPr>
          <p:cNvPr id="3" name="Rektangel 2"/>
          <p:cNvSpPr/>
          <p:nvPr/>
        </p:nvSpPr>
        <p:spPr>
          <a:xfrm>
            <a:off x="57705" y="1629183"/>
            <a:ext cx="12076590" cy="6722418"/>
          </a:xfrm>
          <a:prstGeom prst="rect">
            <a:avLst/>
          </a:prstGeom>
        </p:spPr>
        <p:txBody>
          <a:bodyPr wrap="square">
            <a:spAutoFit/>
          </a:bodyPr>
          <a:lstStyle/>
          <a:p>
            <a:pPr>
              <a:lnSpc>
                <a:spcPct val="115000"/>
              </a:lnSpc>
            </a:pPr>
            <a:r>
              <a:rPr lang="nb-NO" sz="1400" dirty="0">
                <a:latin typeface="Arial" panose="020B0604020202020204" pitchFamily="34" charset="0"/>
                <a:ea typeface="Calibri" panose="020F0502020204030204" pitchFamily="34" charset="0"/>
                <a:cs typeface="Arial" panose="020B0604020202020204" pitchFamily="34" charset="0"/>
              </a:rPr>
              <a:t>Økt bosetting er en viktig forutsetning for at Selbu skal være en attraktiv og livskraftig kommune i utvikling. Selbu Arbeiderparti vil </a:t>
            </a:r>
            <a:r>
              <a:rPr lang="nb-NO" sz="1400" dirty="0">
                <a:latin typeface="Arial" panose="020B0604020202020204" pitchFamily="34" charset="0"/>
                <a:cs typeface="Arial" panose="020B0604020202020204" pitchFamily="34" charset="0"/>
              </a:rPr>
              <a:t>ta hele kommunen i bruk og sørge for at det til enhver tid finnes tilgjengelige boligtomter i alle grender. Utbygging av moderne infrastruktur som mobilnett og høyhastighets bredbånd må også omfatte hele bygda.</a:t>
            </a:r>
            <a:endParaRPr lang="nb-NO" sz="1400" dirty="0">
              <a:latin typeface="Arial" panose="020B0604020202020204" pitchFamily="34" charset="0"/>
              <a:ea typeface="Calibri" panose="020F0502020204030204" pitchFamily="34" charset="0"/>
              <a:cs typeface="Arial" panose="020B0604020202020204" pitchFamily="34" charset="0"/>
            </a:endParaRPr>
          </a:p>
          <a:p>
            <a:pPr lvl="0">
              <a:lnSpc>
                <a:spcPct val="115000"/>
              </a:lnSpc>
              <a:spcAft>
                <a:spcPts val="0"/>
              </a:spcAft>
            </a:pPr>
            <a:endParaRPr lang="nb-NO" sz="14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r>
              <a:rPr lang="nb-NO" sz="1400" dirty="0">
                <a:latin typeface="Arial" panose="020B0604020202020204" pitchFamily="34" charset="0"/>
                <a:ea typeface="Calibri" panose="020F0502020204030204" pitchFamily="34" charset="0"/>
                <a:cs typeface="Arial" panose="020B0604020202020204" pitchFamily="34" charset="0"/>
              </a:rPr>
              <a:t> Selbu Arbeiderparti vil:	</a:t>
            </a:r>
          </a:p>
          <a:p>
            <a:pPr marL="285750" indent="-285750">
              <a:lnSpc>
                <a:spcPct val="115000"/>
              </a:lnSpc>
              <a:spcAft>
                <a:spcPts val="0"/>
              </a:spcAft>
              <a:buFont typeface="Arial" panose="020B0604020202020204" pitchFamily="34" charset="0"/>
              <a:buChar char="•"/>
            </a:pPr>
            <a:r>
              <a:rPr lang="nb-NO" sz="1400" dirty="0">
                <a:latin typeface="Arial" panose="020B0604020202020204" pitchFamily="34" charset="0"/>
                <a:ea typeface="Calibri" panose="020F0502020204030204" pitchFamily="34" charset="0"/>
                <a:cs typeface="Arial" panose="020B0604020202020204" pitchFamily="34" charset="0"/>
              </a:rPr>
              <a:t>Markedsføre Selbu som en god bo- og hyttekommune</a:t>
            </a:r>
            <a:endParaRPr lang="nb-NO" sz="1400" dirty="0">
              <a:latin typeface="Arial" panose="020B0604020202020204" pitchFamily="34" charset="0"/>
              <a:ea typeface="MS Mincho" panose="02020609040205080304" pitchFamily="49" charset="-128"/>
              <a:cs typeface="Arial" panose="020B0604020202020204" pitchFamily="34" charset="0"/>
            </a:endParaRPr>
          </a:p>
          <a:p>
            <a:pPr marL="285750" indent="-285750">
              <a:spcAft>
                <a:spcPts val="0"/>
              </a:spcAft>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Videreutvikle Selbu Vekst som en katalysator i tomteutvikling for boliger og hytter, eiendomsmegling og markedsføring i samarbeid med private utbyggingsaktører</a:t>
            </a:r>
            <a:endParaRPr lang="nb-NO" sz="14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Legge til rette for økt boligbygging på aksen Tømra – Mebond</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Sørge for byggeklare tomter i hele Selbu til enhver tid, både i kommunal og privat regi</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Legge til rette for bygdenære hyttetomter </a:t>
            </a:r>
          </a:p>
          <a:p>
            <a:pPr marL="285750" indent="-285750">
              <a:lnSpc>
                <a:spcPct val="115000"/>
              </a:lnSpc>
              <a:buFont typeface="Arial" panose="020B0604020202020204" pitchFamily="34" charset="0"/>
              <a:buChar char="•"/>
            </a:pPr>
            <a:r>
              <a:rPr lang="nb-NO" sz="1400" b="1" i="1" dirty="0">
                <a:latin typeface="Arial" panose="020B0604020202020204" pitchFamily="34" charset="0"/>
                <a:ea typeface="MS Mincho" panose="02020609040205080304" pitchFamily="49" charset="-128"/>
                <a:cs typeface="Arial" panose="020B0604020202020204" pitchFamily="34" charset="0"/>
              </a:rPr>
              <a:t>Åpne for omregulering fra fritidsbolig til bolig på bygdenære tomter i større grad enn hittil</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Jobbe fram tilbud om kontorfellesskap både for fastboende og fritidsboende</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Jobbe for at hytteeierne kan bruke løypenettet for skuter som adkomst til sine hytter</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Jobbe for å fjerne forskriften om 2,5 kilometersregelen for kjøring til egen hytte </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Sørge for at Selbu ligger i front i bruk av digital kommunikasjon mellom kommunen og innbyggerne </a:t>
            </a:r>
          </a:p>
          <a:p>
            <a:pPr marL="285750" indent="-285750">
              <a:lnSpc>
                <a:spcPct val="115000"/>
              </a:lnSpc>
              <a:buFont typeface="Arial" panose="020B0604020202020204" pitchFamily="34" charset="0"/>
              <a:buChar char="•"/>
            </a:pPr>
            <a:r>
              <a:rPr lang="nb-NO" sz="1400" b="1" i="1" dirty="0">
                <a:latin typeface="Arial" panose="020B0604020202020204" pitchFamily="34" charset="0"/>
                <a:ea typeface="MS Mincho" panose="02020609040205080304" pitchFamily="49" charset="-128"/>
                <a:cs typeface="Arial" panose="020B0604020202020204" pitchFamily="34" charset="0"/>
              </a:rPr>
              <a:t>Være pådriver og bidra økonomisk til utbygging av mobilnettet og høyhastighets bredbånd/fibertilknytning i hele Selbu</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Være pådriver for et best mulig busstilbud på strekningen Selbu – Stjørdal – Trondheim med spesiell vekt på pendlere og skoleungdom</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Være pådriver for bedre vedlikehold og nye utbedringer på fylkesvegene i Selbu, bl.a. gang- og sykkelveger, bedre tilrettelagte busslommer og etablering av parkering for bussreisende og pendlere.</a:t>
            </a:r>
          </a:p>
          <a:p>
            <a:pPr marL="285750" indent="-285750">
              <a:lnSpc>
                <a:spcPct val="115000"/>
              </a:lnSpc>
              <a:buFont typeface="Arial" panose="020B0604020202020204" pitchFamily="34" charset="0"/>
              <a:buChar char="•"/>
            </a:pPr>
            <a:r>
              <a:rPr lang="nb-NO" sz="1400" dirty="0">
                <a:latin typeface="Arial" panose="020B0604020202020204" pitchFamily="34" charset="0"/>
                <a:ea typeface="MS Mincho" panose="02020609040205080304" pitchFamily="49" charset="-128"/>
                <a:cs typeface="Arial" panose="020B0604020202020204" pitchFamily="34" charset="0"/>
              </a:rPr>
              <a:t>Jobbe for å bli forsøkskommune for bestillingstransport i samarbeid med taxinæringa</a:t>
            </a:r>
          </a:p>
          <a:p>
            <a:pPr>
              <a:lnSpc>
                <a:spcPct val="115000"/>
              </a:lnSpc>
            </a:pPr>
            <a:endParaRPr lang="nb-NO" sz="1400" dirty="0">
              <a:latin typeface="Arial" panose="020B0604020202020204" pitchFamily="34" charset="0"/>
              <a:ea typeface="MS Mincho" panose="02020609040205080304" pitchFamily="49" charset="-128"/>
              <a:cs typeface="Arial" panose="020B0604020202020204" pitchFamily="34" charset="0"/>
            </a:endParaRPr>
          </a:p>
          <a:p>
            <a:pPr marL="285750" indent="-285750">
              <a:lnSpc>
                <a:spcPct val="115000"/>
              </a:lnSpc>
              <a:buFont typeface="Arial" panose="020B0604020202020204" pitchFamily="34" charset="0"/>
              <a:buChar char="•"/>
            </a:pPr>
            <a:endParaRPr lang="nb-NO" sz="1400" dirty="0">
              <a:latin typeface="Arial" panose="020B0604020202020204" pitchFamily="34" charset="0"/>
              <a:ea typeface="MS Mincho" panose="02020609040205080304" pitchFamily="49" charset="-128"/>
              <a:cs typeface="Arial" panose="020B0604020202020204" pitchFamily="34" charset="0"/>
            </a:endParaRPr>
          </a:p>
          <a:p>
            <a:pPr lvl="0">
              <a:lnSpc>
                <a:spcPct val="115000"/>
              </a:lnSpc>
              <a:spcAft>
                <a:spcPts val="0"/>
              </a:spcAft>
            </a:pPr>
            <a:endParaRPr lang="nb-NO" sz="1600" dirty="0">
              <a:effectLst/>
              <a:latin typeface="Arial" panose="020B0604020202020204" pitchFamily="34" charset="0"/>
              <a:ea typeface="Calibri" panose="020F0502020204030204" pitchFamily="34" charset="0"/>
              <a:cs typeface="Times New Roman" panose="02020603050405020304" pitchFamily="18" charset="0"/>
            </a:endParaRPr>
          </a:p>
          <a:p>
            <a:pPr lvl="0">
              <a:lnSpc>
                <a:spcPct val="115000"/>
              </a:lnSpc>
              <a:spcAft>
                <a:spcPts val="0"/>
              </a:spcAft>
            </a:pP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nb-NO" sz="1100" dirty="0">
                <a:effectLst/>
                <a:latin typeface="Arial" panose="020B060402020202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0518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515600" cy="929521"/>
          </a:xfrm>
        </p:spPr>
        <p:txBody>
          <a:bodyPr/>
          <a:lstStyle/>
          <a:p>
            <a:pPr algn="ctr"/>
            <a:r>
              <a:rPr lang="nb-NO" dirty="0"/>
              <a:t>Kultur, idrett og fritid</a:t>
            </a:r>
          </a:p>
        </p:txBody>
      </p:sp>
      <p:sp>
        <p:nvSpPr>
          <p:cNvPr id="4" name="Rektangel 3"/>
          <p:cNvSpPr/>
          <p:nvPr/>
        </p:nvSpPr>
        <p:spPr>
          <a:xfrm>
            <a:off x="838200" y="1461225"/>
            <a:ext cx="10515600" cy="5165004"/>
          </a:xfrm>
          <a:prstGeom prst="rect">
            <a:avLst/>
          </a:prstGeom>
        </p:spPr>
        <p:txBody>
          <a:bodyPr wrap="square">
            <a:spAutoFit/>
          </a:bodyPr>
          <a:lstStyle/>
          <a:p>
            <a:pPr marL="540385" indent="-540385">
              <a:lnSpc>
                <a:spcPct val="115000"/>
              </a:lnSpc>
              <a:spcAft>
                <a:spcPts val="0"/>
              </a:spcAft>
            </a:pPr>
            <a:r>
              <a:rPr lang="nb-NO" sz="1600" dirty="0">
                <a:latin typeface="Arial" panose="020B0604020202020204" pitchFamily="34" charset="0"/>
                <a:ea typeface="Calibri" panose="020F0502020204030204" pitchFamily="34" charset="0"/>
                <a:cs typeface="Arial" panose="020B0604020202020204" pitchFamily="34" charset="0"/>
              </a:rPr>
              <a:t>Opplevelser knyttet til kultur, idrett og friluftsliv er en viktig trivselsfaktor og et viktig element med tanke på økt tilflytting.</a:t>
            </a:r>
          </a:p>
          <a:p>
            <a:pPr marL="540385" indent="-540385">
              <a:lnSpc>
                <a:spcPct val="115000"/>
              </a:lnSpc>
              <a:spcAft>
                <a:spcPts val="0"/>
              </a:spcAft>
            </a:pPr>
            <a:r>
              <a:rPr lang="nb-NO" sz="1600" dirty="0">
                <a:latin typeface="Arial" panose="020B0604020202020204" pitchFamily="34" charset="0"/>
                <a:ea typeface="Calibri" panose="020F0502020204030204" pitchFamily="34" charset="0"/>
                <a:cs typeface="Arial" panose="020B0604020202020204" pitchFamily="34" charset="0"/>
              </a:rPr>
              <a:t>Lag, organisasjoner og bedrifter legger ned en enorm innsats på ulike områder for å opprettholde og videreutvikle tilbudene.</a:t>
            </a:r>
          </a:p>
          <a:p>
            <a:pPr marL="540385" indent="-540385">
              <a:lnSpc>
                <a:spcPct val="115000"/>
              </a:lnSpc>
              <a:spcAft>
                <a:spcPts val="0"/>
              </a:spcAft>
            </a:pPr>
            <a:r>
              <a:rPr lang="nb-NO" sz="1600" dirty="0">
                <a:latin typeface="Arial" panose="020B0604020202020204" pitchFamily="34" charset="0"/>
                <a:ea typeface="Calibri" panose="020F0502020204030204" pitchFamily="34" charset="0"/>
                <a:cs typeface="Arial" panose="020B0604020202020204" pitchFamily="34" charset="0"/>
              </a:rPr>
              <a:t>Selbu Arbeiderparti vil være en aktiv samarbeidspartner på dette området.</a:t>
            </a:r>
          </a:p>
          <a:p>
            <a:pPr marL="540385" indent="-540385">
              <a:lnSpc>
                <a:spcPct val="115000"/>
              </a:lnSpc>
              <a:spcAft>
                <a:spcPts val="0"/>
              </a:spcAft>
            </a:pPr>
            <a:endParaRPr lang="nb-NO" sz="1600" dirty="0">
              <a:latin typeface="Arial" panose="020B0604020202020204" pitchFamily="34" charset="0"/>
              <a:ea typeface="Calibri" panose="020F0502020204030204" pitchFamily="34" charset="0"/>
              <a:cs typeface="Arial" panose="020B0604020202020204" pitchFamily="34" charset="0"/>
            </a:endParaRPr>
          </a:p>
          <a:p>
            <a:pPr marL="540385" indent="-540385">
              <a:lnSpc>
                <a:spcPct val="115000"/>
              </a:lnSpc>
              <a:spcAft>
                <a:spcPts val="0"/>
              </a:spcAft>
            </a:pPr>
            <a:r>
              <a:rPr lang="nb-NO" sz="1600" dirty="0">
                <a:latin typeface="Arial" panose="020B0604020202020204" pitchFamily="34" charset="0"/>
                <a:ea typeface="Calibri" panose="020F0502020204030204" pitchFamily="34" charset="0"/>
                <a:cs typeface="Arial" panose="020B0604020202020204" pitchFamily="34" charset="0"/>
              </a:rPr>
              <a:t>Selbu Arbeiderparti vil:</a:t>
            </a:r>
            <a:r>
              <a:rPr lang="nb-NO" sz="1600" dirty="0">
                <a:effectLst/>
                <a:latin typeface="Arial" panose="020B0604020202020204" pitchFamily="34" charset="0"/>
                <a:ea typeface="Calibri" panose="020F0502020204030204" pitchFamily="34" charset="0"/>
                <a:cs typeface="Arial" panose="020B0604020202020204" pitchFamily="34" charset="0"/>
              </a:rPr>
              <a:t> </a:t>
            </a:r>
          </a:p>
          <a:p>
            <a:pPr marL="285750" lvl="0" indent="-285750">
              <a:lnSpc>
                <a:spcPct val="115000"/>
              </a:lnSpc>
              <a:spcAft>
                <a:spcPts val="0"/>
              </a:spcAft>
              <a:buFont typeface="Arial" panose="020B0604020202020204" pitchFamily="34" charset="0"/>
              <a:buChar char="•"/>
            </a:pPr>
            <a:r>
              <a:rPr lang="nb-NO" sz="1600" dirty="0">
                <a:effectLst/>
                <a:latin typeface="Arial" panose="020B0604020202020204" pitchFamily="34" charset="0"/>
                <a:ea typeface="Calibri" panose="020F0502020204030204" pitchFamily="34" charset="0"/>
                <a:cs typeface="Arial" panose="020B0604020202020204" pitchFamily="34" charset="0"/>
              </a:rPr>
              <a:t>Prioritere kommunal støtte til aktivitet framfor nybygg og anleggsstøtte</a:t>
            </a:r>
          </a:p>
          <a:p>
            <a:pPr marL="285750" lvl="0" indent="-285750">
              <a:lnSpc>
                <a:spcPct val="115000"/>
              </a:lnSpc>
              <a:spcAft>
                <a:spcPts val="0"/>
              </a:spcAft>
              <a:buFont typeface="Arial" panose="020B0604020202020204" pitchFamily="34" charset="0"/>
              <a:buChar char="•"/>
            </a:pPr>
            <a:r>
              <a:rPr lang="nb-NO" sz="1600" dirty="0">
                <a:latin typeface="Arial" panose="020B0604020202020204" pitchFamily="34" charset="0"/>
                <a:ea typeface="Calibri" panose="020F0502020204030204" pitchFamily="34" charset="0"/>
                <a:cs typeface="Arial" panose="020B0604020202020204" pitchFamily="34" charset="0"/>
              </a:rPr>
              <a:t>Gi økonomisk støtte til oppkjøring av skiløyper i hele kommunen</a:t>
            </a:r>
            <a:endParaRPr lang="nb-NO" sz="16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15000"/>
              </a:lnSpc>
              <a:buFont typeface="Arial" panose="020B0604020202020204" pitchFamily="34" charset="0"/>
              <a:buChar char="•"/>
            </a:pPr>
            <a:r>
              <a:rPr lang="nb-NO" sz="1600" b="1" i="1" dirty="0">
                <a:latin typeface="Arial" panose="020B0604020202020204" pitchFamily="34" charset="0"/>
                <a:ea typeface="MS Mincho" panose="02020609040205080304" pitchFamily="49" charset="-128"/>
                <a:cs typeface="Arial" panose="020B0604020202020204" pitchFamily="34" charset="0"/>
              </a:rPr>
              <a:t>Bidra med kompetanse på tilskuddsordninger til utvikling av anlegg med spesiell fokus på uorganisert lek og friluftsaktivitet</a:t>
            </a:r>
          </a:p>
          <a:p>
            <a:pPr marL="285750" indent="-285750">
              <a:lnSpc>
                <a:spcPct val="115000"/>
              </a:lnSpc>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Videreføre den kulturelle skolesekken og den kulturelle spaserstokken</a:t>
            </a:r>
          </a:p>
          <a:p>
            <a:pPr marL="285750" indent="-285750">
              <a:lnSpc>
                <a:spcPct val="115000"/>
              </a:lnSpc>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At kulturarbeid og kulturfaglig kompetanse styrkes og beholdes i den kommunale administrasjonen</a:t>
            </a:r>
          </a:p>
          <a:p>
            <a:pPr marL="285750" indent="-285750">
              <a:lnSpc>
                <a:spcPct val="115000"/>
              </a:lnSpc>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Videreutvikle samarbeidet med Selbu Frivilligsentral og opprettholde et sterkt kommunalt bidrag til sentralen</a:t>
            </a:r>
          </a:p>
          <a:p>
            <a:pPr marL="285750" indent="-285750">
              <a:lnSpc>
                <a:spcPct val="115000"/>
              </a:lnSpc>
              <a:buFont typeface="Arial" panose="020B0604020202020204" pitchFamily="34" charset="0"/>
              <a:buChar char="•"/>
            </a:pPr>
            <a:r>
              <a:rPr lang="nb-NO" sz="1600" dirty="0">
                <a:latin typeface="Arial" panose="020B0604020202020204" pitchFamily="34" charset="0"/>
                <a:ea typeface="MS Mincho" panose="02020609040205080304" pitchFamily="49" charset="-128"/>
                <a:cs typeface="Arial" panose="020B0604020202020204" pitchFamily="34" charset="0"/>
              </a:rPr>
              <a:t>Videreutvikle </a:t>
            </a:r>
            <a:r>
              <a:rPr lang="nb-NO" sz="1600" dirty="0" err="1">
                <a:latin typeface="Arial" panose="020B0604020202020204" pitchFamily="34" charset="0"/>
                <a:ea typeface="MS Mincho" panose="02020609040205080304" pitchFamily="49" charset="-128"/>
                <a:cs typeface="Arial" panose="020B0604020202020204" pitchFamily="34" charset="0"/>
              </a:rPr>
              <a:t>Årsøya</a:t>
            </a:r>
            <a:r>
              <a:rPr lang="nb-NO" sz="1600" dirty="0">
                <a:latin typeface="Arial" panose="020B0604020202020204" pitchFamily="34" charset="0"/>
                <a:ea typeface="MS Mincho" panose="02020609040205080304" pitchFamily="49" charset="-128"/>
                <a:cs typeface="Arial" panose="020B0604020202020204" pitchFamily="34" charset="0"/>
              </a:rPr>
              <a:t> som kombinert arrangements- og rekreasjonsområde</a:t>
            </a:r>
          </a:p>
          <a:p>
            <a:pPr marL="285750" indent="-285750">
              <a:lnSpc>
                <a:spcPct val="115000"/>
              </a:lnSpc>
              <a:buFont typeface="Arial" panose="020B0604020202020204" pitchFamily="34" charset="0"/>
              <a:buChar char="•"/>
            </a:pPr>
            <a:r>
              <a:rPr lang="nb-NO" sz="1600" b="1" i="1" dirty="0">
                <a:latin typeface="Arial" panose="020B0604020202020204" pitchFamily="34" charset="0"/>
                <a:ea typeface="MS Mincho" panose="02020609040205080304" pitchFamily="49" charset="-128"/>
                <a:cs typeface="Arial" panose="020B0604020202020204" pitchFamily="34" charset="0"/>
              </a:rPr>
              <a:t>Ta initiativ til og organisere tilbud om skolering av tillitsvalgte, trenere og ildsjeler i lag og organisasjoner</a:t>
            </a:r>
          </a:p>
          <a:p>
            <a:pPr marL="285750" indent="-285750">
              <a:lnSpc>
                <a:spcPct val="115000"/>
              </a:lnSpc>
              <a:buFont typeface="Arial" panose="020B0604020202020204" pitchFamily="34" charset="0"/>
              <a:buChar char="•"/>
            </a:pPr>
            <a:endParaRPr lang="nb-NO"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208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a:t>Kommunen som arbeidsgiver</a:t>
            </a:r>
          </a:p>
        </p:txBody>
      </p:sp>
      <p:sp>
        <p:nvSpPr>
          <p:cNvPr id="3" name="Plassholder for innhold 2"/>
          <p:cNvSpPr>
            <a:spLocks noGrp="1"/>
          </p:cNvSpPr>
          <p:nvPr>
            <p:ph idx="1"/>
          </p:nvPr>
        </p:nvSpPr>
        <p:spPr>
          <a:xfrm>
            <a:off x="838200" y="1548143"/>
            <a:ext cx="10515600" cy="4628820"/>
          </a:xfrm>
        </p:spPr>
        <p:txBody>
          <a:bodyPr>
            <a:normAutofit fontScale="92500" lnSpcReduction="10000"/>
          </a:bodyPr>
          <a:lstStyle/>
          <a:p>
            <a:pPr marL="0" indent="0">
              <a:buNone/>
            </a:pPr>
            <a:r>
              <a:rPr lang="nb-NO" sz="1600" dirty="0">
                <a:latin typeface="Arial" panose="020B0604020202020204" pitchFamily="34" charset="0"/>
                <a:cs typeface="Arial" panose="020B0604020202020204" pitchFamily="34" charset="0"/>
              </a:rPr>
              <a:t>Kommunens rolle som arbeidsgiver skal utøves med profesjonalitet og i tråd med avtaleverket. Medbestemmelse og samarbeid mellom partene skal ha som siktemål å skape best mulig tjenester gjennom god og effektiv utnyttelse av ressursene i organisasjonen.</a:t>
            </a:r>
          </a:p>
          <a:p>
            <a:pPr marL="0" indent="0">
              <a:buNone/>
            </a:pPr>
            <a:endParaRPr lang="nb-NO" sz="1600" dirty="0">
              <a:latin typeface="Arial" panose="020B0604020202020204" pitchFamily="34" charset="0"/>
              <a:cs typeface="Arial" panose="020B0604020202020204" pitchFamily="34" charset="0"/>
            </a:endParaRPr>
          </a:p>
          <a:p>
            <a:pPr marL="0" indent="0">
              <a:buNone/>
            </a:pPr>
            <a:r>
              <a:rPr lang="nb-NO" sz="1600" dirty="0">
                <a:latin typeface="Arial" panose="020B0604020202020204" pitchFamily="34" charset="0"/>
                <a:cs typeface="Arial" panose="020B0604020202020204" pitchFamily="34" charset="0"/>
              </a:rPr>
              <a:t>Selbu Arbeiderparti vil:</a:t>
            </a:r>
          </a:p>
          <a:p>
            <a:r>
              <a:rPr lang="nb-NO" sz="1600" b="1" i="1" dirty="0">
                <a:latin typeface="Arial" panose="020B0604020202020204" pitchFamily="34" charset="0"/>
                <a:cs typeface="Arial" panose="020B0604020202020204" pitchFamily="34" charset="0"/>
              </a:rPr>
              <a:t>Øke antallet heltidsstillinger, spesielt med tanke på unge arbeidstakere</a:t>
            </a:r>
          </a:p>
          <a:p>
            <a:r>
              <a:rPr lang="nb-NO" sz="1600" dirty="0">
                <a:latin typeface="Arial" panose="020B0604020202020204" pitchFamily="34" charset="0"/>
                <a:cs typeface="Arial" panose="020B0604020202020204" pitchFamily="34" charset="0"/>
              </a:rPr>
              <a:t>Jobbe for å redusere sykefraværet i alle sektorer</a:t>
            </a:r>
          </a:p>
          <a:p>
            <a:r>
              <a:rPr lang="nb-NO" sz="1600" dirty="0">
                <a:latin typeface="Arial" panose="020B0604020202020204" pitchFamily="34" charset="0"/>
                <a:cs typeface="Arial" panose="020B0604020202020204" pitchFamily="34" charset="0"/>
              </a:rPr>
              <a:t>Sørge for at kommunen har en god seniorpolitikk slik at viktig kompetanse beholdes lengst mulig</a:t>
            </a:r>
          </a:p>
          <a:p>
            <a:r>
              <a:rPr lang="nb-NO" sz="1600" dirty="0">
                <a:latin typeface="Arial" panose="020B0604020202020204" pitchFamily="34" charset="0"/>
                <a:cs typeface="Arial" panose="020B0604020202020204" pitchFamily="34" charset="0"/>
              </a:rPr>
              <a:t>Sørge for at juniorpolitikk for nytilsatte implementeres i kommunens arbeidsgiverpolitikk</a:t>
            </a:r>
          </a:p>
          <a:p>
            <a:r>
              <a:rPr lang="nb-NO" sz="1600" dirty="0">
                <a:latin typeface="Arial" panose="020B0604020202020204" pitchFamily="34" charset="0"/>
                <a:cs typeface="Arial" panose="020B0604020202020204" pitchFamily="34" charset="0"/>
              </a:rPr>
              <a:t>Sørge for at kommunen følger etiske retningslinjer for innkjøp og hindre at useriøse aktører får innpass gjennom anbudsrunder</a:t>
            </a:r>
          </a:p>
          <a:p>
            <a:r>
              <a:rPr lang="nb-NO" sz="1600" dirty="0">
                <a:latin typeface="Arial" panose="020B0604020202020204" pitchFamily="34" charset="0"/>
                <a:cs typeface="Arial" panose="020B0604020202020204" pitchFamily="34" charset="0"/>
              </a:rPr>
              <a:t>Kommunen må ha gode planer for varsling i egen organisasjon</a:t>
            </a:r>
            <a:endParaRPr lang="nb-NO" sz="1600" dirty="0">
              <a:latin typeface="Arial" panose="020B0604020202020204" pitchFamily="34" charset="0"/>
              <a:ea typeface="MS Mincho" panose="02020609040205080304" pitchFamily="49" charset="-128"/>
              <a:cs typeface="Arial" panose="020B0604020202020204" pitchFamily="34" charset="0"/>
            </a:endParaRPr>
          </a:p>
          <a:p>
            <a:r>
              <a:rPr lang="nb-NO" sz="1600" b="1" i="1" dirty="0">
                <a:latin typeface="Arial" panose="020B0604020202020204" pitchFamily="34" charset="0"/>
                <a:ea typeface="MS Mincho" panose="02020609040205080304" pitchFamily="49" charset="-128"/>
                <a:cs typeface="Arial" panose="020B0604020202020204" pitchFamily="34" charset="0"/>
              </a:rPr>
              <a:t>Selbu kommune skal til enhver tid ha minst 12 lærlingeplasser</a:t>
            </a:r>
          </a:p>
          <a:p>
            <a:r>
              <a:rPr lang="nb-NO" sz="1600" dirty="0">
                <a:latin typeface="Arial" panose="020B0604020202020204" pitchFamily="34" charset="0"/>
                <a:ea typeface="MS Mincho" panose="02020609040205080304" pitchFamily="49" charset="-128"/>
                <a:cs typeface="Arial" panose="020B0604020202020204" pitchFamily="34" charset="0"/>
              </a:rPr>
              <a:t>Sikre medbestemmelse på et tidlig stadium i prosessene i henhold til avtaleverket</a:t>
            </a:r>
          </a:p>
          <a:p>
            <a:r>
              <a:rPr lang="nb-NO" sz="1600" dirty="0">
                <a:latin typeface="Arial" panose="020B0604020202020204" pitchFamily="34" charset="0"/>
                <a:ea typeface="MS Mincho" panose="02020609040205080304" pitchFamily="49" charset="-128"/>
                <a:cs typeface="Arial" panose="020B0604020202020204" pitchFamily="34" charset="0"/>
              </a:rPr>
              <a:t>Selbu kommune skal videreutvikle sine gode rutiner innen trepartssamarbeidet</a:t>
            </a:r>
          </a:p>
          <a:p>
            <a:r>
              <a:rPr lang="nb-NO" sz="1600" dirty="0">
                <a:latin typeface="Arial" panose="020B0604020202020204" pitchFamily="34" charset="0"/>
                <a:cs typeface="Arial" panose="020B0604020202020204" pitchFamily="34" charset="0"/>
              </a:rPr>
              <a:t>Kommunale tjenester skal ikke konkurranseutsettes så lenge kommunen selv har kapasitet og kompetanse. </a:t>
            </a:r>
          </a:p>
          <a:p>
            <a:endParaRPr lang="nb-NO" sz="1600" dirty="0">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421467847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1915</TotalTime>
  <Words>1029</Words>
  <Application>Microsoft Office PowerPoint</Application>
  <PresentationFormat>Widescreen</PresentationFormat>
  <Paragraphs>138</Paragraphs>
  <Slides>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Calibri Light</vt:lpstr>
      <vt:lpstr>Office-tema</vt:lpstr>
      <vt:lpstr>Valgprogram for   Selbu Arbeiderparti  2019  -  2023</vt:lpstr>
      <vt:lpstr>Innledning</vt:lpstr>
      <vt:lpstr>Klima og miljø</vt:lpstr>
      <vt:lpstr>Næring og landbruk</vt:lpstr>
      <vt:lpstr>Utdanning og oppvekst</vt:lpstr>
      <vt:lpstr>Helse og omsorg</vt:lpstr>
      <vt:lpstr>Bolig, fritidsbebyggelse, samferdsel og infrastruktur</vt:lpstr>
      <vt:lpstr>Kultur, idrett og fritid</vt:lpstr>
      <vt:lpstr>Kommunen som arbeidsgiver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Valgprogram Selbu Arbeiderparti  2015 til 2019</dc:title>
  <dc:creator>Olav</dc:creator>
  <cp:lastModifiedBy>Tanja Fuglem</cp:lastModifiedBy>
  <cp:revision>184</cp:revision>
  <dcterms:created xsi:type="dcterms:W3CDTF">2014-12-03T15:32:17Z</dcterms:created>
  <dcterms:modified xsi:type="dcterms:W3CDTF">2019-05-28T19:42:32Z</dcterms:modified>
</cp:coreProperties>
</file>