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EF1D0-74EB-4123-92CE-C0C805071E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A2A63CF-060F-49F1-98E5-B3F17BDBE9AF}">
      <dgm:prSet phldrT="[Tekst]"/>
      <dgm:spPr/>
      <dgm:t>
        <a:bodyPr/>
        <a:lstStyle/>
        <a:p>
          <a:r>
            <a:rPr lang="nb-NO" dirty="0">
              <a:solidFill>
                <a:schemeClr val="tx1"/>
              </a:solidFill>
            </a:rPr>
            <a:t>Partilag – 17 lag i Bergen per bydeler/forumlag</a:t>
          </a:r>
        </a:p>
      </dgm:t>
    </dgm:pt>
    <dgm:pt modelId="{859A19A3-BA00-4049-9E5C-507634C4240E}" type="parTrans" cxnId="{A08AB8DD-AE26-4BBA-B16C-C9D063A3AF7E}">
      <dgm:prSet/>
      <dgm:spPr/>
      <dgm:t>
        <a:bodyPr/>
        <a:lstStyle/>
        <a:p>
          <a:endParaRPr lang="nb-NO"/>
        </a:p>
      </dgm:t>
    </dgm:pt>
    <dgm:pt modelId="{AD128033-1F1A-4748-83E5-D51E7AE0D088}" type="sibTrans" cxnId="{A08AB8DD-AE26-4BBA-B16C-C9D063A3AF7E}">
      <dgm:prSet/>
      <dgm:spPr/>
      <dgm:t>
        <a:bodyPr/>
        <a:lstStyle/>
        <a:p>
          <a:endParaRPr lang="nb-NO"/>
        </a:p>
      </dgm:t>
    </dgm:pt>
    <dgm:pt modelId="{3895AA3A-C56C-4EA2-BC05-7C43B2F9E7AE}">
      <dgm:prSet phldrT="[Tekst]"/>
      <dgm:spPr/>
      <dgm:t>
        <a:bodyPr/>
        <a:lstStyle/>
        <a:p>
          <a:r>
            <a:rPr lang="nb-NO" dirty="0">
              <a:solidFill>
                <a:schemeClr val="tx1"/>
              </a:solidFill>
            </a:rPr>
            <a:t>Kommuneparti – Arbeiderpartiet i Bergen (AiB)</a:t>
          </a:r>
        </a:p>
      </dgm:t>
    </dgm:pt>
    <dgm:pt modelId="{66C782F9-EA59-4015-A53A-AC0204DF4D09}" type="parTrans" cxnId="{60713E43-194A-47E1-9545-FA1B11DA98B6}">
      <dgm:prSet/>
      <dgm:spPr/>
      <dgm:t>
        <a:bodyPr/>
        <a:lstStyle/>
        <a:p>
          <a:endParaRPr lang="nb-NO"/>
        </a:p>
      </dgm:t>
    </dgm:pt>
    <dgm:pt modelId="{B3B890D9-7F9F-432B-B875-61F252450038}" type="sibTrans" cxnId="{60713E43-194A-47E1-9545-FA1B11DA98B6}">
      <dgm:prSet/>
      <dgm:spPr/>
      <dgm:t>
        <a:bodyPr/>
        <a:lstStyle/>
        <a:p>
          <a:endParaRPr lang="nb-NO"/>
        </a:p>
      </dgm:t>
    </dgm:pt>
    <dgm:pt modelId="{9850B3F4-2E6F-4852-A96B-C45D31DCD211}">
      <dgm:prSet phldrT="[Tekst]"/>
      <dgm:spPr/>
      <dgm:t>
        <a:bodyPr/>
        <a:lstStyle/>
        <a:p>
          <a:r>
            <a:rPr lang="nb-NO" dirty="0">
              <a:solidFill>
                <a:schemeClr val="tx1"/>
              </a:solidFill>
            </a:rPr>
            <a:t>Fylkesparti – Hordaland Arbeiderparti (HAP)</a:t>
          </a:r>
        </a:p>
      </dgm:t>
    </dgm:pt>
    <dgm:pt modelId="{96552467-BC41-49BE-9ED8-BF3047079865}" type="parTrans" cxnId="{5179F21D-97E7-4D30-9C35-87AFC37B4E51}">
      <dgm:prSet/>
      <dgm:spPr/>
      <dgm:t>
        <a:bodyPr/>
        <a:lstStyle/>
        <a:p>
          <a:endParaRPr lang="nb-NO"/>
        </a:p>
      </dgm:t>
    </dgm:pt>
    <dgm:pt modelId="{6F8D1637-FF15-4521-A25D-DD634AB104B8}" type="sibTrans" cxnId="{5179F21D-97E7-4D30-9C35-87AFC37B4E51}">
      <dgm:prSet/>
      <dgm:spPr/>
      <dgm:t>
        <a:bodyPr/>
        <a:lstStyle/>
        <a:p>
          <a:endParaRPr lang="nb-NO"/>
        </a:p>
      </dgm:t>
    </dgm:pt>
    <dgm:pt modelId="{2135FFCF-98A3-43E9-8B81-601C48D90BED}">
      <dgm:prSet/>
      <dgm:spPr/>
      <dgm:t>
        <a:bodyPr/>
        <a:lstStyle/>
        <a:p>
          <a:r>
            <a:rPr lang="nb-NO" dirty="0"/>
            <a:t>Medlemskapet til den enkelte medlem er knyttet til et partilag/forumlag. Partilagene arrangerer medlemsmøter ca. 8 ganger i året. Lagene uttaler seg om lokale politiske forhold men også nasjonale, vedtar politiske forslag. Velger delegater til årsmøte og rep.skapet i AiB </a:t>
          </a:r>
        </a:p>
      </dgm:t>
    </dgm:pt>
    <dgm:pt modelId="{9DCE1F9A-6963-4058-926A-5261B6D22833}" type="parTrans" cxnId="{E564C997-FE93-4FC1-81A8-CC495AD939F8}">
      <dgm:prSet/>
      <dgm:spPr/>
      <dgm:t>
        <a:bodyPr/>
        <a:lstStyle/>
        <a:p>
          <a:endParaRPr lang="nb-NO"/>
        </a:p>
      </dgm:t>
    </dgm:pt>
    <dgm:pt modelId="{D7DF1548-1FD9-4000-946A-2DA63A0DD7BA}" type="sibTrans" cxnId="{E564C997-FE93-4FC1-81A8-CC495AD939F8}">
      <dgm:prSet/>
      <dgm:spPr/>
      <dgm:t>
        <a:bodyPr/>
        <a:lstStyle/>
        <a:p>
          <a:endParaRPr lang="nb-NO"/>
        </a:p>
      </dgm:t>
    </dgm:pt>
    <dgm:pt modelId="{FCEE0167-9050-476C-A7D7-82BB3C813CDE}">
      <dgm:prSet/>
      <dgm:spPr/>
      <dgm:t>
        <a:bodyPr/>
        <a:lstStyle/>
        <a:p>
          <a:r>
            <a:rPr lang="nb-NO" dirty="0"/>
            <a:t>Arrangerer årsmøte og representantskapsmøter (ca. 6 g per år) vedtar kommuneprogram, politiske uttalelser, budsjett, nominerer kandidater til bystyret, velger utsendinger til årsmøtet og rep.skapet i Hordaland</a:t>
          </a:r>
        </a:p>
      </dgm:t>
    </dgm:pt>
    <dgm:pt modelId="{F31BAB1F-64FF-400B-BDE0-B14BFBB5CB0E}" type="parTrans" cxnId="{88CF41E3-8BD2-41B1-91CF-8B8CBE6A4AC1}">
      <dgm:prSet/>
      <dgm:spPr/>
      <dgm:t>
        <a:bodyPr/>
        <a:lstStyle/>
        <a:p>
          <a:endParaRPr lang="nb-NO"/>
        </a:p>
      </dgm:t>
    </dgm:pt>
    <dgm:pt modelId="{D5C03174-46E5-4E08-B055-F3EC1A8982A4}" type="sibTrans" cxnId="{88CF41E3-8BD2-41B1-91CF-8B8CBE6A4AC1}">
      <dgm:prSet/>
      <dgm:spPr/>
      <dgm:t>
        <a:bodyPr/>
        <a:lstStyle/>
        <a:p>
          <a:endParaRPr lang="nb-NO"/>
        </a:p>
      </dgm:t>
    </dgm:pt>
    <dgm:pt modelId="{A8B65DA7-3278-4BB2-AF09-328380874E66}">
      <dgm:prSet/>
      <dgm:spPr/>
      <dgm:t>
        <a:bodyPr/>
        <a:lstStyle/>
        <a:p>
          <a:r>
            <a:rPr lang="nb-NO" dirty="0"/>
            <a:t>Alle kommuneparti er medlemmer i HAP. Arrangerer årsmøte og representantskapsmøter (ca. 4 g per år) vedtar Fylkestingsprogram, politiske uttalelser, budsjett, nominerer kandidater til fylkestingsvalget, velger utsendinger til landsmøtet og landsstyret i Arbeiderpartiet. </a:t>
          </a:r>
        </a:p>
      </dgm:t>
    </dgm:pt>
    <dgm:pt modelId="{DC776219-5D8F-4706-A31B-5FFE3D6E7AC0}" type="parTrans" cxnId="{91C92E2C-81B6-44C4-84D1-32C59E9DA3B5}">
      <dgm:prSet/>
      <dgm:spPr/>
      <dgm:t>
        <a:bodyPr/>
        <a:lstStyle/>
        <a:p>
          <a:endParaRPr lang="nb-NO"/>
        </a:p>
      </dgm:t>
    </dgm:pt>
    <dgm:pt modelId="{A654A0E2-49F6-40D6-95A0-FDAB0963CD78}" type="sibTrans" cxnId="{91C92E2C-81B6-44C4-84D1-32C59E9DA3B5}">
      <dgm:prSet/>
      <dgm:spPr/>
      <dgm:t>
        <a:bodyPr/>
        <a:lstStyle/>
        <a:p>
          <a:endParaRPr lang="nb-NO"/>
        </a:p>
      </dgm:t>
    </dgm:pt>
    <dgm:pt modelId="{B1CE043B-C237-450E-B264-3FF15D101394}" type="pres">
      <dgm:prSet presAssocID="{EF1EF1D0-74EB-4123-92CE-C0C805071E08}" presName="linear" presStyleCnt="0">
        <dgm:presLayoutVars>
          <dgm:dir/>
          <dgm:animLvl val="lvl"/>
          <dgm:resizeHandles val="exact"/>
        </dgm:presLayoutVars>
      </dgm:prSet>
      <dgm:spPr/>
    </dgm:pt>
    <dgm:pt modelId="{1F67210A-D775-4FBA-BA89-7C2F6A1D9BA5}" type="pres">
      <dgm:prSet presAssocID="{FA2A63CF-060F-49F1-98E5-B3F17BDBE9AF}" presName="parentLin" presStyleCnt="0"/>
      <dgm:spPr/>
    </dgm:pt>
    <dgm:pt modelId="{C19E537A-26E1-404C-82DB-9E53E9F78D58}" type="pres">
      <dgm:prSet presAssocID="{FA2A63CF-060F-49F1-98E5-B3F17BDBE9AF}" presName="parentLeftMargin" presStyleLbl="node1" presStyleIdx="0" presStyleCnt="3"/>
      <dgm:spPr/>
    </dgm:pt>
    <dgm:pt modelId="{4C132BBA-003A-4346-8593-9F37C568C330}" type="pres">
      <dgm:prSet presAssocID="{FA2A63CF-060F-49F1-98E5-B3F17BDBE9A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A203586-7AC6-4A07-84BA-9B37CA9D8DAD}" type="pres">
      <dgm:prSet presAssocID="{FA2A63CF-060F-49F1-98E5-B3F17BDBE9AF}" presName="negativeSpace" presStyleCnt="0"/>
      <dgm:spPr/>
    </dgm:pt>
    <dgm:pt modelId="{41B2144C-FE6A-4F21-811D-1ED350A1D88C}" type="pres">
      <dgm:prSet presAssocID="{FA2A63CF-060F-49F1-98E5-B3F17BDBE9AF}" presName="childText" presStyleLbl="conFgAcc1" presStyleIdx="0" presStyleCnt="3">
        <dgm:presLayoutVars>
          <dgm:bulletEnabled val="1"/>
        </dgm:presLayoutVars>
      </dgm:prSet>
      <dgm:spPr/>
    </dgm:pt>
    <dgm:pt modelId="{A2677E00-EC59-4E83-828E-3A913FE40CB6}" type="pres">
      <dgm:prSet presAssocID="{AD128033-1F1A-4748-83E5-D51E7AE0D088}" presName="spaceBetweenRectangles" presStyleCnt="0"/>
      <dgm:spPr/>
    </dgm:pt>
    <dgm:pt modelId="{D24847DE-6244-4B27-A0A1-86BC789AA8AC}" type="pres">
      <dgm:prSet presAssocID="{3895AA3A-C56C-4EA2-BC05-7C43B2F9E7AE}" presName="parentLin" presStyleCnt="0"/>
      <dgm:spPr/>
    </dgm:pt>
    <dgm:pt modelId="{2EC6CC89-FB75-4EC1-8E62-272F20B7F612}" type="pres">
      <dgm:prSet presAssocID="{3895AA3A-C56C-4EA2-BC05-7C43B2F9E7AE}" presName="parentLeftMargin" presStyleLbl="node1" presStyleIdx="0" presStyleCnt="3"/>
      <dgm:spPr/>
    </dgm:pt>
    <dgm:pt modelId="{1E80F72F-4E9A-4824-BC0F-1849E116F85E}" type="pres">
      <dgm:prSet presAssocID="{3895AA3A-C56C-4EA2-BC05-7C43B2F9E7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68E62FA-7F3E-4DA0-8D37-BBA0BFC37B88}" type="pres">
      <dgm:prSet presAssocID="{3895AA3A-C56C-4EA2-BC05-7C43B2F9E7AE}" presName="negativeSpace" presStyleCnt="0"/>
      <dgm:spPr/>
    </dgm:pt>
    <dgm:pt modelId="{E21460B1-3C21-4105-9821-B8AE128EDD4D}" type="pres">
      <dgm:prSet presAssocID="{3895AA3A-C56C-4EA2-BC05-7C43B2F9E7AE}" presName="childText" presStyleLbl="conFgAcc1" presStyleIdx="1" presStyleCnt="3">
        <dgm:presLayoutVars>
          <dgm:bulletEnabled val="1"/>
        </dgm:presLayoutVars>
      </dgm:prSet>
      <dgm:spPr/>
    </dgm:pt>
    <dgm:pt modelId="{153519C8-C815-48A5-AED7-73768BA9AEEC}" type="pres">
      <dgm:prSet presAssocID="{B3B890D9-7F9F-432B-B875-61F252450038}" presName="spaceBetweenRectangles" presStyleCnt="0"/>
      <dgm:spPr/>
    </dgm:pt>
    <dgm:pt modelId="{F41045FA-59C4-4AAB-A675-BD34B972FD77}" type="pres">
      <dgm:prSet presAssocID="{9850B3F4-2E6F-4852-A96B-C45D31DCD211}" presName="parentLin" presStyleCnt="0"/>
      <dgm:spPr/>
    </dgm:pt>
    <dgm:pt modelId="{E721371C-E0A3-44F7-9DBC-0B900FC5BD15}" type="pres">
      <dgm:prSet presAssocID="{9850B3F4-2E6F-4852-A96B-C45D31DCD211}" presName="parentLeftMargin" presStyleLbl="node1" presStyleIdx="1" presStyleCnt="3"/>
      <dgm:spPr/>
    </dgm:pt>
    <dgm:pt modelId="{8CA56FC6-AF7A-413E-96F6-C560664EA1C6}" type="pres">
      <dgm:prSet presAssocID="{9850B3F4-2E6F-4852-A96B-C45D31DCD21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D92C6F3-0406-4EB3-B09B-77F32E4FF16D}" type="pres">
      <dgm:prSet presAssocID="{9850B3F4-2E6F-4852-A96B-C45D31DCD211}" presName="negativeSpace" presStyleCnt="0"/>
      <dgm:spPr/>
    </dgm:pt>
    <dgm:pt modelId="{81C1521C-75E9-4015-B7C4-2A73A9169C8F}" type="pres">
      <dgm:prSet presAssocID="{9850B3F4-2E6F-4852-A96B-C45D31DCD2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89090D-CAC8-41E7-A118-1F650A9173CC}" type="presOf" srcId="{EF1EF1D0-74EB-4123-92CE-C0C805071E08}" destId="{B1CE043B-C237-450E-B264-3FF15D101394}" srcOrd="0" destOrd="0" presId="urn:microsoft.com/office/officeart/2005/8/layout/list1"/>
    <dgm:cxn modelId="{F8F2401B-7D2D-49A4-B08B-5A1E9F5F0288}" type="presOf" srcId="{FA2A63CF-060F-49F1-98E5-B3F17BDBE9AF}" destId="{4C132BBA-003A-4346-8593-9F37C568C330}" srcOrd="1" destOrd="0" presId="urn:microsoft.com/office/officeart/2005/8/layout/list1"/>
    <dgm:cxn modelId="{5179F21D-97E7-4D30-9C35-87AFC37B4E51}" srcId="{EF1EF1D0-74EB-4123-92CE-C0C805071E08}" destId="{9850B3F4-2E6F-4852-A96B-C45D31DCD211}" srcOrd="2" destOrd="0" parTransId="{96552467-BC41-49BE-9ED8-BF3047079865}" sibTransId="{6F8D1637-FF15-4521-A25D-DD634AB104B8}"/>
    <dgm:cxn modelId="{597FCB1E-7708-495B-9729-C3863279A9A3}" type="presOf" srcId="{FCEE0167-9050-476C-A7D7-82BB3C813CDE}" destId="{E21460B1-3C21-4105-9821-B8AE128EDD4D}" srcOrd="0" destOrd="0" presId="urn:microsoft.com/office/officeart/2005/8/layout/list1"/>
    <dgm:cxn modelId="{7F71A228-021D-4582-AE6B-8D3F513902D0}" type="presOf" srcId="{2135FFCF-98A3-43E9-8B81-601C48D90BED}" destId="{41B2144C-FE6A-4F21-811D-1ED350A1D88C}" srcOrd="0" destOrd="0" presId="urn:microsoft.com/office/officeart/2005/8/layout/list1"/>
    <dgm:cxn modelId="{91C92E2C-81B6-44C4-84D1-32C59E9DA3B5}" srcId="{9850B3F4-2E6F-4852-A96B-C45D31DCD211}" destId="{A8B65DA7-3278-4BB2-AF09-328380874E66}" srcOrd="0" destOrd="0" parTransId="{DC776219-5D8F-4706-A31B-5FFE3D6E7AC0}" sibTransId="{A654A0E2-49F6-40D6-95A0-FDAB0963CD78}"/>
    <dgm:cxn modelId="{F6E5C55D-6C78-419C-9DD2-AF2E0346CDE6}" type="presOf" srcId="{9850B3F4-2E6F-4852-A96B-C45D31DCD211}" destId="{8CA56FC6-AF7A-413E-96F6-C560664EA1C6}" srcOrd="1" destOrd="0" presId="urn:microsoft.com/office/officeart/2005/8/layout/list1"/>
    <dgm:cxn modelId="{60713E43-194A-47E1-9545-FA1B11DA98B6}" srcId="{EF1EF1D0-74EB-4123-92CE-C0C805071E08}" destId="{3895AA3A-C56C-4EA2-BC05-7C43B2F9E7AE}" srcOrd="1" destOrd="0" parTransId="{66C782F9-EA59-4015-A53A-AC0204DF4D09}" sibTransId="{B3B890D9-7F9F-432B-B875-61F252450038}"/>
    <dgm:cxn modelId="{E36D1250-B8C8-4FA1-9737-2306ED04EFFA}" type="presOf" srcId="{9850B3F4-2E6F-4852-A96B-C45D31DCD211}" destId="{E721371C-E0A3-44F7-9DBC-0B900FC5BD15}" srcOrd="0" destOrd="0" presId="urn:microsoft.com/office/officeart/2005/8/layout/list1"/>
    <dgm:cxn modelId="{66E2B551-B8AA-4BA3-BE28-3E2B42834115}" type="presOf" srcId="{3895AA3A-C56C-4EA2-BC05-7C43B2F9E7AE}" destId="{1E80F72F-4E9A-4824-BC0F-1849E116F85E}" srcOrd="1" destOrd="0" presId="urn:microsoft.com/office/officeart/2005/8/layout/list1"/>
    <dgm:cxn modelId="{E564C997-FE93-4FC1-81A8-CC495AD939F8}" srcId="{FA2A63CF-060F-49F1-98E5-B3F17BDBE9AF}" destId="{2135FFCF-98A3-43E9-8B81-601C48D90BED}" srcOrd="0" destOrd="0" parTransId="{9DCE1F9A-6963-4058-926A-5261B6D22833}" sibTransId="{D7DF1548-1FD9-4000-946A-2DA63A0DD7BA}"/>
    <dgm:cxn modelId="{748B3DDB-2D28-42C6-A530-0EB4CBB4E6A4}" type="presOf" srcId="{3895AA3A-C56C-4EA2-BC05-7C43B2F9E7AE}" destId="{2EC6CC89-FB75-4EC1-8E62-272F20B7F612}" srcOrd="0" destOrd="0" presId="urn:microsoft.com/office/officeart/2005/8/layout/list1"/>
    <dgm:cxn modelId="{A08AB8DD-AE26-4BBA-B16C-C9D063A3AF7E}" srcId="{EF1EF1D0-74EB-4123-92CE-C0C805071E08}" destId="{FA2A63CF-060F-49F1-98E5-B3F17BDBE9AF}" srcOrd="0" destOrd="0" parTransId="{859A19A3-BA00-4049-9E5C-507634C4240E}" sibTransId="{AD128033-1F1A-4748-83E5-D51E7AE0D088}"/>
    <dgm:cxn modelId="{88CF41E3-8BD2-41B1-91CF-8B8CBE6A4AC1}" srcId="{3895AA3A-C56C-4EA2-BC05-7C43B2F9E7AE}" destId="{FCEE0167-9050-476C-A7D7-82BB3C813CDE}" srcOrd="0" destOrd="0" parTransId="{F31BAB1F-64FF-400B-BDE0-B14BFBB5CB0E}" sibTransId="{D5C03174-46E5-4E08-B055-F3EC1A8982A4}"/>
    <dgm:cxn modelId="{D86868F0-CAAF-426A-8FCE-4EA27156AC19}" type="presOf" srcId="{A8B65DA7-3278-4BB2-AF09-328380874E66}" destId="{81C1521C-75E9-4015-B7C4-2A73A9169C8F}" srcOrd="0" destOrd="0" presId="urn:microsoft.com/office/officeart/2005/8/layout/list1"/>
    <dgm:cxn modelId="{31BDE5FD-66C7-4A05-AE66-5D1326C0C439}" type="presOf" srcId="{FA2A63CF-060F-49F1-98E5-B3F17BDBE9AF}" destId="{C19E537A-26E1-404C-82DB-9E53E9F78D58}" srcOrd="0" destOrd="0" presId="urn:microsoft.com/office/officeart/2005/8/layout/list1"/>
    <dgm:cxn modelId="{66F5A24E-88E6-4B2A-BBB5-95754111CC12}" type="presParOf" srcId="{B1CE043B-C237-450E-B264-3FF15D101394}" destId="{1F67210A-D775-4FBA-BA89-7C2F6A1D9BA5}" srcOrd="0" destOrd="0" presId="urn:microsoft.com/office/officeart/2005/8/layout/list1"/>
    <dgm:cxn modelId="{76B74598-2B85-4B04-B85E-0F2957010BFD}" type="presParOf" srcId="{1F67210A-D775-4FBA-BA89-7C2F6A1D9BA5}" destId="{C19E537A-26E1-404C-82DB-9E53E9F78D58}" srcOrd="0" destOrd="0" presId="urn:microsoft.com/office/officeart/2005/8/layout/list1"/>
    <dgm:cxn modelId="{E4D0BE3C-04BB-4D8A-85B5-38F3C015A6C8}" type="presParOf" srcId="{1F67210A-D775-4FBA-BA89-7C2F6A1D9BA5}" destId="{4C132BBA-003A-4346-8593-9F37C568C330}" srcOrd="1" destOrd="0" presId="urn:microsoft.com/office/officeart/2005/8/layout/list1"/>
    <dgm:cxn modelId="{A7339298-F9AF-4B6D-A60E-C6CF86F94EE9}" type="presParOf" srcId="{B1CE043B-C237-450E-B264-3FF15D101394}" destId="{5A203586-7AC6-4A07-84BA-9B37CA9D8DAD}" srcOrd="1" destOrd="0" presId="urn:microsoft.com/office/officeart/2005/8/layout/list1"/>
    <dgm:cxn modelId="{B8E199D0-D3D3-49CE-B6D9-80BC114AE523}" type="presParOf" srcId="{B1CE043B-C237-450E-B264-3FF15D101394}" destId="{41B2144C-FE6A-4F21-811D-1ED350A1D88C}" srcOrd="2" destOrd="0" presId="urn:microsoft.com/office/officeart/2005/8/layout/list1"/>
    <dgm:cxn modelId="{BA9B648D-558C-463D-9C46-5A5EB5763F6F}" type="presParOf" srcId="{B1CE043B-C237-450E-B264-3FF15D101394}" destId="{A2677E00-EC59-4E83-828E-3A913FE40CB6}" srcOrd="3" destOrd="0" presId="urn:microsoft.com/office/officeart/2005/8/layout/list1"/>
    <dgm:cxn modelId="{54C1B7BF-7F12-4B11-A334-ABDF8509B669}" type="presParOf" srcId="{B1CE043B-C237-450E-B264-3FF15D101394}" destId="{D24847DE-6244-4B27-A0A1-86BC789AA8AC}" srcOrd="4" destOrd="0" presId="urn:microsoft.com/office/officeart/2005/8/layout/list1"/>
    <dgm:cxn modelId="{5BC3D4A2-93F9-4F90-8FF9-7B0344D84CBB}" type="presParOf" srcId="{D24847DE-6244-4B27-A0A1-86BC789AA8AC}" destId="{2EC6CC89-FB75-4EC1-8E62-272F20B7F612}" srcOrd="0" destOrd="0" presId="urn:microsoft.com/office/officeart/2005/8/layout/list1"/>
    <dgm:cxn modelId="{446AA503-F589-4FA1-B1BF-16EB0BFB8953}" type="presParOf" srcId="{D24847DE-6244-4B27-A0A1-86BC789AA8AC}" destId="{1E80F72F-4E9A-4824-BC0F-1849E116F85E}" srcOrd="1" destOrd="0" presId="urn:microsoft.com/office/officeart/2005/8/layout/list1"/>
    <dgm:cxn modelId="{A87B1449-2FF5-4E59-810A-CA2BC01A5012}" type="presParOf" srcId="{B1CE043B-C237-450E-B264-3FF15D101394}" destId="{A68E62FA-7F3E-4DA0-8D37-BBA0BFC37B88}" srcOrd="5" destOrd="0" presId="urn:microsoft.com/office/officeart/2005/8/layout/list1"/>
    <dgm:cxn modelId="{B8FDB1CD-BB49-4CCC-AB80-AEF73466119D}" type="presParOf" srcId="{B1CE043B-C237-450E-B264-3FF15D101394}" destId="{E21460B1-3C21-4105-9821-B8AE128EDD4D}" srcOrd="6" destOrd="0" presId="urn:microsoft.com/office/officeart/2005/8/layout/list1"/>
    <dgm:cxn modelId="{58C65C97-7B95-4369-991E-A30361810C7B}" type="presParOf" srcId="{B1CE043B-C237-450E-B264-3FF15D101394}" destId="{153519C8-C815-48A5-AED7-73768BA9AEEC}" srcOrd="7" destOrd="0" presId="urn:microsoft.com/office/officeart/2005/8/layout/list1"/>
    <dgm:cxn modelId="{F24E8735-A642-4470-9096-666935938DE8}" type="presParOf" srcId="{B1CE043B-C237-450E-B264-3FF15D101394}" destId="{F41045FA-59C4-4AAB-A675-BD34B972FD77}" srcOrd="8" destOrd="0" presId="urn:microsoft.com/office/officeart/2005/8/layout/list1"/>
    <dgm:cxn modelId="{20B00230-B4DB-4F79-B278-0B5F8E6E2009}" type="presParOf" srcId="{F41045FA-59C4-4AAB-A675-BD34B972FD77}" destId="{E721371C-E0A3-44F7-9DBC-0B900FC5BD15}" srcOrd="0" destOrd="0" presId="urn:microsoft.com/office/officeart/2005/8/layout/list1"/>
    <dgm:cxn modelId="{0EFAA604-C372-413D-AB6C-0E38B9AED4C9}" type="presParOf" srcId="{F41045FA-59C4-4AAB-A675-BD34B972FD77}" destId="{8CA56FC6-AF7A-413E-96F6-C560664EA1C6}" srcOrd="1" destOrd="0" presId="urn:microsoft.com/office/officeart/2005/8/layout/list1"/>
    <dgm:cxn modelId="{360FF0ED-1DDC-4BA7-B0C8-99F7C9AD44DE}" type="presParOf" srcId="{B1CE043B-C237-450E-B264-3FF15D101394}" destId="{0D92C6F3-0406-4EB3-B09B-77F32E4FF16D}" srcOrd="9" destOrd="0" presId="urn:microsoft.com/office/officeart/2005/8/layout/list1"/>
    <dgm:cxn modelId="{E31B41DA-CC34-473F-991B-AF2C87DB0AA3}" type="presParOf" srcId="{B1CE043B-C237-450E-B264-3FF15D101394}" destId="{81C1521C-75E9-4015-B7C4-2A73A9169C8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2144C-FE6A-4F21-811D-1ED350A1D88C}">
      <dsp:nvSpPr>
        <dsp:cNvPr id="0" name=""/>
        <dsp:cNvSpPr/>
      </dsp:nvSpPr>
      <dsp:spPr>
        <a:xfrm>
          <a:off x="0" y="288192"/>
          <a:ext cx="10464800" cy="155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185" tIns="395732" rIns="8121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900" kern="1200" dirty="0"/>
            <a:t>Medlemskapet til den enkelte medlem er knyttet til et partilag/forumlag. Partilagene arrangerer medlemsmøter ca. 8 ganger i året. Lagene uttaler seg om lokale politiske forhold men også nasjonale, vedtar politiske forslag. Velger delegater til årsmøte og rep.skapet i AiB </a:t>
          </a:r>
        </a:p>
      </dsp:txBody>
      <dsp:txXfrm>
        <a:off x="0" y="288192"/>
        <a:ext cx="10464800" cy="1556100"/>
      </dsp:txXfrm>
    </dsp:sp>
    <dsp:sp modelId="{4C132BBA-003A-4346-8593-9F37C568C330}">
      <dsp:nvSpPr>
        <dsp:cNvPr id="0" name=""/>
        <dsp:cNvSpPr/>
      </dsp:nvSpPr>
      <dsp:spPr>
        <a:xfrm>
          <a:off x="523240" y="7752"/>
          <a:ext cx="732536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881" tIns="0" rIns="27688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>
              <a:solidFill>
                <a:schemeClr val="tx1"/>
              </a:solidFill>
            </a:rPr>
            <a:t>Partilag – 17 lag i Bergen per bydeler/forumlag</a:t>
          </a:r>
        </a:p>
      </dsp:txBody>
      <dsp:txXfrm>
        <a:off x="550620" y="35132"/>
        <a:ext cx="7270600" cy="506120"/>
      </dsp:txXfrm>
    </dsp:sp>
    <dsp:sp modelId="{E21460B1-3C21-4105-9821-B8AE128EDD4D}">
      <dsp:nvSpPr>
        <dsp:cNvPr id="0" name=""/>
        <dsp:cNvSpPr/>
      </dsp:nvSpPr>
      <dsp:spPr>
        <a:xfrm>
          <a:off x="0" y="2227332"/>
          <a:ext cx="10464800" cy="1286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185" tIns="395732" rIns="8121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900" kern="1200" dirty="0"/>
            <a:t>Arrangerer årsmøte og representantskapsmøter (ca. 6 g per år) vedtar kommuneprogram, politiske uttalelser, budsjett, nominerer kandidater til bystyret, velger utsendinger til årsmøtet og rep.skapet i Hordaland</a:t>
          </a:r>
        </a:p>
      </dsp:txBody>
      <dsp:txXfrm>
        <a:off x="0" y="2227332"/>
        <a:ext cx="10464800" cy="1286775"/>
      </dsp:txXfrm>
    </dsp:sp>
    <dsp:sp modelId="{1E80F72F-4E9A-4824-BC0F-1849E116F85E}">
      <dsp:nvSpPr>
        <dsp:cNvPr id="0" name=""/>
        <dsp:cNvSpPr/>
      </dsp:nvSpPr>
      <dsp:spPr>
        <a:xfrm>
          <a:off x="523240" y="1946892"/>
          <a:ext cx="732536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881" tIns="0" rIns="27688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>
              <a:solidFill>
                <a:schemeClr val="tx1"/>
              </a:solidFill>
            </a:rPr>
            <a:t>Kommuneparti – Arbeiderpartiet i Bergen (AiB)</a:t>
          </a:r>
        </a:p>
      </dsp:txBody>
      <dsp:txXfrm>
        <a:off x="550620" y="1974272"/>
        <a:ext cx="7270600" cy="506120"/>
      </dsp:txXfrm>
    </dsp:sp>
    <dsp:sp modelId="{81C1521C-75E9-4015-B7C4-2A73A9169C8F}">
      <dsp:nvSpPr>
        <dsp:cNvPr id="0" name=""/>
        <dsp:cNvSpPr/>
      </dsp:nvSpPr>
      <dsp:spPr>
        <a:xfrm>
          <a:off x="0" y="3897147"/>
          <a:ext cx="10464800" cy="155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185" tIns="395732" rIns="8121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900" kern="1200" dirty="0"/>
            <a:t>Alle kommuneparti er medlemmer i HAP. Arrangerer årsmøte og representantskapsmøter (ca. 4 g per år) vedtar Fylkestingsprogram, politiske uttalelser, budsjett, nominerer kandidater til fylkestingsvalget, velger utsendinger til landsmøtet og landsstyret i Arbeiderpartiet. </a:t>
          </a:r>
        </a:p>
      </dsp:txBody>
      <dsp:txXfrm>
        <a:off x="0" y="3897147"/>
        <a:ext cx="10464800" cy="1556100"/>
      </dsp:txXfrm>
    </dsp:sp>
    <dsp:sp modelId="{8CA56FC6-AF7A-413E-96F6-C560664EA1C6}">
      <dsp:nvSpPr>
        <dsp:cNvPr id="0" name=""/>
        <dsp:cNvSpPr/>
      </dsp:nvSpPr>
      <dsp:spPr>
        <a:xfrm>
          <a:off x="523240" y="3616707"/>
          <a:ext cx="732536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881" tIns="0" rIns="27688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>
              <a:solidFill>
                <a:schemeClr val="tx1"/>
              </a:solidFill>
            </a:rPr>
            <a:t>Fylkesparti – Hordaland Arbeiderparti (HAP)</a:t>
          </a:r>
        </a:p>
      </dsp:txBody>
      <dsp:txXfrm>
        <a:off x="550620" y="3644087"/>
        <a:ext cx="727060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DBA26-860A-4DBE-951D-4D233D89DC69}" type="datetimeFigureOut">
              <a:rPr lang="nb-NO" smtClean="0"/>
              <a:t>23.03.2018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C998-62F1-4F05-8B7A-D4E1DFEE8A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06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 1">
            <a:extLst>
              <a:ext uri="{FF2B5EF4-FFF2-40B4-BE49-F238E27FC236}">
                <a16:creationId xmlns:a16="http://schemas.microsoft.com/office/drawing/2014/main" id="{A4C4C193-AB57-4627-8131-697502FA7F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Plassholder for notater 2">
            <a:extLst>
              <a:ext uri="{FF2B5EF4-FFF2-40B4-BE49-F238E27FC236}">
                <a16:creationId xmlns:a16="http://schemas.microsoft.com/office/drawing/2014/main" id="{2D954873-8BB1-46C0-A927-EE6C0673C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nb-NO" altLang="nb-NO">
              <a:latin typeface="Arial" panose="020B0604020202020204" pitchFamily="34" charset="0"/>
            </a:endParaRPr>
          </a:p>
        </p:txBody>
      </p:sp>
      <p:sp>
        <p:nvSpPr>
          <p:cNvPr id="12292" name="Plassholder for lysbildenummer 3">
            <a:extLst>
              <a:ext uri="{FF2B5EF4-FFF2-40B4-BE49-F238E27FC236}">
                <a16:creationId xmlns:a16="http://schemas.microsoft.com/office/drawing/2014/main" id="{B4E38ED6-1F8F-4029-8038-FE9491755E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FC24F-469B-4615-BE27-1322DDF30226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85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 1">
            <a:extLst>
              <a:ext uri="{FF2B5EF4-FFF2-40B4-BE49-F238E27FC236}">
                <a16:creationId xmlns:a16="http://schemas.microsoft.com/office/drawing/2014/main" id="{5F48EDEF-4C54-419A-9DB2-F0FB974BDE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Plassholder for notater 2">
            <a:extLst>
              <a:ext uri="{FF2B5EF4-FFF2-40B4-BE49-F238E27FC236}">
                <a16:creationId xmlns:a16="http://schemas.microsoft.com/office/drawing/2014/main" id="{F035BE50-EB6B-4D9C-9429-045B307D5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n-NO" altLang="nb-NO">
              <a:latin typeface="Arial" panose="020B0604020202020204" pitchFamily="34" charset="0"/>
            </a:endParaRPr>
          </a:p>
        </p:txBody>
      </p:sp>
      <p:sp>
        <p:nvSpPr>
          <p:cNvPr id="19460" name="Plassholder for lysbildenummer 3">
            <a:extLst>
              <a:ext uri="{FF2B5EF4-FFF2-40B4-BE49-F238E27FC236}">
                <a16:creationId xmlns:a16="http://schemas.microsoft.com/office/drawing/2014/main" id="{95E13578-15F1-45D5-B6A0-4393756165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8138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47625-BE6C-439E-93A6-E9DC7B2EA2D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05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>
            <a:extLst>
              <a:ext uri="{FF2B5EF4-FFF2-40B4-BE49-F238E27FC236}">
                <a16:creationId xmlns:a16="http://schemas.microsoft.com/office/drawing/2014/main" id="{4B8D3F54-A297-4627-9957-99B49FFC4C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ssholder for notater 2">
            <a:extLst>
              <a:ext uri="{FF2B5EF4-FFF2-40B4-BE49-F238E27FC236}">
                <a16:creationId xmlns:a16="http://schemas.microsoft.com/office/drawing/2014/main" id="{138BFE1F-84FC-4ACC-9801-4131E4F6F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altLang="nb-NO">
                <a:latin typeface="Arial" panose="020B0604020202020204" pitchFamily="34" charset="0"/>
              </a:rPr>
              <a:t>- Bystyregruppa er valgt på program vedtatt av kommunepartiets årsmøte. Er bundet av dette. I saker som ikke er regulert gjør de egne vedtak, men prinsipielle saker tas til styret eller representantskapet/medlemsmøtet. </a:t>
            </a:r>
          </a:p>
        </p:txBody>
      </p:sp>
      <p:sp>
        <p:nvSpPr>
          <p:cNvPr id="21508" name="Plassholder for lysbildenummer 3">
            <a:extLst>
              <a:ext uri="{FF2B5EF4-FFF2-40B4-BE49-F238E27FC236}">
                <a16:creationId xmlns:a16="http://schemas.microsoft.com/office/drawing/2014/main" id="{E2C99E9E-4369-471D-A9A0-9D6F64B09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BF9AC9-8EFD-45F2-A6A9-AC1F1A9A4064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11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C376A1-FC79-4B90-B94C-B91B0F571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BBD4D2-4608-45A9-AB54-250C1EC0D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C85677-C3C5-4071-BEFA-8F1C2BB30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83498-6D07-42C9-A393-581A47969C9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6301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B3A92A-63B6-4DAD-BDF4-4F12DEB70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67EA32-3BC4-425B-80B3-A22B5CF13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629F1E-EB8C-48F7-A9A0-6F7D103593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54A4-F754-490A-939D-34C039C78F4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3444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B788E0-4913-4921-A786-55CEF11BA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94BC2-BABC-41A6-A974-4CB12AE94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B845CA-B100-4B99-BCA5-020A64814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127BB-9DCB-4CE6-9FBB-B6B6FC968E8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7037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F30F15-F2A4-4BE6-8FB8-EE3331CBD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AB6DD-9AF4-4991-843F-AAB1BF3337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971F73-0431-41A8-936D-B88D137367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95821-2BF9-42BB-9304-DB65DD364B6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84886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76AFC-4E37-420B-A6F9-BE6BD4F9A3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F4464-0B2D-4741-97D9-A110263AD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4A77EB-F0D9-4DF5-B0D2-5D869D03CB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9FBAD-A0BF-4710-83C7-7967F466A51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885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5F965C-1EA9-4333-93D8-FE7EF8414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36396F-2FB6-49AA-AB6B-666DF35E3E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26CF55-13F6-41FB-AD6F-82DD36EF0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54785-6A59-4831-BF01-E3E480F9A70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2774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CA84AD-BEE0-42EA-B16A-624608F440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9FEDB-13A6-4BCC-9DAE-9553B9CF5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554319-FC4E-43B9-B6B4-A3DA211B2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8178C-EF1C-4AA7-93FB-2F984D671A9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7856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9708E-8F42-4B5A-8808-E60F394A1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DD72E-826E-4D7D-97B9-7D61780E28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5F482-AFF0-40CA-BB14-65876DF15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EC120-6D7E-4ADE-997A-0C837499C36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3845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143995-0A2A-4239-BEDD-6DDF8FDFD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38F04A-B84C-430A-9475-EEC7B952F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34D95E-1108-4E71-AC4C-C63F61D65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185D-6036-4905-8416-06193D2AE5F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662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F81221F-F946-442C-8C9F-1E7FCE9C72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B7818F-6726-4C81-ADBA-22337ACF88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5769C6-6840-4DE7-B42C-055ECA252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55249-0C95-4531-ADE5-DF656039D57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682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B823F7-EC7B-4F36-9DF6-4053FA13B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6D3D0D-16AD-4757-81A1-B5B2B5CCD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B87705-A9F4-4C2F-9004-25F4F68A4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643E-86C4-4282-A875-9ACF885068E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263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F72B83-C0E5-486D-A463-01B64415E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0769D2-57C0-4EA2-8666-6D5DBEBA1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C1365-6B63-43AB-B0D6-8D35EEFEC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D0C7-67B3-4545-91AB-E71368A4EBB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0613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B74199-5D23-4581-8736-6B7A9D36E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3504CA-A20E-4A60-8266-F6820B27A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29DDBF-F708-437F-87A6-60C1B06A5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0A1F-FF22-48AE-A0DD-E839E125E6B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5008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1" descr="Graf1.jpg">
            <a:extLst>
              <a:ext uri="{FF2B5EF4-FFF2-40B4-BE49-F238E27FC236}">
                <a16:creationId xmlns:a16="http://schemas.microsoft.com/office/drawing/2014/main" id="{9A161DD2-AB8B-43E0-AF17-DDEC7A3334A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240684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815E5A0E-6978-4F4C-B0AF-25A013F84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3D75F69-A0FF-4143-B4F5-705AA0FB5B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3DD57EC-E735-4006-91AB-3083524479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25D1BD-80B4-4263-986C-8F5A31D4DD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AF1BCC-C849-4F7E-AE95-41E2996B53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F56DF6E-972E-4CCB-A093-B146E6CC9CF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3341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C9EA3944-BBF3-40CB-B96E-D7407F786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5313" y="17463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4000" dirty="0"/>
              <a:t>Lokal partiorganisasjon</a:t>
            </a:r>
          </a:p>
        </p:txBody>
      </p:sp>
      <p:sp>
        <p:nvSpPr>
          <p:cNvPr id="11267" name="Plassholder for innhold 4">
            <a:extLst>
              <a:ext uri="{FF2B5EF4-FFF2-40B4-BE49-F238E27FC236}">
                <a16:creationId xmlns:a16="http://schemas.microsoft.com/office/drawing/2014/main" id="{FE03F12C-4A74-43A7-BC85-0D010FFF707E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6456364" y="1531939"/>
            <a:ext cx="4498975" cy="4740275"/>
          </a:xfrm>
        </p:spPr>
        <p:txBody>
          <a:bodyPr/>
          <a:lstStyle/>
          <a:p>
            <a:endParaRPr lang="nb-NO" altLang="nb-NO" sz="2000"/>
          </a:p>
          <a:p>
            <a:endParaRPr lang="nb-NO" altLang="nb-NO" sz="1600"/>
          </a:p>
          <a:p>
            <a:endParaRPr lang="nb-NO" altLang="nb-NO" sz="1600"/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C2CD47A1-3C3A-431D-A34C-F7820A1D766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9829939"/>
              </p:ext>
            </p:extLst>
          </p:nvPr>
        </p:nvGraphicFramePr>
        <p:xfrm>
          <a:off x="584200" y="977900"/>
          <a:ext cx="10464800" cy="546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651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>
            <a:extLst>
              <a:ext uri="{FF2B5EF4-FFF2-40B4-BE49-F238E27FC236}">
                <a16:creationId xmlns:a16="http://schemas.microsoft.com/office/drawing/2014/main" id="{143096AC-3D25-42C2-968E-538CAD243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altLang="nb-NO"/>
              <a:t>Arbeiderpartiet i Bergen</a:t>
            </a:r>
            <a:br>
              <a:rPr lang="nn-NO" altLang="nb-NO"/>
            </a:br>
            <a:r>
              <a:rPr lang="nn-NO" altLang="nb-NO"/>
              <a:t>Kommunepartiet </a:t>
            </a:r>
          </a:p>
        </p:txBody>
      </p:sp>
      <p:pic>
        <p:nvPicPr>
          <p:cNvPr id="18435" name="Plassholder for innhold 3">
            <a:extLst>
              <a:ext uri="{FF2B5EF4-FFF2-40B4-BE49-F238E27FC236}">
                <a16:creationId xmlns:a16="http://schemas.microsoft.com/office/drawing/2014/main" id="{807C981D-8DD3-4225-875C-3ABA1B5F2E2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0368" y="1612901"/>
            <a:ext cx="5147732" cy="3860799"/>
          </a:xfrm>
        </p:spPr>
      </p:pic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137773D-C4B1-4C6E-AC60-CBB6E3ECE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12901"/>
            <a:ext cx="5943600" cy="5256213"/>
          </a:xfrm>
        </p:spPr>
        <p:txBody>
          <a:bodyPr/>
          <a:lstStyle/>
          <a:p>
            <a:pPr marL="0" indent="0" eaLnBrk="1">
              <a:buNone/>
              <a:defRPr/>
            </a:pPr>
            <a:r>
              <a:rPr lang="nb-NO" sz="1600" dirty="0">
                <a:sym typeface="Helvetica" charset="0"/>
              </a:rPr>
              <a:t>Kommunepartiet</a:t>
            </a:r>
          </a:p>
          <a:p>
            <a:pPr marL="285750" indent="-285750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Årsmøtet velger styret, program, nominasjonskomite (annethvert år)</a:t>
            </a:r>
          </a:p>
          <a:p>
            <a:pPr marL="285750" indent="-285750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Styret har 11 personer</a:t>
            </a:r>
          </a:p>
          <a:p>
            <a:pPr marL="685800" lvl="1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Leder, politisk nestleder, organisatorisk nestleder, økonomiansvarlig, kvinnepolitisk ansvarlig, Studieleder og styremedlemmer</a:t>
            </a:r>
          </a:p>
          <a:p>
            <a:pPr marL="285750" indent="-285750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Styreleder er Roger Valhammer</a:t>
            </a:r>
          </a:p>
          <a:p>
            <a:pPr marL="685800" lvl="1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Styret møtes månedlig</a:t>
            </a:r>
          </a:p>
          <a:p>
            <a:pPr marL="285750" indent="-285750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Styret arrangerer</a:t>
            </a:r>
          </a:p>
          <a:p>
            <a:pPr marL="685800" lvl="1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Representantskapsmøte ca. 6 g. per året</a:t>
            </a:r>
          </a:p>
          <a:p>
            <a:pPr marL="1085850" lvl="2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Alle medlemmene er invitert med tale og forslagsrett, ikke stemmerett. Det er bare de som </a:t>
            </a:r>
            <a:br>
              <a:rPr lang="nb-NO" sz="1600" dirty="0">
                <a:sym typeface="Helvetica" charset="0"/>
              </a:rPr>
            </a:br>
            <a:r>
              <a:rPr lang="nb-NO" sz="1600" dirty="0">
                <a:sym typeface="Helvetica" charset="0"/>
              </a:rPr>
              <a:t>er valgte representanter fra lagene som har stemmerett.</a:t>
            </a:r>
          </a:p>
          <a:p>
            <a:pPr marL="1085850" lvl="2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Styret arrangerer også ulike folkemøter/temamøter.</a:t>
            </a:r>
          </a:p>
          <a:p>
            <a:pPr marL="1085850" lvl="2" eaLnBrk="1">
              <a:buFont typeface="Wingdings" panose="05000000000000000000" pitchFamily="2" charset="2"/>
              <a:buChar char="Ø"/>
              <a:defRPr/>
            </a:pPr>
            <a:r>
              <a:rPr lang="nb-NO" sz="1600" dirty="0">
                <a:sym typeface="Helvetica" charset="0"/>
              </a:rPr>
              <a:t>Forskjellen på disse møtene er at man ofte foretar vedtak på </a:t>
            </a:r>
            <a:r>
              <a:rPr lang="nb-NO" sz="1600" dirty="0" err="1">
                <a:sym typeface="Helvetica" charset="0"/>
              </a:rPr>
              <a:t>rep.skap</a:t>
            </a:r>
            <a:r>
              <a:rPr lang="nb-NO" sz="1600" dirty="0">
                <a:sym typeface="Helvetica" charset="0"/>
              </a:rPr>
              <a:t>. Det gjør man ikke på folkemøter.  </a:t>
            </a:r>
          </a:p>
          <a:p>
            <a:pPr>
              <a:defRPr/>
            </a:pPr>
            <a:endParaRPr lang="nn-NO" sz="1800" dirty="0"/>
          </a:p>
        </p:txBody>
      </p:sp>
    </p:spTree>
    <p:extLst>
      <p:ext uri="{BB962C8B-B14F-4D97-AF65-F5344CB8AC3E}">
        <p14:creationId xmlns:p14="http://schemas.microsoft.com/office/powerpoint/2010/main" val="189016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tel 1">
            <a:extLst>
              <a:ext uri="{FF2B5EF4-FFF2-40B4-BE49-F238E27FC236}">
                <a16:creationId xmlns:a16="http://schemas.microsoft.com/office/drawing/2014/main" id="{C871B532-4CE4-4DF3-A20C-DBA2A311E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222250"/>
            <a:ext cx="8229600" cy="1143000"/>
          </a:xfrm>
        </p:spPr>
        <p:txBody>
          <a:bodyPr/>
          <a:lstStyle/>
          <a:p>
            <a:pPr algn="l"/>
            <a:r>
              <a:rPr lang="nn-NO" altLang="nb-NO"/>
              <a:t>Arbeiderpartiet i Bergen</a:t>
            </a:r>
            <a:br>
              <a:rPr lang="nn-NO" altLang="nb-NO"/>
            </a:br>
            <a:r>
              <a:rPr lang="nn-NO" altLang="nb-NO"/>
              <a:t>Bystyregruppen </a:t>
            </a:r>
          </a:p>
        </p:txBody>
      </p:sp>
      <p:sp>
        <p:nvSpPr>
          <p:cNvPr id="20484" name="Plassholder for innhold 2">
            <a:extLst>
              <a:ext uri="{FF2B5EF4-FFF2-40B4-BE49-F238E27FC236}">
                <a16:creationId xmlns:a16="http://schemas.microsoft.com/office/drawing/2014/main" id="{FAD12676-4587-4F1C-B1E4-D13E454C293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66700" y="1500188"/>
            <a:ext cx="5297488" cy="5256212"/>
          </a:xfrm>
        </p:spPr>
        <p:txBody>
          <a:bodyPr/>
          <a:lstStyle/>
          <a:p>
            <a:pPr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Leder Rune Bakervik</a:t>
            </a:r>
          </a:p>
          <a:p>
            <a:pPr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26 representanter av 67 i bystyret</a:t>
            </a:r>
          </a:p>
          <a:p>
            <a:pPr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6 komiteer, gruppemøter, fraksjonsmøter</a:t>
            </a:r>
          </a:p>
          <a:p>
            <a:pPr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Program:</a:t>
            </a:r>
          </a:p>
          <a:p>
            <a:pPr marL="571500" lvl="1" indent="-342900" eaLnBrk="1">
              <a:buFont typeface="Arial" panose="020B0604020202020204" pitchFamily="34" charset="0"/>
              <a:buChar char="•"/>
            </a:pPr>
            <a:r>
              <a:rPr lang="nb-NO" altLang="nb-NO" sz="1400" b="1" dirty="0">
                <a:sym typeface="Helvetica" panose="020B0604020202020204" pitchFamily="34" charset="0"/>
              </a:rPr>
              <a:t>Oppvekst med like muligheter</a:t>
            </a:r>
          </a:p>
          <a:p>
            <a:pPr marL="800100" lvl="2" indent="-342900"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Barnehager, gode skoler, helsegodkjente skoler, vaktmesterordning, områdesatsing</a:t>
            </a:r>
          </a:p>
          <a:p>
            <a:pPr marL="571500" lvl="1" indent="-342900" eaLnBrk="1">
              <a:buFont typeface="Arial" panose="020B0604020202020204" pitchFamily="34" charset="0"/>
              <a:buChar char="•"/>
            </a:pPr>
            <a:r>
              <a:rPr lang="nb-NO" altLang="nb-NO" sz="1400" b="1" dirty="0">
                <a:sym typeface="Helvetica" panose="020B0604020202020204" pitchFamily="34" charset="0"/>
              </a:rPr>
              <a:t>Alle skal med</a:t>
            </a:r>
          </a:p>
          <a:p>
            <a:pPr marL="800100" lvl="2" indent="-342900"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Ufrivillig deltid, verdiskaping, </a:t>
            </a:r>
            <a:br>
              <a:rPr lang="nb-NO" altLang="nb-NO" sz="1400" dirty="0">
                <a:sym typeface="Helvetica" panose="020B0604020202020204" pitchFamily="34" charset="0"/>
              </a:rPr>
            </a:br>
            <a:r>
              <a:rPr lang="nb-NO" altLang="nb-NO" sz="1400" dirty="0">
                <a:sym typeface="Helvetica" panose="020B0604020202020204" pitchFamily="34" charset="0"/>
              </a:rPr>
              <a:t>aktiv kommune, sosial dumping,</a:t>
            </a:r>
          </a:p>
          <a:p>
            <a:pPr marL="571500" lvl="1" indent="-342900" eaLnBrk="1">
              <a:buFont typeface="Arial" panose="020B0604020202020204" pitchFamily="34" charset="0"/>
              <a:buChar char="•"/>
            </a:pPr>
            <a:r>
              <a:rPr lang="nb-NO" altLang="nb-NO" sz="1400" b="1" dirty="0">
                <a:sym typeface="Helvetica" panose="020B0604020202020204" pitchFamily="34" charset="0"/>
              </a:rPr>
              <a:t>Vi bygger sykehjem</a:t>
            </a:r>
          </a:p>
          <a:p>
            <a:pPr marL="800100" lvl="2" indent="-342900"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Bygge sykehjem, </a:t>
            </a:r>
            <a:br>
              <a:rPr lang="nb-NO" altLang="nb-NO" sz="1400" dirty="0">
                <a:sym typeface="Helvetica" panose="020B0604020202020204" pitchFamily="34" charset="0"/>
              </a:rPr>
            </a:br>
            <a:r>
              <a:rPr lang="nb-NO" altLang="nb-NO" sz="1400" dirty="0">
                <a:sym typeface="Helvetica" panose="020B0604020202020204" pitchFamily="34" charset="0"/>
              </a:rPr>
              <a:t>hjemmetjenesten, tillitsreform, ruspolitikken (</a:t>
            </a:r>
            <a:r>
              <a:rPr lang="nb-NO" altLang="nb-NO" sz="1400" dirty="0" err="1">
                <a:sym typeface="Helvetica" panose="020B0604020202020204" pitchFamily="34" charset="0"/>
              </a:rPr>
              <a:t>Strax</a:t>
            </a:r>
            <a:r>
              <a:rPr lang="nb-NO" altLang="nb-NO" sz="1400" dirty="0">
                <a:sym typeface="Helvetica" panose="020B0604020202020204" pitchFamily="34" charset="0"/>
              </a:rPr>
              <a:t>/LAR), </a:t>
            </a:r>
            <a:r>
              <a:rPr lang="nb-NO" altLang="nb-NO" sz="1400" dirty="0" err="1">
                <a:sym typeface="Helvetica" panose="020B0604020202020204" pitchFamily="34" charset="0"/>
              </a:rPr>
              <a:t>tillitsrefom</a:t>
            </a:r>
            <a:endParaRPr lang="nb-NO" altLang="nb-NO" sz="1400" dirty="0">
              <a:sym typeface="Helvetica" panose="020B0604020202020204" pitchFamily="34" charset="0"/>
            </a:endParaRPr>
          </a:p>
          <a:p>
            <a:pPr marL="571500" lvl="1" indent="-342900" eaLnBrk="1">
              <a:buFont typeface="Arial" panose="020B0604020202020204" pitchFamily="34" charset="0"/>
              <a:buChar char="•"/>
            </a:pPr>
            <a:r>
              <a:rPr lang="nb-NO" altLang="nb-NO" sz="1400" b="1" dirty="0">
                <a:sym typeface="Helvetica" panose="020B0604020202020204" pitchFamily="34" charset="0"/>
              </a:rPr>
              <a:t>Få bergenserne frem</a:t>
            </a:r>
          </a:p>
          <a:p>
            <a:pPr marL="800100" lvl="2" indent="-342900"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Satse på buss og bybanen, øke tilgjengelighet</a:t>
            </a:r>
          </a:p>
          <a:p>
            <a:pPr marL="571500" lvl="1" indent="-342900" eaLnBrk="1">
              <a:buFont typeface="Arial" panose="020B0604020202020204" pitchFamily="34" charset="0"/>
              <a:buChar char="•"/>
            </a:pPr>
            <a:r>
              <a:rPr lang="nb-NO" altLang="nb-NO" sz="1400" b="1" dirty="0">
                <a:sym typeface="Helvetica" panose="020B0604020202020204" pitchFamily="34" charset="0"/>
              </a:rPr>
              <a:t>Slipp frivilligheten løs</a:t>
            </a:r>
          </a:p>
          <a:p>
            <a:pPr marL="800100" lvl="2" indent="-342900" eaLnBrk="1">
              <a:buFont typeface="Wingdings" panose="05000000000000000000" pitchFamily="2" charset="2"/>
              <a:buChar char="Ø"/>
            </a:pPr>
            <a:r>
              <a:rPr lang="nb-NO" altLang="nb-NO" sz="1400" dirty="0">
                <a:sym typeface="Helvetica" panose="020B0604020202020204" pitchFamily="34" charset="0"/>
              </a:rPr>
              <a:t>Gratis idrettsanlegg, </a:t>
            </a:r>
            <a:br>
              <a:rPr lang="nb-NO" altLang="nb-NO" sz="1400" dirty="0">
                <a:sym typeface="Helvetica" panose="020B0604020202020204" pitchFamily="34" charset="0"/>
              </a:rPr>
            </a:br>
            <a:r>
              <a:rPr lang="nb-NO" altLang="nb-NO" sz="1400" dirty="0">
                <a:sym typeface="Helvetica" panose="020B0604020202020204" pitchFamily="34" charset="0"/>
              </a:rPr>
              <a:t>oppgradering, tidstyver i skolen</a:t>
            </a:r>
          </a:p>
          <a:p>
            <a:endParaRPr lang="nn-NO" altLang="nb-NO" sz="1400" dirty="0"/>
          </a:p>
        </p:txBody>
      </p:sp>
      <p:pic>
        <p:nvPicPr>
          <p:cNvPr id="20485" name="Plassholder for innhold 4">
            <a:extLst>
              <a:ext uri="{FF2B5EF4-FFF2-40B4-BE49-F238E27FC236}">
                <a16:creationId xmlns:a16="http://schemas.microsoft.com/office/drawing/2014/main" id="{1DE1DD09-1F42-4CF8-B359-8EEEC0A323C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43634" y="2286000"/>
            <a:ext cx="6720374" cy="4098927"/>
          </a:xfrm>
        </p:spPr>
      </p:pic>
      <p:pic>
        <p:nvPicPr>
          <p:cNvPr id="20482" name="Bilde 5">
            <a:extLst>
              <a:ext uri="{FF2B5EF4-FFF2-40B4-BE49-F238E27FC236}">
                <a16:creationId xmlns:a16="http://schemas.microsoft.com/office/drawing/2014/main" id="{CE449BD4-2514-4288-8032-20147D4460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75" r="20863" b="51181"/>
          <a:stretch>
            <a:fillRect/>
          </a:stretch>
        </p:blipFill>
        <p:spPr bwMode="auto">
          <a:xfrm>
            <a:off x="8801100" y="222250"/>
            <a:ext cx="2493008" cy="2671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12353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304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Standard utforming</vt:lpstr>
      <vt:lpstr>Lokal partiorganisasjon</vt:lpstr>
      <vt:lpstr>Arbeiderpartiet i Bergen Kommunepartiet </vt:lpstr>
      <vt:lpstr>Arbeiderpartiet i Bergen Bystyregruppen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 partiorganisasjon</dc:title>
  <dc:creator>Stig Morten Frøiland</dc:creator>
  <cp:lastModifiedBy>Stig Morten Frøiland</cp:lastModifiedBy>
  <cp:revision>4</cp:revision>
  <dcterms:created xsi:type="dcterms:W3CDTF">2018-03-23T16:04:38Z</dcterms:created>
  <dcterms:modified xsi:type="dcterms:W3CDTF">2018-03-23T16:19:12Z</dcterms:modified>
</cp:coreProperties>
</file>