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handoutMasterIdLst>
    <p:handoutMasterId r:id="rId11"/>
  </p:handoutMasterIdLst>
  <p:sldIdLst>
    <p:sldId id="257" r:id="rId2"/>
    <p:sldId id="256" r:id="rId3"/>
    <p:sldId id="265" r:id="rId4"/>
    <p:sldId id="266" r:id="rId5"/>
    <p:sldId id="264" r:id="rId6"/>
    <p:sldId id="267" r:id="rId7"/>
    <p:sldId id="268"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84FCF0D-CB97-4825-9C2A-AE9017B9301B}" type="datetimeFigureOut">
              <a:rPr lang="en-GB" smtClean="0"/>
              <a:t>19/06/2019</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291308B-F4C3-418F-AE8A-9245797B4897}" type="slidenum">
              <a:rPr lang="en-GB" smtClean="0"/>
              <a:t>‹#›</a:t>
            </a:fld>
            <a:endParaRPr lang="en-GB" dirty="0"/>
          </a:p>
        </p:txBody>
      </p:sp>
    </p:spTree>
    <p:extLst>
      <p:ext uri="{BB962C8B-B14F-4D97-AF65-F5344CB8AC3E}">
        <p14:creationId xmlns:p14="http://schemas.microsoft.com/office/powerpoint/2010/main" val="776352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C5C759-F6D6-4CF4-8239-16F8E1553DBA}" type="datetimeFigureOut">
              <a:rPr lang="en-GB" smtClean="0"/>
              <a:t>19/06/2019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4DB19D-2136-465A-8111-F71646DE4F5F}" type="slidenum">
              <a:rPr lang="en-GB" smtClean="0"/>
              <a:t>‹#›</a:t>
            </a:fld>
            <a:endParaRPr lang="en-GB"/>
          </a:p>
        </p:txBody>
      </p:sp>
    </p:spTree>
    <p:extLst>
      <p:ext uri="{BB962C8B-B14F-4D97-AF65-F5344CB8AC3E}">
        <p14:creationId xmlns:p14="http://schemas.microsoft.com/office/powerpoint/2010/main" val="336128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31093" y="275077"/>
            <a:ext cx="10371438"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631093" y="3003983"/>
            <a:ext cx="10371437"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501815" y="6343992"/>
            <a:ext cx="3500715" cy="309201"/>
          </a:xfrm>
        </p:spPr>
        <p:txBody>
          <a:bodyPr/>
          <a:lstStyle/>
          <a:p>
            <a:fld id="{BCDC0068-2732-4865-A96E-E7E5065FF465}" type="datetime1">
              <a:rPr lang="en-GB" smtClean="0"/>
              <a:t>19/06/2019</a:t>
            </a:fld>
            <a:endParaRPr lang="en-US" dirty="0"/>
          </a:p>
        </p:txBody>
      </p:sp>
      <p:sp>
        <p:nvSpPr>
          <p:cNvPr id="6" name="Slide Number Placeholder 5"/>
          <p:cNvSpPr>
            <a:spLocks noGrp="1"/>
          </p:cNvSpPr>
          <p:nvPr>
            <p:ph type="sldNum" sz="quarter" idx="12"/>
          </p:nvPr>
        </p:nvSpPr>
        <p:spPr>
          <a:xfrm>
            <a:off x="473837" y="271752"/>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1370810" y="271752"/>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270B3C-9F23-4533-9DBC-CC82BE2D05B2}" type="datetime1">
              <a:rPr lang="en-GB" smtClean="0"/>
              <a:t>19/06/2019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0FFAD-1B04-495F-B21E-78A1BD86CEEA}" type="datetime1">
              <a:rPr lang="en-GB" smtClean="0"/>
              <a:t>19/06/2019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EFD7D4-AE7E-4F02-9F59-5B59D3A4C804}" type="datetime1">
              <a:rPr lang="en-GB" smtClean="0"/>
              <a:t>19/06/2019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794D53-418A-457F-8CD3-906A2B93AF0A}" type="datetime1">
              <a:rPr lang="en-GB" smtClean="0"/>
              <a:t>19/06/2019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3112B7-89FB-43BA-9099-7B74EA4B67AF}" type="datetime1">
              <a:rPr lang="en-GB" smtClean="0"/>
              <a:t>19/06/2019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46540F-8895-45FA-A07A-DDC5172C7BE5}" type="datetime1">
              <a:rPr lang="en-GB" smtClean="0"/>
              <a:t>19/06/2019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71443E-A134-49FC-B8A4-4300620ED42F}" type="datetime1">
              <a:rPr lang="en-GB" smtClean="0"/>
              <a:t>19/06/2019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64217-EB48-412A-B52B-25B5E9BC61A3}" type="datetime1">
              <a:rPr lang="en-GB" smtClean="0"/>
              <a:t>19/06/2019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07719F-D597-41B3-8147-33E298CC3939}" type="datetime1">
              <a:rPr lang="en-GB" smtClean="0"/>
              <a:t>19/06/2019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6D271E-5A60-4F8A-A6B7-833C81065C16}" type="datetime1">
              <a:rPr lang="en-GB" smtClean="0"/>
              <a:t>19/06/2019</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latin typeface="Gill Sans MT" panose="020B0502020104020203" pitchFamily="34" charset="0"/>
              </a:defRPr>
            </a:lvl1pPr>
          </a:lstStyle>
          <a:p>
            <a:fld id="{0E207EAC-1132-4E6A-9FB1-37F6875838EA}" type="datetime1">
              <a:rPr lang="en-GB" smtClean="0"/>
              <a:t>19/06/2019</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latin typeface="Gill Sans MT" panose="020B0502020104020203" pitchFamily="34" charset="0"/>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latin typeface="Gill Sans MT" panose="020B0502020104020203" pitchFamily="34" charset="0"/>
              </a:defRPr>
            </a:lvl1pPr>
          </a:lstStyle>
          <a:p>
            <a:fld id="{6D22F896-40B5-4ADD-8801-0D06FADFA095}" type="slidenum">
              <a:rPr lang="en-US" smtClean="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3200" b="0" i="0" kern="1200" cap="none">
          <a:solidFill>
            <a:schemeClr val="tx1"/>
          </a:solidFill>
          <a:effectLst/>
          <a:latin typeface="Gill Sans MT" panose="020B0502020104020203" pitchFamily="34" charset="0"/>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Gill Sans MT" panose="020B0502020104020203" pitchFamily="34" charset="0"/>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Gill Sans MT" panose="020B0502020104020203" pitchFamily="34" charset="0"/>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Gill Sans MT" panose="020B0502020104020203" pitchFamily="34" charset="0"/>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Gill Sans MT" panose="020B0502020104020203" pitchFamily="34" charset="0"/>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Gill Sans MT" panose="020B0502020104020203" pitchFamily="34" charset="0"/>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77855" y="4805703"/>
            <a:ext cx="8561746" cy="1123923"/>
          </a:xfrm>
        </p:spPr>
        <p:txBody>
          <a:bodyPr>
            <a:normAutofit/>
          </a:bodyPr>
          <a:lstStyle/>
          <a:p>
            <a:pPr algn="r"/>
            <a:r>
              <a:rPr lang="en-GB" cap="none" dirty="0"/>
              <a:t>Approaching Exercise </a:t>
            </a:r>
            <a:r>
              <a:rPr lang="en-GB" cap="none" dirty="0" smtClean="0"/>
              <a:t>4.2 </a:t>
            </a:r>
            <a:r>
              <a:rPr lang="en-GB" cap="none" dirty="0"/>
              <a:t>in </a:t>
            </a:r>
            <a:r>
              <a:rPr lang="en-GB" i="1" cap="none" dirty="0"/>
              <a:t>Land Law</a:t>
            </a:r>
            <a:br>
              <a:rPr lang="en-GB" i="1" cap="none" dirty="0"/>
            </a:br>
            <a:r>
              <a:rPr lang="en-GB" i="1" cap="none" dirty="0"/>
              <a:t>Mark </a:t>
            </a:r>
            <a:r>
              <a:rPr lang="en-GB" i="1" cap="none" dirty="0" smtClean="0"/>
              <a:t>Davys</a:t>
            </a:r>
            <a:endParaRPr lang="en-GB" cap="none" dirty="0"/>
          </a:p>
        </p:txBody>
      </p:sp>
      <p:sp>
        <p:nvSpPr>
          <p:cNvPr id="4" name="Title 1"/>
          <p:cNvSpPr>
            <a:spLocks noGrp="1"/>
          </p:cNvSpPr>
          <p:nvPr>
            <p:ph type="ctrTitle"/>
          </p:nvPr>
        </p:nvSpPr>
        <p:spPr>
          <a:xfrm>
            <a:off x="1803149" y="1653286"/>
            <a:ext cx="9546495" cy="2273411"/>
          </a:xfrm>
        </p:spPr>
        <p:txBody>
          <a:bodyPr>
            <a:noAutofit/>
          </a:bodyPr>
          <a:lstStyle/>
          <a:p>
            <a:pPr>
              <a:spcBef>
                <a:spcPts val="1800"/>
              </a:spcBef>
            </a:pPr>
            <a:r>
              <a:rPr lang="en-GB" sz="3200" spc="100" dirty="0"/>
              <a:t>‘The register of title of any particular registered estate is … intended to operate as a mirror, reflecting to potential disponees (and to any other interested persons) the full range of the proprietary benefits and burdens which currently affect the land’ (</a:t>
            </a:r>
            <a:r>
              <a:rPr lang="en-GB" sz="3200" spc="100" dirty="0" err="1"/>
              <a:t>Gray</a:t>
            </a:r>
            <a:r>
              <a:rPr lang="en-GB" sz="3200" spc="100" dirty="0"/>
              <a:t> and </a:t>
            </a:r>
            <a:r>
              <a:rPr lang="en-GB" sz="3200" spc="100" dirty="0" err="1"/>
              <a:t>Gray</a:t>
            </a:r>
            <a:r>
              <a:rPr lang="en-GB" sz="3200" spc="100" dirty="0"/>
              <a:t>, Elements of Land Law (5th </a:t>
            </a:r>
            <a:r>
              <a:rPr lang="en-GB" sz="3200" spc="100" dirty="0" err="1"/>
              <a:t>edn</a:t>
            </a:r>
            <a:r>
              <a:rPr lang="en-GB" sz="3200" spc="100" dirty="0"/>
              <a:t>, Oxford University Press 2009) para 2.2.24).</a:t>
            </a:r>
            <a:br>
              <a:rPr lang="en-GB" sz="3200" spc="100" dirty="0"/>
            </a:br>
            <a:r>
              <a:rPr lang="en-GB" sz="1200" spc="100" dirty="0"/>
              <a:t> </a:t>
            </a:r>
            <a:r>
              <a:rPr lang="en-GB" sz="3200" spc="100" dirty="0"/>
              <a:t/>
            </a:r>
            <a:br>
              <a:rPr lang="en-GB" sz="3200" spc="100" dirty="0"/>
            </a:br>
            <a:r>
              <a:rPr lang="en-GB" sz="3200" spc="100" dirty="0"/>
              <a:t>Critically consider this statement.</a:t>
            </a:r>
          </a:p>
        </p:txBody>
      </p:sp>
      <p:sp>
        <p:nvSpPr>
          <p:cNvPr id="8" name="Slide Number Placeholder 7"/>
          <p:cNvSpPr>
            <a:spLocks noGrp="1"/>
          </p:cNvSpPr>
          <p:nvPr>
            <p:ph type="sldNum" sz="quarter" idx="12"/>
          </p:nvPr>
        </p:nvSpPr>
        <p:spPr/>
        <p:txBody>
          <a:bodyPr/>
          <a:lstStyle/>
          <a:p>
            <a:fld id="{6D22F896-40B5-4ADD-8801-0D06FADFA095}" type="slidenum">
              <a:rPr lang="en-US" smtClean="0"/>
              <a:t>1</a:t>
            </a:fld>
            <a:endParaRPr lang="en-US" dirty="0"/>
          </a:p>
        </p:txBody>
      </p:sp>
      <p:sp>
        <p:nvSpPr>
          <p:cNvPr id="9" name="Date Placeholder 8"/>
          <p:cNvSpPr>
            <a:spLocks noGrp="1"/>
          </p:cNvSpPr>
          <p:nvPr>
            <p:ph type="dt" sz="half" idx="10"/>
          </p:nvPr>
        </p:nvSpPr>
        <p:spPr/>
        <p:txBody>
          <a:bodyPr/>
          <a:lstStyle/>
          <a:p>
            <a:fld id="{DBC31BB3-5B73-4154-8EC8-A858DADB7803}" type="datetime1">
              <a:rPr lang="en-GB" smtClean="0"/>
              <a:t>19/06/2019</a:t>
            </a:fld>
            <a:endParaRPr lang="en-US" dirty="0"/>
          </a:p>
        </p:txBody>
      </p:sp>
    </p:spTree>
    <p:extLst>
      <p:ext uri="{BB962C8B-B14F-4D97-AF65-F5344CB8AC3E}">
        <p14:creationId xmlns:p14="http://schemas.microsoft.com/office/powerpoint/2010/main" val="1640446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2446" y="492536"/>
            <a:ext cx="8953520" cy="2007404"/>
          </a:xfrm>
        </p:spPr>
        <p:txBody>
          <a:bodyPr>
            <a:normAutofit/>
          </a:bodyPr>
          <a:lstStyle/>
          <a:p>
            <a:r>
              <a:rPr lang="en-GB" sz="2800" spc="100" dirty="0"/>
              <a:t>‘The register of title of any particular registered estate is … intended to operate as a mirror, reflecting to potential disponees (and to any other interested persons) the full range of the proprietary benefits and burdens which currently affect the </a:t>
            </a:r>
            <a:r>
              <a:rPr lang="en-GB" sz="2800" spc="100" dirty="0" smtClean="0"/>
              <a:t>land.’</a:t>
            </a:r>
            <a:endParaRPr lang="en-GB" sz="2800" spc="100" dirty="0"/>
          </a:p>
        </p:txBody>
      </p:sp>
      <p:sp>
        <p:nvSpPr>
          <p:cNvPr id="3" name="Subtitle 2"/>
          <p:cNvSpPr>
            <a:spLocks noGrp="1"/>
          </p:cNvSpPr>
          <p:nvPr>
            <p:ph type="subTitle" idx="1"/>
          </p:nvPr>
        </p:nvSpPr>
        <p:spPr>
          <a:xfrm>
            <a:off x="771787" y="3145791"/>
            <a:ext cx="10674838" cy="2552350"/>
          </a:xfrm>
        </p:spPr>
        <p:txBody>
          <a:bodyPr>
            <a:normAutofit/>
          </a:bodyPr>
          <a:lstStyle/>
          <a:p>
            <a:r>
              <a:rPr lang="en-GB" sz="2400" cap="none" dirty="0">
                <a:solidFill>
                  <a:schemeClr val="accent5"/>
                </a:solidFill>
              </a:rPr>
              <a:t>This question asks us to ‘critically consider’ (that is, discuss) a quotation.</a:t>
            </a:r>
          </a:p>
          <a:p>
            <a:r>
              <a:rPr lang="en-GB" sz="2400" cap="none" dirty="0">
                <a:solidFill>
                  <a:schemeClr val="accent5"/>
                </a:solidFill>
              </a:rPr>
              <a:t>To do this, we need to identify:</a:t>
            </a:r>
          </a:p>
          <a:p>
            <a:pPr marL="742950" lvl="1" indent="-285750" algn="l">
              <a:spcBef>
                <a:spcPts val="0"/>
              </a:spcBef>
              <a:buFont typeface="Arial" panose="020B0604020202020204" pitchFamily="34" charset="0"/>
              <a:buChar char="•"/>
            </a:pPr>
            <a:r>
              <a:rPr lang="en-GB" sz="2400" cap="none" dirty="0">
                <a:solidFill>
                  <a:schemeClr val="accent5"/>
                </a:solidFill>
              </a:rPr>
              <a:t>what the quotation means (what is it saying?); </a:t>
            </a:r>
          </a:p>
          <a:p>
            <a:pPr marL="742950" lvl="1" indent="-285750" algn="l">
              <a:spcBef>
                <a:spcPts val="0"/>
              </a:spcBef>
              <a:buFont typeface="Arial" panose="020B0604020202020204" pitchFamily="34" charset="0"/>
              <a:buChar char="•"/>
            </a:pPr>
            <a:r>
              <a:rPr lang="en-GB" sz="2400" dirty="0">
                <a:solidFill>
                  <a:schemeClr val="accent5"/>
                </a:solidFill>
              </a:rPr>
              <a:t>the issues </a:t>
            </a:r>
            <a:r>
              <a:rPr lang="en-GB" sz="2400" dirty="0" smtClean="0">
                <a:solidFill>
                  <a:schemeClr val="accent5"/>
                </a:solidFill>
              </a:rPr>
              <a:t>it raises;</a:t>
            </a:r>
            <a:endParaRPr lang="en-GB" sz="2400" dirty="0">
              <a:solidFill>
                <a:schemeClr val="accent5"/>
              </a:solidFill>
            </a:endParaRPr>
          </a:p>
          <a:p>
            <a:pPr marL="742950" lvl="1" indent="-285750" algn="l">
              <a:spcBef>
                <a:spcPts val="0"/>
              </a:spcBef>
              <a:buFont typeface="Arial" panose="020B0604020202020204" pitchFamily="34" charset="0"/>
              <a:buChar char="•"/>
            </a:pPr>
            <a:r>
              <a:rPr lang="en-GB" sz="2400" cap="none" dirty="0">
                <a:solidFill>
                  <a:schemeClr val="accent5"/>
                </a:solidFill>
              </a:rPr>
              <a:t>what we think about these issues and why we think as we do.</a:t>
            </a:r>
          </a:p>
          <a:p>
            <a:endParaRPr lang="en-GB" sz="2400" cap="none" dirty="0">
              <a:solidFill>
                <a:schemeClr val="accent5"/>
              </a:solidFill>
            </a:endParaRPr>
          </a:p>
        </p:txBody>
      </p:sp>
      <p:sp>
        <p:nvSpPr>
          <p:cNvPr id="8" name="Slide Number Placeholder 7"/>
          <p:cNvSpPr>
            <a:spLocks noGrp="1"/>
          </p:cNvSpPr>
          <p:nvPr>
            <p:ph type="sldNum" sz="quarter" idx="12"/>
          </p:nvPr>
        </p:nvSpPr>
        <p:spPr/>
        <p:txBody>
          <a:bodyPr/>
          <a:lstStyle/>
          <a:p>
            <a:fld id="{6D22F896-40B5-4ADD-8801-0D06FADFA095}" type="slidenum">
              <a:rPr lang="en-US" smtClean="0"/>
              <a:t>2</a:t>
            </a:fld>
            <a:endParaRPr lang="en-US" dirty="0"/>
          </a:p>
        </p:txBody>
      </p:sp>
      <p:sp>
        <p:nvSpPr>
          <p:cNvPr id="9" name="Date Placeholder 8"/>
          <p:cNvSpPr>
            <a:spLocks noGrp="1"/>
          </p:cNvSpPr>
          <p:nvPr>
            <p:ph type="dt" sz="half" idx="10"/>
          </p:nvPr>
        </p:nvSpPr>
        <p:spPr/>
        <p:txBody>
          <a:bodyPr/>
          <a:lstStyle/>
          <a:p>
            <a:fld id="{41891100-516E-474D-9816-E678654EEDA2}" type="datetime1">
              <a:rPr lang="en-GB" smtClean="0"/>
              <a:t>19/06/2019</a:t>
            </a:fld>
            <a:endParaRPr lang="en-US" dirty="0"/>
          </a:p>
        </p:txBody>
      </p:sp>
    </p:spTree>
    <p:extLst>
      <p:ext uri="{BB962C8B-B14F-4D97-AF65-F5344CB8AC3E}">
        <p14:creationId xmlns:p14="http://schemas.microsoft.com/office/powerpoint/2010/main" val="3963270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2446" y="500849"/>
            <a:ext cx="8953520" cy="2007404"/>
          </a:xfrm>
        </p:spPr>
        <p:txBody>
          <a:bodyPr>
            <a:normAutofit/>
          </a:bodyPr>
          <a:lstStyle/>
          <a:p>
            <a:r>
              <a:rPr lang="en-GB" sz="2800" spc="100" dirty="0"/>
              <a:t>‘The </a:t>
            </a:r>
            <a:r>
              <a:rPr lang="en-GB" sz="2800" spc="100" dirty="0">
                <a:solidFill>
                  <a:srgbClr val="FF0000"/>
                </a:solidFill>
              </a:rPr>
              <a:t>register of title </a:t>
            </a:r>
            <a:r>
              <a:rPr lang="en-GB" sz="2800" spc="100" dirty="0"/>
              <a:t>of any particular </a:t>
            </a:r>
            <a:r>
              <a:rPr lang="en-GB" sz="2800" spc="100" dirty="0">
                <a:solidFill>
                  <a:srgbClr val="FF0000"/>
                </a:solidFill>
              </a:rPr>
              <a:t>registered estate </a:t>
            </a:r>
            <a:r>
              <a:rPr lang="en-GB" sz="2800" spc="100" dirty="0">
                <a:solidFill>
                  <a:srgbClr val="00B050"/>
                </a:solidFill>
              </a:rPr>
              <a:t>is … intended to operate as a mirror</a:t>
            </a:r>
            <a:r>
              <a:rPr lang="en-GB" sz="2800" spc="100" dirty="0"/>
              <a:t>, </a:t>
            </a:r>
            <a:r>
              <a:rPr lang="en-GB" sz="2800" spc="100" dirty="0">
                <a:solidFill>
                  <a:srgbClr val="00B050"/>
                </a:solidFill>
              </a:rPr>
              <a:t>reflecting </a:t>
            </a:r>
            <a:r>
              <a:rPr lang="en-GB" sz="2800" spc="100" dirty="0"/>
              <a:t>to </a:t>
            </a:r>
            <a:r>
              <a:rPr lang="en-GB" sz="2800" spc="100" dirty="0">
                <a:solidFill>
                  <a:srgbClr val="FF0000"/>
                </a:solidFill>
              </a:rPr>
              <a:t>potential disponees </a:t>
            </a:r>
            <a:r>
              <a:rPr lang="en-GB" sz="2800" spc="100" dirty="0"/>
              <a:t>(and to any other interested persons) </a:t>
            </a:r>
            <a:r>
              <a:rPr lang="en-GB" sz="2800" spc="100" dirty="0">
                <a:solidFill>
                  <a:srgbClr val="00B050"/>
                </a:solidFill>
              </a:rPr>
              <a:t>the full range </a:t>
            </a:r>
            <a:r>
              <a:rPr lang="en-GB" sz="2800" spc="100" dirty="0"/>
              <a:t>of the </a:t>
            </a:r>
            <a:r>
              <a:rPr lang="en-GB" sz="2800" spc="100" dirty="0">
                <a:solidFill>
                  <a:srgbClr val="FF0000"/>
                </a:solidFill>
              </a:rPr>
              <a:t>proprietary benefits and burdens</a:t>
            </a:r>
            <a:r>
              <a:rPr lang="en-GB" sz="2800" spc="100" dirty="0"/>
              <a:t> which currently </a:t>
            </a:r>
            <a:r>
              <a:rPr lang="en-GB" sz="2800" spc="100" dirty="0">
                <a:solidFill>
                  <a:srgbClr val="00B050"/>
                </a:solidFill>
              </a:rPr>
              <a:t>affect the </a:t>
            </a:r>
            <a:r>
              <a:rPr lang="en-GB" sz="2800" spc="100" dirty="0" smtClean="0">
                <a:solidFill>
                  <a:srgbClr val="00B050"/>
                </a:solidFill>
              </a:rPr>
              <a:t>land</a:t>
            </a:r>
            <a:r>
              <a:rPr lang="en-GB" sz="2800" spc="100" dirty="0" smtClean="0"/>
              <a:t>.’</a:t>
            </a:r>
            <a:endParaRPr lang="en-GB" sz="2800" spc="100" dirty="0"/>
          </a:p>
        </p:txBody>
      </p:sp>
      <p:sp>
        <p:nvSpPr>
          <p:cNvPr id="3" name="Subtitle 2"/>
          <p:cNvSpPr>
            <a:spLocks noGrp="1"/>
          </p:cNvSpPr>
          <p:nvPr>
            <p:ph type="subTitle" idx="1"/>
          </p:nvPr>
        </p:nvSpPr>
        <p:spPr>
          <a:xfrm>
            <a:off x="771787" y="3149946"/>
            <a:ext cx="10674838" cy="2818591"/>
          </a:xfrm>
        </p:spPr>
        <p:txBody>
          <a:bodyPr>
            <a:normAutofit fontScale="92500"/>
          </a:bodyPr>
          <a:lstStyle/>
          <a:p>
            <a:r>
              <a:rPr lang="en-GB" sz="2400" cap="none" dirty="0" smtClean="0">
                <a:solidFill>
                  <a:schemeClr val="accent5"/>
                </a:solidFill>
              </a:rPr>
              <a:t>What does it mean?</a:t>
            </a:r>
            <a:endParaRPr lang="en-GB" sz="2400" cap="none" dirty="0" smtClean="0">
              <a:solidFill>
                <a:schemeClr val="accent5"/>
              </a:solidFill>
            </a:endParaRPr>
          </a:p>
          <a:p>
            <a:pPr marL="742950" lvl="1" indent="-285750" algn="l">
              <a:spcBef>
                <a:spcPts val="0"/>
              </a:spcBef>
              <a:buFont typeface="Arial" panose="020B0604020202020204" pitchFamily="34" charset="0"/>
              <a:buChar char="•"/>
            </a:pPr>
            <a:r>
              <a:rPr lang="en-GB" sz="2400" cap="none" dirty="0" smtClean="0">
                <a:solidFill>
                  <a:schemeClr val="accent5"/>
                </a:solidFill>
              </a:rPr>
              <a:t>Read it several </a:t>
            </a:r>
            <a:r>
              <a:rPr lang="en-GB" sz="2400" dirty="0" smtClean="0">
                <a:solidFill>
                  <a:schemeClr val="accent5"/>
                </a:solidFill>
              </a:rPr>
              <a:t>times.  </a:t>
            </a:r>
          </a:p>
          <a:p>
            <a:pPr marL="742950" lvl="1" indent="-285750" algn="l">
              <a:spcBef>
                <a:spcPts val="0"/>
              </a:spcBef>
              <a:buFont typeface="Arial" panose="020B0604020202020204" pitchFamily="34" charset="0"/>
              <a:buChar char="•"/>
            </a:pPr>
            <a:r>
              <a:rPr lang="en-GB" sz="2400" dirty="0" smtClean="0">
                <a:solidFill>
                  <a:schemeClr val="accent5"/>
                </a:solidFill>
              </a:rPr>
              <a:t>Identify </a:t>
            </a:r>
            <a:r>
              <a:rPr lang="en-GB" sz="2400" dirty="0">
                <a:solidFill>
                  <a:schemeClr val="accent5"/>
                </a:solidFill>
              </a:rPr>
              <a:t>its </a:t>
            </a:r>
            <a:r>
              <a:rPr lang="en-GB" sz="2400" dirty="0" smtClean="0">
                <a:solidFill>
                  <a:schemeClr val="accent5"/>
                </a:solidFill>
              </a:rPr>
              <a:t>key </a:t>
            </a:r>
            <a:r>
              <a:rPr lang="en-GB" sz="2400" b="1" dirty="0" smtClean="0">
                <a:solidFill>
                  <a:srgbClr val="FF0000"/>
                </a:solidFill>
              </a:rPr>
              <a:t>words and concepts</a:t>
            </a:r>
            <a:r>
              <a:rPr lang="en-GB" sz="2400" dirty="0" smtClean="0">
                <a:solidFill>
                  <a:schemeClr val="accent5"/>
                </a:solidFill>
              </a:rPr>
              <a:t>, and its </a:t>
            </a:r>
            <a:r>
              <a:rPr lang="en-GB" sz="2400" b="1" dirty="0" smtClean="0">
                <a:solidFill>
                  <a:srgbClr val="00B050"/>
                </a:solidFill>
              </a:rPr>
              <a:t>thesis</a:t>
            </a:r>
            <a:r>
              <a:rPr lang="en-GB" sz="2400" dirty="0" smtClean="0">
                <a:solidFill>
                  <a:schemeClr val="accent5"/>
                </a:solidFill>
              </a:rPr>
              <a:t>.</a:t>
            </a:r>
          </a:p>
          <a:p>
            <a:r>
              <a:rPr lang="en-GB" sz="2400" cap="none" dirty="0">
                <a:solidFill>
                  <a:schemeClr val="accent5"/>
                </a:solidFill>
              </a:rPr>
              <a:t>Make </a:t>
            </a:r>
            <a:r>
              <a:rPr lang="en-GB" sz="2400" cap="none" dirty="0" smtClean="0">
                <a:solidFill>
                  <a:schemeClr val="accent5"/>
                </a:solidFill>
              </a:rPr>
              <a:t>sure that you:</a:t>
            </a:r>
            <a:endParaRPr lang="en-GB" sz="2400" cap="none" dirty="0">
              <a:solidFill>
                <a:schemeClr val="accent5"/>
              </a:solidFill>
            </a:endParaRPr>
          </a:p>
          <a:p>
            <a:pPr marL="742950" lvl="1" indent="-285750" algn="l">
              <a:spcBef>
                <a:spcPts val="0"/>
              </a:spcBef>
              <a:buFont typeface="Arial" panose="020B0604020202020204" pitchFamily="34" charset="0"/>
              <a:buChar char="•"/>
            </a:pPr>
            <a:r>
              <a:rPr lang="en-GB" sz="2400" dirty="0" smtClean="0">
                <a:solidFill>
                  <a:schemeClr val="accent5"/>
                </a:solidFill>
              </a:rPr>
              <a:t>find out the </a:t>
            </a:r>
            <a:r>
              <a:rPr lang="en-GB" sz="2400" dirty="0">
                <a:solidFill>
                  <a:schemeClr val="accent5"/>
                </a:solidFill>
              </a:rPr>
              <a:t>meaning of any words or concepts you are unsure </a:t>
            </a:r>
            <a:r>
              <a:rPr lang="en-GB" sz="2400" dirty="0" smtClean="0">
                <a:solidFill>
                  <a:schemeClr val="accent5"/>
                </a:solidFill>
              </a:rPr>
              <a:t>about; and</a:t>
            </a:r>
            <a:endParaRPr lang="en-GB" sz="2400" dirty="0">
              <a:solidFill>
                <a:schemeClr val="accent5"/>
              </a:solidFill>
            </a:endParaRPr>
          </a:p>
          <a:p>
            <a:pPr marL="742950" lvl="1" indent="-285750" algn="l">
              <a:spcBef>
                <a:spcPts val="0"/>
              </a:spcBef>
              <a:buFont typeface="Arial" panose="020B0604020202020204" pitchFamily="34" charset="0"/>
              <a:buChar char="•"/>
            </a:pPr>
            <a:r>
              <a:rPr lang="en-GB" sz="2400" cap="none" dirty="0" smtClean="0">
                <a:solidFill>
                  <a:schemeClr val="accent5"/>
                </a:solidFill>
              </a:rPr>
              <a:t>(if possible) locate the </a:t>
            </a:r>
            <a:r>
              <a:rPr lang="en-GB" sz="2400" dirty="0" smtClean="0">
                <a:solidFill>
                  <a:schemeClr val="accent5"/>
                </a:solidFill>
              </a:rPr>
              <a:t>text from which it is taken and read it in its original context.</a:t>
            </a:r>
          </a:p>
        </p:txBody>
      </p:sp>
      <p:sp>
        <p:nvSpPr>
          <p:cNvPr id="8" name="Slide Number Placeholder 7"/>
          <p:cNvSpPr>
            <a:spLocks noGrp="1"/>
          </p:cNvSpPr>
          <p:nvPr>
            <p:ph type="sldNum" sz="quarter" idx="12"/>
          </p:nvPr>
        </p:nvSpPr>
        <p:spPr/>
        <p:txBody>
          <a:bodyPr/>
          <a:lstStyle/>
          <a:p>
            <a:fld id="{6D22F896-40B5-4ADD-8801-0D06FADFA095}" type="slidenum">
              <a:rPr lang="en-US" smtClean="0"/>
              <a:t>3</a:t>
            </a:fld>
            <a:endParaRPr lang="en-US" dirty="0"/>
          </a:p>
        </p:txBody>
      </p:sp>
      <p:sp>
        <p:nvSpPr>
          <p:cNvPr id="9" name="Date Placeholder 8"/>
          <p:cNvSpPr>
            <a:spLocks noGrp="1"/>
          </p:cNvSpPr>
          <p:nvPr>
            <p:ph type="dt" sz="half" idx="10"/>
          </p:nvPr>
        </p:nvSpPr>
        <p:spPr/>
        <p:txBody>
          <a:bodyPr/>
          <a:lstStyle/>
          <a:p>
            <a:fld id="{56BC5E5A-550B-4992-ACBA-E8CD3D2AE5C1}" type="datetime1">
              <a:rPr lang="en-GB" smtClean="0"/>
              <a:t>19/06/2019</a:t>
            </a:fld>
            <a:endParaRPr lang="en-US" dirty="0"/>
          </a:p>
        </p:txBody>
      </p:sp>
    </p:spTree>
    <p:extLst>
      <p:ext uri="{BB962C8B-B14F-4D97-AF65-F5344CB8AC3E}">
        <p14:creationId xmlns:p14="http://schemas.microsoft.com/office/powerpoint/2010/main" val="673648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2446" y="500849"/>
            <a:ext cx="8953520" cy="2007404"/>
          </a:xfrm>
        </p:spPr>
        <p:txBody>
          <a:bodyPr>
            <a:normAutofit/>
          </a:bodyPr>
          <a:lstStyle/>
          <a:p>
            <a:r>
              <a:rPr lang="en-GB" sz="2800" spc="100" dirty="0"/>
              <a:t>‘The </a:t>
            </a:r>
            <a:r>
              <a:rPr lang="en-GB" sz="2800" spc="100" dirty="0">
                <a:solidFill>
                  <a:srgbClr val="FF0000"/>
                </a:solidFill>
              </a:rPr>
              <a:t>register of title </a:t>
            </a:r>
            <a:r>
              <a:rPr lang="en-GB" sz="2800" spc="100" dirty="0"/>
              <a:t>of any particular </a:t>
            </a:r>
            <a:r>
              <a:rPr lang="en-GB" sz="2800" spc="100" dirty="0">
                <a:solidFill>
                  <a:srgbClr val="FF0000"/>
                </a:solidFill>
              </a:rPr>
              <a:t>registered estate </a:t>
            </a:r>
            <a:r>
              <a:rPr lang="en-GB" sz="2800" spc="100" dirty="0">
                <a:solidFill>
                  <a:srgbClr val="00B050"/>
                </a:solidFill>
              </a:rPr>
              <a:t>is … intended to operate as a mirror</a:t>
            </a:r>
            <a:r>
              <a:rPr lang="en-GB" sz="2800" spc="100" dirty="0"/>
              <a:t>, </a:t>
            </a:r>
            <a:r>
              <a:rPr lang="en-GB" sz="2800" spc="100" dirty="0">
                <a:solidFill>
                  <a:srgbClr val="00B050"/>
                </a:solidFill>
              </a:rPr>
              <a:t>reflecting </a:t>
            </a:r>
            <a:r>
              <a:rPr lang="en-GB" sz="2800" spc="100" dirty="0"/>
              <a:t>to </a:t>
            </a:r>
            <a:r>
              <a:rPr lang="en-GB" sz="2800" spc="100" dirty="0">
                <a:solidFill>
                  <a:srgbClr val="FF0000"/>
                </a:solidFill>
              </a:rPr>
              <a:t>potential disponees </a:t>
            </a:r>
            <a:r>
              <a:rPr lang="en-GB" sz="2800" spc="100" dirty="0"/>
              <a:t>(and to any other interested persons) </a:t>
            </a:r>
            <a:r>
              <a:rPr lang="en-GB" sz="2800" spc="100" dirty="0">
                <a:solidFill>
                  <a:srgbClr val="00B050"/>
                </a:solidFill>
              </a:rPr>
              <a:t>the full range </a:t>
            </a:r>
            <a:r>
              <a:rPr lang="en-GB" sz="2800" spc="100" dirty="0"/>
              <a:t>of the </a:t>
            </a:r>
            <a:r>
              <a:rPr lang="en-GB" sz="2800" spc="100" dirty="0">
                <a:solidFill>
                  <a:srgbClr val="FF0000"/>
                </a:solidFill>
              </a:rPr>
              <a:t>proprietary benefits and burdens</a:t>
            </a:r>
            <a:r>
              <a:rPr lang="en-GB" sz="2800" spc="100" dirty="0"/>
              <a:t> which currently </a:t>
            </a:r>
            <a:r>
              <a:rPr lang="en-GB" sz="2800" spc="100" dirty="0">
                <a:solidFill>
                  <a:srgbClr val="00B050"/>
                </a:solidFill>
              </a:rPr>
              <a:t>affect the </a:t>
            </a:r>
            <a:r>
              <a:rPr lang="en-GB" sz="2800" spc="100" dirty="0" smtClean="0">
                <a:solidFill>
                  <a:srgbClr val="00B050"/>
                </a:solidFill>
              </a:rPr>
              <a:t>land</a:t>
            </a:r>
            <a:r>
              <a:rPr lang="en-GB" sz="2800" spc="100" dirty="0" smtClean="0"/>
              <a:t>.’</a:t>
            </a:r>
            <a:endParaRPr lang="en-GB" sz="2800" spc="100" dirty="0"/>
          </a:p>
        </p:txBody>
      </p:sp>
      <p:sp>
        <p:nvSpPr>
          <p:cNvPr id="3" name="Subtitle 2"/>
          <p:cNvSpPr>
            <a:spLocks noGrp="1"/>
          </p:cNvSpPr>
          <p:nvPr>
            <p:ph type="subTitle" idx="1"/>
          </p:nvPr>
        </p:nvSpPr>
        <p:spPr>
          <a:xfrm>
            <a:off x="771787" y="2951019"/>
            <a:ext cx="10674838" cy="2992581"/>
          </a:xfrm>
        </p:spPr>
        <p:txBody>
          <a:bodyPr>
            <a:normAutofit fontScale="77500" lnSpcReduction="20000"/>
          </a:bodyPr>
          <a:lstStyle/>
          <a:p>
            <a:r>
              <a:rPr lang="en-GB" sz="2400" cap="none" dirty="0" smtClean="0">
                <a:solidFill>
                  <a:schemeClr val="accent5"/>
                </a:solidFill>
              </a:rPr>
              <a:t>What issues does it raise?</a:t>
            </a:r>
          </a:p>
          <a:p>
            <a:pPr marL="342900" indent="-342900">
              <a:spcBef>
                <a:spcPts val="300"/>
              </a:spcBef>
              <a:buFont typeface="Arial" panose="020B0604020202020204" pitchFamily="34" charset="0"/>
              <a:buChar char="•"/>
            </a:pPr>
            <a:r>
              <a:rPr lang="en-GB" sz="2400" cap="none" dirty="0" smtClean="0">
                <a:solidFill>
                  <a:schemeClr val="accent5"/>
                </a:solidFill>
              </a:rPr>
              <a:t>Think for yourself.</a:t>
            </a:r>
          </a:p>
          <a:p>
            <a:pPr marL="342900" indent="-342900">
              <a:spcBef>
                <a:spcPts val="600"/>
              </a:spcBef>
              <a:buFont typeface="Arial" panose="020B0604020202020204" pitchFamily="34" charset="0"/>
              <a:buChar char="•"/>
            </a:pPr>
            <a:r>
              <a:rPr lang="en-GB" sz="2400" cap="none" dirty="0" smtClean="0">
                <a:solidFill>
                  <a:schemeClr val="accent5"/>
                </a:solidFill>
              </a:rPr>
              <a:t>Consider the quotation in context.</a:t>
            </a:r>
          </a:p>
          <a:p>
            <a:pPr marL="800100" lvl="1" indent="-342900" algn="l">
              <a:spcBef>
                <a:spcPts val="0"/>
              </a:spcBef>
              <a:buFont typeface="Arial" panose="020B0604020202020204" pitchFamily="34" charset="0"/>
              <a:buChar char="•"/>
            </a:pPr>
            <a:r>
              <a:rPr lang="en-GB" sz="2300" dirty="0" smtClean="0">
                <a:solidFill>
                  <a:schemeClr val="accent5"/>
                </a:solidFill>
              </a:rPr>
              <a:t>Book or article: where does it fit in the author’s analysis or argument?</a:t>
            </a:r>
          </a:p>
          <a:p>
            <a:pPr marL="800100" lvl="1" indent="-342900" algn="l">
              <a:spcBef>
                <a:spcPts val="0"/>
              </a:spcBef>
              <a:buFont typeface="Arial" panose="020B0604020202020204" pitchFamily="34" charset="0"/>
              <a:buChar char="•"/>
            </a:pPr>
            <a:r>
              <a:rPr lang="en-GB" sz="2300" dirty="0" smtClean="0">
                <a:solidFill>
                  <a:schemeClr val="accent5"/>
                </a:solidFill>
              </a:rPr>
              <a:t>Case: where does it fit in the judgment; why was this issue important in the case; refer to any other judgments (especially dissenting ones)?</a:t>
            </a:r>
          </a:p>
          <a:p>
            <a:pPr marL="342900" indent="-342900">
              <a:spcBef>
                <a:spcPts val="600"/>
              </a:spcBef>
              <a:buFont typeface="Arial" panose="020B0604020202020204" pitchFamily="34" charset="0"/>
              <a:buChar char="•"/>
            </a:pPr>
            <a:r>
              <a:rPr lang="en-GB" sz="2400" cap="none" dirty="0">
                <a:solidFill>
                  <a:schemeClr val="accent5"/>
                </a:solidFill>
              </a:rPr>
              <a:t>Consider </a:t>
            </a:r>
            <a:r>
              <a:rPr lang="en-GB" sz="2400" cap="none" dirty="0">
                <a:solidFill>
                  <a:schemeClr val="accent5"/>
                </a:solidFill>
              </a:rPr>
              <a:t>what is said about the opinion stated in quotation (or the case from which it comes) in:</a:t>
            </a:r>
          </a:p>
          <a:p>
            <a:pPr marL="800100" lvl="2" indent="-342900" algn="l">
              <a:spcBef>
                <a:spcPts val="0"/>
              </a:spcBef>
              <a:buFont typeface="Arial" panose="020B0604020202020204" pitchFamily="34" charset="0"/>
              <a:buChar char="•"/>
            </a:pPr>
            <a:r>
              <a:rPr lang="en-GB" sz="2400" dirty="0">
                <a:solidFill>
                  <a:schemeClr val="accent5"/>
                </a:solidFill>
              </a:rPr>
              <a:t>other cases; and</a:t>
            </a:r>
          </a:p>
          <a:p>
            <a:pPr marL="800100" lvl="1" indent="-342900" algn="l">
              <a:spcBef>
                <a:spcPts val="0"/>
              </a:spcBef>
              <a:buFont typeface="Arial" panose="020B0604020202020204" pitchFamily="34" charset="0"/>
              <a:buChar char="•"/>
            </a:pPr>
            <a:r>
              <a:rPr lang="en-GB" sz="2300" cap="none" dirty="0" smtClean="0">
                <a:solidFill>
                  <a:schemeClr val="accent5"/>
                </a:solidFill>
              </a:rPr>
              <a:t>other journal articles.</a:t>
            </a:r>
            <a:endParaRPr lang="en-GB" sz="2400" dirty="0">
              <a:solidFill>
                <a:schemeClr val="accent5"/>
              </a:solidFill>
            </a:endParaRPr>
          </a:p>
        </p:txBody>
      </p:sp>
      <p:sp>
        <p:nvSpPr>
          <p:cNvPr id="8" name="Slide Number Placeholder 7"/>
          <p:cNvSpPr>
            <a:spLocks noGrp="1"/>
          </p:cNvSpPr>
          <p:nvPr>
            <p:ph type="sldNum" sz="quarter" idx="12"/>
          </p:nvPr>
        </p:nvSpPr>
        <p:spPr/>
        <p:txBody>
          <a:bodyPr/>
          <a:lstStyle/>
          <a:p>
            <a:fld id="{6D22F896-40B5-4ADD-8801-0D06FADFA095}" type="slidenum">
              <a:rPr lang="en-US" smtClean="0"/>
              <a:t>4</a:t>
            </a:fld>
            <a:endParaRPr lang="en-US" dirty="0"/>
          </a:p>
        </p:txBody>
      </p:sp>
      <p:sp>
        <p:nvSpPr>
          <p:cNvPr id="9" name="Date Placeholder 8"/>
          <p:cNvSpPr>
            <a:spLocks noGrp="1"/>
          </p:cNvSpPr>
          <p:nvPr>
            <p:ph type="dt" sz="half" idx="10"/>
          </p:nvPr>
        </p:nvSpPr>
        <p:spPr/>
        <p:txBody>
          <a:bodyPr/>
          <a:lstStyle/>
          <a:p>
            <a:fld id="{56BC5E5A-550B-4992-ACBA-E8CD3D2AE5C1}" type="datetime1">
              <a:rPr lang="en-GB" smtClean="0"/>
              <a:t>19/06/2019</a:t>
            </a:fld>
            <a:endParaRPr lang="en-US" dirty="0"/>
          </a:p>
        </p:txBody>
      </p:sp>
    </p:spTree>
    <p:extLst>
      <p:ext uri="{BB962C8B-B14F-4D97-AF65-F5344CB8AC3E}">
        <p14:creationId xmlns:p14="http://schemas.microsoft.com/office/powerpoint/2010/main" val="281290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2446" y="500849"/>
            <a:ext cx="8953520" cy="2007404"/>
          </a:xfrm>
        </p:spPr>
        <p:txBody>
          <a:bodyPr>
            <a:normAutofit/>
          </a:bodyPr>
          <a:lstStyle/>
          <a:p>
            <a:r>
              <a:rPr lang="en-GB" sz="2800" spc="100" dirty="0"/>
              <a:t>‘The </a:t>
            </a:r>
            <a:r>
              <a:rPr lang="en-GB" sz="2800" spc="100" dirty="0">
                <a:solidFill>
                  <a:srgbClr val="FF0000"/>
                </a:solidFill>
              </a:rPr>
              <a:t>register of title </a:t>
            </a:r>
            <a:r>
              <a:rPr lang="en-GB" sz="2800" spc="100" dirty="0"/>
              <a:t>of any particular </a:t>
            </a:r>
            <a:r>
              <a:rPr lang="en-GB" sz="2800" spc="100" dirty="0">
                <a:solidFill>
                  <a:srgbClr val="FF0000"/>
                </a:solidFill>
              </a:rPr>
              <a:t>registered estate </a:t>
            </a:r>
            <a:r>
              <a:rPr lang="en-GB" sz="2800" spc="100" dirty="0">
                <a:solidFill>
                  <a:srgbClr val="00B050"/>
                </a:solidFill>
              </a:rPr>
              <a:t>is … intended to operate as a mirror</a:t>
            </a:r>
            <a:r>
              <a:rPr lang="en-GB" sz="2800" spc="100" dirty="0"/>
              <a:t>, </a:t>
            </a:r>
            <a:r>
              <a:rPr lang="en-GB" sz="2800" spc="100" dirty="0">
                <a:solidFill>
                  <a:srgbClr val="00B050"/>
                </a:solidFill>
              </a:rPr>
              <a:t>reflecting </a:t>
            </a:r>
            <a:r>
              <a:rPr lang="en-GB" sz="2800" spc="100" dirty="0"/>
              <a:t>to </a:t>
            </a:r>
            <a:r>
              <a:rPr lang="en-GB" sz="2800" spc="100" dirty="0">
                <a:solidFill>
                  <a:srgbClr val="FF0000"/>
                </a:solidFill>
              </a:rPr>
              <a:t>potential disponees </a:t>
            </a:r>
            <a:r>
              <a:rPr lang="en-GB" sz="2800" spc="100" dirty="0"/>
              <a:t>(and to any other interested persons) </a:t>
            </a:r>
            <a:r>
              <a:rPr lang="en-GB" sz="2800" spc="100" dirty="0">
                <a:solidFill>
                  <a:srgbClr val="00B050"/>
                </a:solidFill>
              </a:rPr>
              <a:t>the full range </a:t>
            </a:r>
            <a:r>
              <a:rPr lang="en-GB" sz="2800" spc="100" dirty="0"/>
              <a:t>of the </a:t>
            </a:r>
            <a:r>
              <a:rPr lang="en-GB" sz="2800" spc="100" dirty="0">
                <a:solidFill>
                  <a:srgbClr val="FF0000"/>
                </a:solidFill>
              </a:rPr>
              <a:t>proprietary benefits and burdens</a:t>
            </a:r>
            <a:r>
              <a:rPr lang="en-GB" sz="2800" spc="100" dirty="0"/>
              <a:t> which currently </a:t>
            </a:r>
            <a:r>
              <a:rPr lang="en-GB" sz="2800" spc="100" dirty="0">
                <a:solidFill>
                  <a:srgbClr val="00B050"/>
                </a:solidFill>
              </a:rPr>
              <a:t>affect the </a:t>
            </a:r>
            <a:r>
              <a:rPr lang="en-GB" sz="2800" spc="100" dirty="0" smtClean="0">
                <a:solidFill>
                  <a:srgbClr val="00B050"/>
                </a:solidFill>
              </a:rPr>
              <a:t>land</a:t>
            </a:r>
            <a:r>
              <a:rPr lang="en-GB" sz="2800" spc="100" dirty="0" smtClean="0"/>
              <a:t>.’</a:t>
            </a:r>
            <a:endParaRPr lang="en-GB" sz="2800" spc="100" dirty="0"/>
          </a:p>
        </p:txBody>
      </p:sp>
      <p:sp>
        <p:nvSpPr>
          <p:cNvPr id="3" name="Subtitle 2"/>
          <p:cNvSpPr>
            <a:spLocks noGrp="1"/>
          </p:cNvSpPr>
          <p:nvPr>
            <p:ph type="subTitle" idx="1"/>
          </p:nvPr>
        </p:nvSpPr>
        <p:spPr>
          <a:xfrm>
            <a:off x="771787" y="3149946"/>
            <a:ext cx="10674838" cy="2818591"/>
          </a:xfrm>
        </p:spPr>
        <p:txBody>
          <a:bodyPr>
            <a:normAutofit/>
          </a:bodyPr>
          <a:lstStyle/>
          <a:p>
            <a:r>
              <a:rPr lang="en-GB" sz="2400" cap="none" dirty="0" smtClean="0">
                <a:solidFill>
                  <a:srgbClr val="FF0000"/>
                </a:solidFill>
              </a:rPr>
              <a:t>Key concepts</a:t>
            </a:r>
          </a:p>
          <a:p>
            <a:pPr marL="742950" lvl="1" indent="-285750" algn="l">
              <a:spcBef>
                <a:spcPts val="0"/>
              </a:spcBef>
              <a:buFont typeface="Arial" panose="020B0604020202020204" pitchFamily="34" charset="0"/>
              <a:buChar char="•"/>
            </a:pPr>
            <a:r>
              <a:rPr lang="en-GB" sz="2400" dirty="0" smtClean="0">
                <a:solidFill>
                  <a:srgbClr val="0070C0"/>
                </a:solidFill>
              </a:rPr>
              <a:t>Registered title: consider, what is its purpose?</a:t>
            </a:r>
          </a:p>
          <a:p>
            <a:pPr marL="742950" lvl="1" indent="-285750" algn="l">
              <a:spcBef>
                <a:spcPts val="0"/>
              </a:spcBef>
              <a:buFont typeface="Arial" panose="020B0604020202020204" pitchFamily="34" charset="0"/>
              <a:buChar char="•"/>
            </a:pPr>
            <a:r>
              <a:rPr lang="en-GB" sz="2400" dirty="0" smtClean="0">
                <a:solidFill>
                  <a:srgbClr val="0070C0"/>
                </a:solidFill>
              </a:rPr>
              <a:t>Proprietary interests: consider</a:t>
            </a:r>
          </a:p>
          <a:p>
            <a:pPr marL="1200150" lvl="2" indent="-285750" algn="l">
              <a:spcBef>
                <a:spcPts val="0"/>
              </a:spcBef>
              <a:buFont typeface="Arial" panose="020B0604020202020204" pitchFamily="34" charset="0"/>
              <a:buChar char="•"/>
            </a:pPr>
            <a:r>
              <a:rPr lang="en-GB" sz="2400" dirty="0" smtClean="0">
                <a:solidFill>
                  <a:srgbClr val="0070C0"/>
                </a:solidFill>
              </a:rPr>
              <a:t>What are they?</a:t>
            </a:r>
          </a:p>
          <a:p>
            <a:pPr marL="1200150" lvl="2" indent="-285750" algn="l">
              <a:spcBef>
                <a:spcPts val="0"/>
              </a:spcBef>
              <a:buFont typeface="Arial" panose="020B0604020202020204" pitchFamily="34" charset="0"/>
              <a:buChar char="•"/>
            </a:pPr>
            <a:r>
              <a:rPr lang="en-GB" sz="2400" dirty="0" smtClean="0">
                <a:solidFill>
                  <a:srgbClr val="0070C0"/>
                </a:solidFill>
              </a:rPr>
              <a:t>Why do or should potential dispones want to be aware of them?</a:t>
            </a:r>
          </a:p>
        </p:txBody>
      </p:sp>
      <p:sp>
        <p:nvSpPr>
          <p:cNvPr id="8" name="Slide Number Placeholder 7"/>
          <p:cNvSpPr>
            <a:spLocks noGrp="1"/>
          </p:cNvSpPr>
          <p:nvPr>
            <p:ph type="sldNum" sz="quarter" idx="12"/>
          </p:nvPr>
        </p:nvSpPr>
        <p:spPr/>
        <p:txBody>
          <a:bodyPr/>
          <a:lstStyle/>
          <a:p>
            <a:fld id="{6D22F896-40B5-4ADD-8801-0D06FADFA095}" type="slidenum">
              <a:rPr lang="en-US" smtClean="0"/>
              <a:t>5</a:t>
            </a:fld>
            <a:endParaRPr lang="en-US" dirty="0"/>
          </a:p>
        </p:txBody>
      </p:sp>
      <p:sp>
        <p:nvSpPr>
          <p:cNvPr id="9" name="Date Placeholder 8"/>
          <p:cNvSpPr>
            <a:spLocks noGrp="1"/>
          </p:cNvSpPr>
          <p:nvPr>
            <p:ph type="dt" sz="half" idx="10"/>
          </p:nvPr>
        </p:nvSpPr>
        <p:spPr/>
        <p:txBody>
          <a:bodyPr/>
          <a:lstStyle/>
          <a:p>
            <a:fld id="{56BC5E5A-550B-4992-ACBA-E8CD3D2AE5C1}" type="datetime1">
              <a:rPr lang="en-GB" smtClean="0"/>
              <a:t>19/06/2019</a:t>
            </a:fld>
            <a:endParaRPr lang="en-US" dirty="0"/>
          </a:p>
        </p:txBody>
      </p:sp>
    </p:spTree>
    <p:extLst>
      <p:ext uri="{BB962C8B-B14F-4D97-AF65-F5344CB8AC3E}">
        <p14:creationId xmlns:p14="http://schemas.microsoft.com/office/powerpoint/2010/main" val="557097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2446" y="500849"/>
            <a:ext cx="8953520" cy="2007404"/>
          </a:xfrm>
        </p:spPr>
        <p:txBody>
          <a:bodyPr>
            <a:normAutofit/>
          </a:bodyPr>
          <a:lstStyle/>
          <a:p>
            <a:r>
              <a:rPr lang="en-GB" sz="2800" spc="100" dirty="0"/>
              <a:t>‘The </a:t>
            </a:r>
            <a:r>
              <a:rPr lang="en-GB" sz="2800" spc="100" dirty="0">
                <a:solidFill>
                  <a:srgbClr val="FF0000"/>
                </a:solidFill>
              </a:rPr>
              <a:t>register of title </a:t>
            </a:r>
            <a:r>
              <a:rPr lang="en-GB" sz="2800" spc="100" dirty="0"/>
              <a:t>of any particular </a:t>
            </a:r>
            <a:r>
              <a:rPr lang="en-GB" sz="2800" spc="100" dirty="0">
                <a:solidFill>
                  <a:srgbClr val="FF0000"/>
                </a:solidFill>
              </a:rPr>
              <a:t>registered estate </a:t>
            </a:r>
            <a:r>
              <a:rPr lang="en-GB" sz="2800" spc="100" dirty="0">
                <a:solidFill>
                  <a:srgbClr val="00B050"/>
                </a:solidFill>
              </a:rPr>
              <a:t>is … intended to operate as a mirror</a:t>
            </a:r>
            <a:r>
              <a:rPr lang="en-GB" sz="2800" spc="100" dirty="0"/>
              <a:t>, </a:t>
            </a:r>
            <a:r>
              <a:rPr lang="en-GB" sz="2800" spc="100" dirty="0">
                <a:solidFill>
                  <a:srgbClr val="00B050"/>
                </a:solidFill>
              </a:rPr>
              <a:t>reflecting </a:t>
            </a:r>
            <a:r>
              <a:rPr lang="en-GB" sz="2800" spc="100" dirty="0"/>
              <a:t>to </a:t>
            </a:r>
            <a:r>
              <a:rPr lang="en-GB" sz="2800" spc="100" dirty="0">
                <a:solidFill>
                  <a:srgbClr val="FF0000"/>
                </a:solidFill>
              </a:rPr>
              <a:t>potential disponees </a:t>
            </a:r>
            <a:r>
              <a:rPr lang="en-GB" sz="2800" spc="100" dirty="0"/>
              <a:t>(and to any other interested persons) </a:t>
            </a:r>
            <a:r>
              <a:rPr lang="en-GB" sz="2800" spc="100" dirty="0">
                <a:solidFill>
                  <a:srgbClr val="00B050"/>
                </a:solidFill>
              </a:rPr>
              <a:t>the full range </a:t>
            </a:r>
            <a:r>
              <a:rPr lang="en-GB" sz="2800" spc="100" dirty="0"/>
              <a:t>of the </a:t>
            </a:r>
            <a:r>
              <a:rPr lang="en-GB" sz="2800" spc="100" dirty="0">
                <a:solidFill>
                  <a:srgbClr val="FF0000"/>
                </a:solidFill>
              </a:rPr>
              <a:t>proprietary benefits and burdens</a:t>
            </a:r>
            <a:r>
              <a:rPr lang="en-GB" sz="2800" spc="100" dirty="0"/>
              <a:t> which currently </a:t>
            </a:r>
            <a:r>
              <a:rPr lang="en-GB" sz="2800" spc="100" dirty="0">
                <a:solidFill>
                  <a:srgbClr val="00B050"/>
                </a:solidFill>
              </a:rPr>
              <a:t>affect the </a:t>
            </a:r>
            <a:r>
              <a:rPr lang="en-GB" sz="2800" spc="100" dirty="0" smtClean="0">
                <a:solidFill>
                  <a:srgbClr val="00B050"/>
                </a:solidFill>
              </a:rPr>
              <a:t>land</a:t>
            </a:r>
            <a:r>
              <a:rPr lang="en-GB" sz="2800" spc="100" dirty="0" smtClean="0"/>
              <a:t>.’</a:t>
            </a:r>
            <a:endParaRPr lang="en-GB" sz="2800" spc="100" dirty="0"/>
          </a:p>
        </p:txBody>
      </p:sp>
      <p:sp>
        <p:nvSpPr>
          <p:cNvPr id="3" name="Subtitle 2"/>
          <p:cNvSpPr>
            <a:spLocks noGrp="1"/>
          </p:cNvSpPr>
          <p:nvPr>
            <p:ph type="subTitle" idx="1"/>
          </p:nvPr>
        </p:nvSpPr>
        <p:spPr>
          <a:xfrm>
            <a:off x="771787" y="3149946"/>
            <a:ext cx="10674838" cy="2818591"/>
          </a:xfrm>
        </p:spPr>
        <p:txBody>
          <a:bodyPr>
            <a:normAutofit/>
          </a:bodyPr>
          <a:lstStyle/>
          <a:p>
            <a:r>
              <a:rPr lang="en-GB" sz="2400" cap="none" dirty="0" smtClean="0">
                <a:solidFill>
                  <a:srgbClr val="00B050"/>
                </a:solidFill>
              </a:rPr>
              <a:t>Is the register of title in the scheme of the LRA 2002 intended to mirror all proprietary interests?</a:t>
            </a:r>
          </a:p>
          <a:p>
            <a:pPr marL="742950" lvl="1" indent="-285750" algn="l">
              <a:spcBef>
                <a:spcPts val="0"/>
              </a:spcBef>
              <a:buFont typeface="Arial" panose="020B0604020202020204" pitchFamily="34" charset="0"/>
              <a:buChar char="•"/>
            </a:pPr>
            <a:r>
              <a:rPr lang="en-GB" sz="2400" dirty="0" smtClean="0">
                <a:solidFill>
                  <a:srgbClr val="0070C0"/>
                </a:solidFill>
              </a:rPr>
              <a:t>No!  See:</a:t>
            </a:r>
          </a:p>
          <a:p>
            <a:pPr marL="1200150" lvl="2" indent="-285750" algn="l">
              <a:spcBef>
                <a:spcPts val="0"/>
              </a:spcBef>
              <a:buFont typeface="Arial" panose="020B0604020202020204" pitchFamily="34" charset="0"/>
              <a:buChar char="•"/>
            </a:pPr>
            <a:r>
              <a:rPr lang="en-GB" sz="2400" dirty="0" smtClean="0">
                <a:solidFill>
                  <a:srgbClr val="0070C0"/>
                </a:solidFill>
              </a:rPr>
              <a:t>Provisions of the LRA 2002: s 33; interests capable of overriding …</a:t>
            </a:r>
          </a:p>
          <a:p>
            <a:pPr marL="1200150" lvl="2" indent="-285750" algn="l">
              <a:spcBef>
                <a:spcPts val="0"/>
              </a:spcBef>
              <a:buFont typeface="Arial" panose="020B0604020202020204" pitchFamily="34" charset="0"/>
              <a:buChar char="•"/>
            </a:pPr>
            <a:r>
              <a:rPr lang="en-GB" sz="2400" dirty="0" smtClean="0">
                <a:solidFill>
                  <a:srgbClr val="0070C0"/>
                </a:solidFill>
              </a:rPr>
              <a:t>Law Com No’s 254 and 271</a:t>
            </a:r>
          </a:p>
        </p:txBody>
      </p:sp>
      <p:sp>
        <p:nvSpPr>
          <p:cNvPr id="8" name="Slide Number Placeholder 7"/>
          <p:cNvSpPr>
            <a:spLocks noGrp="1"/>
          </p:cNvSpPr>
          <p:nvPr>
            <p:ph type="sldNum" sz="quarter" idx="12"/>
          </p:nvPr>
        </p:nvSpPr>
        <p:spPr/>
        <p:txBody>
          <a:bodyPr/>
          <a:lstStyle/>
          <a:p>
            <a:fld id="{6D22F896-40B5-4ADD-8801-0D06FADFA095}" type="slidenum">
              <a:rPr lang="en-US" smtClean="0"/>
              <a:t>6</a:t>
            </a:fld>
            <a:endParaRPr lang="en-US" dirty="0"/>
          </a:p>
        </p:txBody>
      </p:sp>
      <p:sp>
        <p:nvSpPr>
          <p:cNvPr id="9" name="Date Placeholder 8"/>
          <p:cNvSpPr>
            <a:spLocks noGrp="1"/>
          </p:cNvSpPr>
          <p:nvPr>
            <p:ph type="dt" sz="half" idx="10"/>
          </p:nvPr>
        </p:nvSpPr>
        <p:spPr/>
        <p:txBody>
          <a:bodyPr/>
          <a:lstStyle/>
          <a:p>
            <a:fld id="{56BC5E5A-550B-4992-ACBA-E8CD3D2AE5C1}" type="datetime1">
              <a:rPr lang="en-GB" smtClean="0"/>
              <a:t>19/06/2019</a:t>
            </a:fld>
            <a:endParaRPr lang="en-US" dirty="0"/>
          </a:p>
        </p:txBody>
      </p:sp>
    </p:spTree>
    <p:extLst>
      <p:ext uri="{BB962C8B-B14F-4D97-AF65-F5344CB8AC3E}">
        <p14:creationId xmlns:p14="http://schemas.microsoft.com/office/powerpoint/2010/main" val="1462600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2446" y="500849"/>
            <a:ext cx="8953520" cy="2007404"/>
          </a:xfrm>
        </p:spPr>
        <p:txBody>
          <a:bodyPr>
            <a:normAutofit/>
          </a:bodyPr>
          <a:lstStyle/>
          <a:p>
            <a:r>
              <a:rPr lang="en-GB" sz="2800" spc="100" dirty="0"/>
              <a:t>‘The </a:t>
            </a:r>
            <a:r>
              <a:rPr lang="en-GB" sz="2800" spc="100" dirty="0">
                <a:solidFill>
                  <a:srgbClr val="FF0000"/>
                </a:solidFill>
              </a:rPr>
              <a:t>register of title </a:t>
            </a:r>
            <a:r>
              <a:rPr lang="en-GB" sz="2800" spc="100" dirty="0"/>
              <a:t>of any particular </a:t>
            </a:r>
            <a:r>
              <a:rPr lang="en-GB" sz="2800" spc="100" dirty="0">
                <a:solidFill>
                  <a:srgbClr val="FF0000"/>
                </a:solidFill>
              </a:rPr>
              <a:t>registered estate </a:t>
            </a:r>
            <a:r>
              <a:rPr lang="en-GB" sz="2800" spc="100" dirty="0">
                <a:solidFill>
                  <a:srgbClr val="00B050"/>
                </a:solidFill>
              </a:rPr>
              <a:t>is … intended to operate as a mirror</a:t>
            </a:r>
            <a:r>
              <a:rPr lang="en-GB" sz="2800" spc="100" dirty="0"/>
              <a:t>, </a:t>
            </a:r>
            <a:r>
              <a:rPr lang="en-GB" sz="2800" spc="100" dirty="0">
                <a:solidFill>
                  <a:srgbClr val="00B050"/>
                </a:solidFill>
              </a:rPr>
              <a:t>reflecting </a:t>
            </a:r>
            <a:r>
              <a:rPr lang="en-GB" sz="2800" spc="100" dirty="0"/>
              <a:t>to </a:t>
            </a:r>
            <a:r>
              <a:rPr lang="en-GB" sz="2800" spc="100" dirty="0">
                <a:solidFill>
                  <a:srgbClr val="FF0000"/>
                </a:solidFill>
              </a:rPr>
              <a:t>potential disponees </a:t>
            </a:r>
            <a:r>
              <a:rPr lang="en-GB" sz="2800" spc="100" dirty="0"/>
              <a:t>(and to any other interested persons) </a:t>
            </a:r>
            <a:r>
              <a:rPr lang="en-GB" sz="2800" spc="100" dirty="0">
                <a:solidFill>
                  <a:srgbClr val="00B050"/>
                </a:solidFill>
              </a:rPr>
              <a:t>the full range </a:t>
            </a:r>
            <a:r>
              <a:rPr lang="en-GB" sz="2800" spc="100" dirty="0"/>
              <a:t>of the </a:t>
            </a:r>
            <a:r>
              <a:rPr lang="en-GB" sz="2800" spc="100" dirty="0">
                <a:solidFill>
                  <a:srgbClr val="FF0000"/>
                </a:solidFill>
              </a:rPr>
              <a:t>proprietary benefits and burdens</a:t>
            </a:r>
            <a:r>
              <a:rPr lang="en-GB" sz="2800" spc="100" dirty="0"/>
              <a:t> which currently </a:t>
            </a:r>
            <a:r>
              <a:rPr lang="en-GB" sz="2800" spc="100" dirty="0">
                <a:solidFill>
                  <a:srgbClr val="00B050"/>
                </a:solidFill>
              </a:rPr>
              <a:t>affect the </a:t>
            </a:r>
            <a:r>
              <a:rPr lang="en-GB" sz="2800" spc="100" dirty="0" smtClean="0">
                <a:solidFill>
                  <a:srgbClr val="00B050"/>
                </a:solidFill>
              </a:rPr>
              <a:t>land</a:t>
            </a:r>
            <a:r>
              <a:rPr lang="en-GB" sz="2800" spc="100" dirty="0" smtClean="0"/>
              <a:t>.’</a:t>
            </a:r>
            <a:endParaRPr lang="en-GB" sz="2800" spc="100" dirty="0"/>
          </a:p>
        </p:txBody>
      </p:sp>
      <p:sp>
        <p:nvSpPr>
          <p:cNvPr id="3" name="Subtitle 2"/>
          <p:cNvSpPr>
            <a:spLocks noGrp="1"/>
          </p:cNvSpPr>
          <p:nvPr>
            <p:ph type="subTitle" idx="1"/>
          </p:nvPr>
        </p:nvSpPr>
        <p:spPr>
          <a:xfrm>
            <a:off x="771787" y="3149946"/>
            <a:ext cx="10674838" cy="2818591"/>
          </a:xfrm>
        </p:spPr>
        <p:txBody>
          <a:bodyPr>
            <a:normAutofit fontScale="92500" lnSpcReduction="20000"/>
          </a:bodyPr>
          <a:lstStyle/>
          <a:p>
            <a:r>
              <a:rPr lang="en-GB" sz="2400" cap="none" dirty="0" smtClean="0">
                <a:solidFill>
                  <a:srgbClr val="00B050"/>
                </a:solidFill>
              </a:rPr>
              <a:t>If the register of title in LRA 2002 scheme is not intended to mirror all proprietary interests:</a:t>
            </a:r>
          </a:p>
          <a:p>
            <a:pPr marL="742950" lvl="1" indent="-285750" algn="l">
              <a:spcBef>
                <a:spcPts val="300"/>
              </a:spcBef>
              <a:buFont typeface="Arial" panose="020B0604020202020204" pitchFamily="34" charset="0"/>
              <a:buChar char="•"/>
            </a:pPr>
            <a:r>
              <a:rPr lang="en-GB" sz="2400" dirty="0" smtClean="0">
                <a:solidFill>
                  <a:srgbClr val="0070C0"/>
                </a:solidFill>
              </a:rPr>
              <a:t>Why not? </a:t>
            </a:r>
          </a:p>
          <a:p>
            <a:pPr marL="742950" lvl="1" indent="-285750" algn="l">
              <a:spcBef>
                <a:spcPts val="300"/>
              </a:spcBef>
              <a:buFont typeface="Arial" panose="020B0604020202020204" pitchFamily="34" charset="0"/>
              <a:buChar char="•"/>
            </a:pPr>
            <a:r>
              <a:rPr lang="en-GB" sz="2400" dirty="0" smtClean="0">
                <a:solidFill>
                  <a:srgbClr val="0070C0"/>
                </a:solidFill>
              </a:rPr>
              <a:t>Could it?  Should it?</a:t>
            </a:r>
          </a:p>
          <a:p>
            <a:pPr marL="742950" lvl="1" indent="-285750" algn="l">
              <a:spcBef>
                <a:spcPts val="300"/>
              </a:spcBef>
              <a:buFont typeface="Arial" panose="020B0604020202020204" pitchFamily="34" charset="0"/>
              <a:buChar char="•"/>
            </a:pPr>
            <a:r>
              <a:rPr lang="en-GB" sz="2400" dirty="0" smtClean="0">
                <a:solidFill>
                  <a:srgbClr val="0070C0"/>
                </a:solidFill>
              </a:rPr>
              <a:t>Has the LRA 2002 got the balance right?</a:t>
            </a:r>
          </a:p>
          <a:p>
            <a:r>
              <a:rPr lang="en-GB" sz="2400" cap="none" dirty="0" smtClean="0">
                <a:solidFill>
                  <a:srgbClr val="0070C0"/>
                </a:solidFill>
              </a:rPr>
              <a:t>Articles in academic journals as well as the explanations given in the two Law Commission </a:t>
            </a:r>
            <a:r>
              <a:rPr lang="en-GB" sz="2400" cap="none" dirty="0">
                <a:solidFill>
                  <a:srgbClr val="0070C0"/>
                </a:solidFill>
              </a:rPr>
              <a:t>reports </a:t>
            </a:r>
            <a:r>
              <a:rPr lang="en-GB" sz="2400" cap="none" dirty="0" smtClean="0">
                <a:solidFill>
                  <a:srgbClr val="0070C0"/>
                </a:solidFill>
              </a:rPr>
              <a:t>are valuable </a:t>
            </a:r>
            <a:r>
              <a:rPr lang="en-GB" sz="2400" cap="none" dirty="0">
                <a:solidFill>
                  <a:srgbClr val="0070C0"/>
                </a:solidFill>
              </a:rPr>
              <a:t>sources for considering </a:t>
            </a:r>
            <a:r>
              <a:rPr lang="en-GB" sz="2400" cap="none" dirty="0" smtClean="0">
                <a:solidFill>
                  <a:srgbClr val="0070C0"/>
                </a:solidFill>
              </a:rPr>
              <a:t>these aspects of the question.</a:t>
            </a:r>
            <a:endParaRPr lang="en-GB" sz="2400" cap="none" dirty="0">
              <a:solidFill>
                <a:srgbClr val="0070C0"/>
              </a:solidFill>
            </a:endParaRPr>
          </a:p>
        </p:txBody>
      </p:sp>
      <p:sp>
        <p:nvSpPr>
          <p:cNvPr id="8" name="Slide Number Placeholder 7"/>
          <p:cNvSpPr>
            <a:spLocks noGrp="1"/>
          </p:cNvSpPr>
          <p:nvPr>
            <p:ph type="sldNum" sz="quarter" idx="12"/>
          </p:nvPr>
        </p:nvSpPr>
        <p:spPr/>
        <p:txBody>
          <a:bodyPr/>
          <a:lstStyle/>
          <a:p>
            <a:fld id="{6D22F896-40B5-4ADD-8801-0D06FADFA095}" type="slidenum">
              <a:rPr lang="en-US" smtClean="0"/>
              <a:t>7</a:t>
            </a:fld>
            <a:endParaRPr lang="en-US" dirty="0"/>
          </a:p>
        </p:txBody>
      </p:sp>
      <p:sp>
        <p:nvSpPr>
          <p:cNvPr id="9" name="Date Placeholder 8"/>
          <p:cNvSpPr>
            <a:spLocks noGrp="1"/>
          </p:cNvSpPr>
          <p:nvPr>
            <p:ph type="dt" sz="half" idx="10"/>
          </p:nvPr>
        </p:nvSpPr>
        <p:spPr/>
        <p:txBody>
          <a:bodyPr/>
          <a:lstStyle/>
          <a:p>
            <a:fld id="{56BC5E5A-550B-4992-ACBA-E8CD3D2AE5C1}" type="datetime1">
              <a:rPr lang="en-GB" smtClean="0"/>
              <a:t>19/06/2019</a:t>
            </a:fld>
            <a:endParaRPr lang="en-US" dirty="0"/>
          </a:p>
        </p:txBody>
      </p:sp>
    </p:spTree>
    <p:extLst>
      <p:ext uri="{BB962C8B-B14F-4D97-AF65-F5344CB8AC3E}">
        <p14:creationId xmlns:p14="http://schemas.microsoft.com/office/powerpoint/2010/main" val="2315795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1584" y="895498"/>
            <a:ext cx="8953520" cy="2007404"/>
          </a:xfrm>
        </p:spPr>
        <p:txBody>
          <a:bodyPr>
            <a:noAutofit/>
          </a:bodyPr>
          <a:lstStyle/>
          <a:p>
            <a:r>
              <a:rPr lang="en-GB" sz="4800" spc="100" dirty="0">
                <a:solidFill>
                  <a:srgbClr val="0070C0"/>
                </a:solidFill>
              </a:rPr>
              <a:t>Now, use what you have discovered through your </a:t>
            </a:r>
            <a:r>
              <a:rPr lang="en-GB" sz="4800" spc="100" dirty="0" smtClean="0">
                <a:solidFill>
                  <a:srgbClr val="0070C0"/>
                </a:solidFill>
              </a:rPr>
              <a:t>analysis and research </a:t>
            </a:r>
            <a:r>
              <a:rPr lang="en-GB" sz="4800" spc="100" dirty="0">
                <a:solidFill>
                  <a:srgbClr val="0070C0"/>
                </a:solidFill>
              </a:rPr>
              <a:t>to plan and write your answer.</a:t>
            </a:r>
          </a:p>
        </p:txBody>
      </p:sp>
      <p:sp>
        <p:nvSpPr>
          <p:cNvPr id="3" name="Subtitle 2"/>
          <p:cNvSpPr>
            <a:spLocks noGrp="1"/>
          </p:cNvSpPr>
          <p:nvPr>
            <p:ph type="subTitle" idx="1"/>
          </p:nvPr>
        </p:nvSpPr>
        <p:spPr>
          <a:xfrm>
            <a:off x="1284855" y="2902902"/>
            <a:ext cx="9430249" cy="2957571"/>
          </a:xfrm>
        </p:spPr>
        <p:txBody>
          <a:bodyPr>
            <a:noAutofit/>
          </a:bodyPr>
          <a:lstStyle/>
          <a:p>
            <a:pPr marL="285750" indent="-285750">
              <a:buFont typeface="Arial" panose="020B0604020202020204" pitchFamily="34" charset="0"/>
              <a:buChar char="•"/>
            </a:pPr>
            <a:r>
              <a:rPr lang="en-GB" sz="2000" b="1" cap="none" dirty="0"/>
              <a:t>Introduction:</a:t>
            </a:r>
            <a:r>
              <a:rPr lang="en-GB" sz="2000" cap="none" dirty="0"/>
              <a:t> set the context; briefly </a:t>
            </a:r>
            <a:r>
              <a:rPr lang="en-GB" sz="2000" cap="none" dirty="0" smtClean="0"/>
              <a:t>explain key issues and the key terms; </a:t>
            </a:r>
            <a:br>
              <a:rPr lang="en-GB" sz="2000" cap="none" dirty="0" smtClean="0"/>
            </a:br>
            <a:r>
              <a:rPr lang="en-GB" sz="2000" cap="none" dirty="0" smtClean="0"/>
              <a:t>summarise your answer to the question. </a:t>
            </a:r>
            <a:endParaRPr lang="en-GB" sz="2000" cap="none" dirty="0"/>
          </a:p>
          <a:p>
            <a:pPr marL="285750" indent="-285750">
              <a:spcBef>
                <a:spcPts val="600"/>
              </a:spcBef>
              <a:buFont typeface="Arial" panose="020B0604020202020204" pitchFamily="34" charset="0"/>
              <a:buChar char="•"/>
            </a:pPr>
            <a:r>
              <a:rPr lang="en-GB" sz="2000" b="1" cap="none" dirty="0"/>
              <a:t>Body:</a:t>
            </a:r>
            <a:r>
              <a:rPr lang="en-GB" sz="2000" cap="none" dirty="0"/>
              <a:t> </a:t>
            </a:r>
            <a:r>
              <a:rPr lang="en-GB" sz="2000" cap="none" dirty="0" smtClean="0"/>
              <a:t>identify each of the issues and sub-issues; set </a:t>
            </a:r>
            <a:r>
              <a:rPr lang="en-GB" sz="2000" cap="none" dirty="0"/>
              <a:t>out your </a:t>
            </a:r>
            <a:r>
              <a:rPr lang="en-GB" sz="2000" cap="none" dirty="0" smtClean="0"/>
              <a:t>evidence (refer to cases and other sources); explain, step by step, how this evidence leads to your conclusion. </a:t>
            </a:r>
          </a:p>
          <a:p>
            <a:pPr marL="285750" indent="-285750">
              <a:spcBef>
                <a:spcPts val="600"/>
              </a:spcBef>
              <a:buFont typeface="Arial" panose="020B0604020202020204" pitchFamily="34" charset="0"/>
              <a:buChar char="•"/>
            </a:pPr>
            <a:r>
              <a:rPr lang="en-GB" sz="2000" b="1" cap="none" dirty="0" smtClean="0"/>
              <a:t>Conclusion</a:t>
            </a:r>
            <a:r>
              <a:rPr lang="en-GB" sz="2000" b="1" cap="none" dirty="0"/>
              <a:t>: </a:t>
            </a:r>
            <a:r>
              <a:rPr lang="en-GB" sz="2000" cap="none" dirty="0"/>
              <a:t>try to avoid simply restating your introduction</a:t>
            </a:r>
            <a:r>
              <a:rPr lang="en-GB" sz="2000" cap="none" dirty="0" smtClean="0"/>
              <a:t>; instead identify some of the wider issues raised by the question (for example, the tension between having  sufficient predictability to provide whil</a:t>
            </a:r>
            <a:r>
              <a:rPr lang="en-GB" sz="2000" cap="none" dirty="0" smtClean="0"/>
              <a:t>e maintaining </a:t>
            </a:r>
            <a:r>
              <a:rPr lang="en-GB" sz="2000" cap="none" dirty="0" smtClean="0"/>
              <a:t>sufficient flexibility to provide justice is not unique to </a:t>
            </a:r>
            <a:r>
              <a:rPr lang="en-GB" sz="2000" cap="none" dirty="0" smtClean="0"/>
              <a:t>this topic, or even land law).</a:t>
            </a:r>
            <a:endParaRPr lang="en-GB" sz="2000" cap="none" dirty="0"/>
          </a:p>
        </p:txBody>
      </p:sp>
      <p:sp>
        <p:nvSpPr>
          <p:cNvPr id="8" name="Slide Number Placeholder 7"/>
          <p:cNvSpPr>
            <a:spLocks noGrp="1"/>
          </p:cNvSpPr>
          <p:nvPr>
            <p:ph type="sldNum" sz="quarter" idx="12"/>
          </p:nvPr>
        </p:nvSpPr>
        <p:spPr/>
        <p:txBody>
          <a:bodyPr/>
          <a:lstStyle/>
          <a:p>
            <a:fld id="{6D22F896-40B5-4ADD-8801-0D06FADFA095}" type="slidenum">
              <a:rPr lang="en-US" smtClean="0"/>
              <a:t>8</a:t>
            </a:fld>
            <a:endParaRPr lang="en-US" dirty="0"/>
          </a:p>
        </p:txBody>
      </p:sp>
      <p:sp>
        <p:nvSpPr>
          <p:cNvPr id="9" name="Date Placeholder 8"/>
          <p:cNvSpPr>
            <a:spLocks noGrp="1"/>
          </p:cNvSpPr>
          <p:nvPr>
            <p:ph type="dt" sz="half" idx="10"/>
          </p:nvPr>
        </p:nvSpPr>
        <p:spPr/>
        <p:txBody>
          <a:bodyPr/>
          <a:lstStyle/>
          <a:p>
            <a:fld id="{17854371-4928-4D1E-BBC6-42DA3308935E}" type="datetime1">
              <a:rPr lang="en-GB" smtClean="0"/>
              <a:t>19/06/2019</a:t>
            </a:fld>
            <a:endParaRPr lang="en-US" dirty="0"/>
          </a:p>
        </p:txBody>
      </p:sp>
    </p:spTree>
    <p:extLst>
      <p:ext uri="{BB962C8B-B14F-4D97-AF65-F5344CB8AC3E}">
        <p14:creationId xmlns:p14="http://schemas.microsoft.com/office/powerpoint/2010/main" val="243313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1056</TotalTime>
  <Words>744</Words>
  <Application>Microsoft Office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Gill Sans MT</vt:lpstr>
      <vt:lpstr>Gallery</vt:lpstr>
      <vt:lpstr>‘The register of title of any particular registered estate is … intended to operate as a mirror, reflecting to potential disponees (and to any other interested persons) the full range of the proprietary benefits and burdens which currently affect the land’ (Gray and Gray, Elements of Land Law (5th edn, Oxford University Press 2009) para 2.2.24).   Critically consider this statement.</vt:lpstr>
      <vt:lpstr>‘The register of title of any particular registered estate is … intended to operate as a mirror, reflecting to potential disponees (and to any other interested persons) the full range of the proprietary benefits and burdens which currently affect the land.’</vt:lpstr>
      <vt:lpstr>‘The register of title of any particular registered estate is … intended to operate as a mirror, reflecting to potential disponees (and to any other interested persons) the full range of the proprietary benefits and burdens which currently affect the land.’</vt:lpstr>
      <vt:lpstr>‘The register of title of any particular registered estate is … intended to operate as a mirror, reflecting to potential disponees (and to any other interested persons) the full range of the proprietary benefits and burdens which currently affect the land.’</vt:lpstr>
      <vt:lpstr>‘The register of title of any particular registered estate is … intended to operate as a mirror, reflecting to potential disponees (and to any other interested persons) the full range of the proprietary benefits and burdens which currently affect the land.’</vt:lpstr>
      <vt:lpstr>‘The register of title of any particular registered estate is … intended to operate as a mirror, reflecting to potential disponees (and to any other interested persons) the full range of the proprietary benefits and burdens which currently affect the land.’</vt:lpstr>
      <vt:lpstr>‘The register of title of any particular registered estate is … intended to operate as a mirror, reflecting to potential disponees (and to any other interested persons) the full range of the proprietary benefits and burdens which currently affect the land.’</vt:lpstr>
      <vt:lpstr>Now, use what you have discovered through your analysis and research to plan and write your answer.</vt:lpstr>
    </vt:vector>
  </TitlesOfParts>
  <Company>Keele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legal estates?  Why are they so significant in modern English land law?  How do they differ from other types of interest in land?</dc:title>
  <dc:creator>Mark Davys</dc:creator>
  <cp:lastModifiedBy>Mark Davys</cp:lastModifiedBy>
  <cp:revision>21</cp:revision>
  <dcterms:created xsi:type="dcterms:W3CDTF">2019-04-03T10:08:16Z</dcterms:created>
  <dcterms:modified xsi:type="dcterms:W3CDTF">2019-06-19T13:12:10Z</dcterms:modified>
</cp:coreProperties>
</file>