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310" r:id="rId4"/>
    <p:sldId id="322" r:id="rId5"/>
    <p:sldId id="302" r:id="rId6"/>
    <p:sldId id="301" r:id="rId7"/>
    <p:sldId id="306" r:id="rId8"/>
    <p:sldId id="307" r:id="rId9"/>
    <p:sldId id="312" r:id="rId10"/>
    <p:sldId id="303" r:id="rId11"/>
    <p:sldId id="313" r:id="rId12"/>
    <p:sldId id="314" r:id="rId13"/>
    <p:sldId id="320" r:id="rId14"/>
    <p:sldId id="327" r:id="rId15"/>
    <p:sldId id="309" r:id="rId16"/>
    <p:sldId id="308" r:id="rId17"/>
    <p:sldId id="319" r:id="rId18"/>
    <p:sldId id="299" r:id="rId19"/>
    <p:sldId id="300" r:id="rId20"/>
    <p:sldId id="316" r:id="rId21"/>
    <p:sldId id="326" r:id="rId22"/>
    <p:sldId id="295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93"/>
    <a:srgbClr val="481F1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61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F240AD-779E-4EFF-AF44-8FCF82249744}" type="datetimeFigureOut">
              <a:rPr lang="en-GB"/>
              <a:pPr>
                <a:defRPr/>
              </a:pPr>
              <a:t>20/01/2011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043270-7833-4ABA-BB16-1077DFA5DE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DDE7-E8C6-40B9-A224-DA6BBA515239}" type="datetimeFigureOut">
              <a:rPr lang="fr-FR"/>
              <a:pPr>
                <a:defRPr/>
              </a:pPr>
              <a:t>20/01/2011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7266-F7A4-4808-9980-5190287F93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11FC-7686-4060-B35A-A1A08496F01C}" type="datetimeFigureOut">
              <a:rPr lang="fr-FR"/>
              <a:pPr>
                <a:defRPr/>
              </a:pPr>
              <a:t>20/01/2011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58A1-DDC1-4E4D-BB4C-1E66861DE7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upload.wikimedia.org/wikipedia/en/b/b7/Fossil_logo.svg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38F17-D7FF-469D-B39F-2469A26F6E1F}" type="datetimeFigureOut">
              <a:rPr lang="fr-FR"/>
              <a:pPr>
                <a:defRPr/>
              </a:pPr>
              <a:t>20/01/2011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539AF1-14E9-4623-912B-A0E9A4285B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107656" y="188640"/>
            <a:ext cx="1670141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32" name="Group 10"/>
          <p:cNvGrpSpPr>
            <a:grpSpLocks/>
          </p:cNvGrpSpPr>
          <p:nvPr userDrawn="1"/>
        </p:nvGrpSpPr>
        <p:grpSpPr bwMode="auto">
          <a:xfrm>
            <a:off x="0" y="5903913"/>
            <a:ext cx="1885950" cy="981075"/>
            <a:chOff x="0" y="5903690"/>
            <a:chExt cx="1885453" cy="981694"/>
          </a:xfrm>
        </p:grpSpPr>
        <p:pic>
          <p:nvPicPr>
            <p:cNvPr id="1033" name="Picture 4" descr="File:Fossil logo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7789" y="5903690"/>
              <a:ext cx="1209876" cy="6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0" y="6577215"/>
              <a:ext cx="1885453" cy="3081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atin typeface="Bradley Hand ITC" pitchFamily="66" charset="0"/>
                  <a:cs typeface="+mn-cs"/>
                </a:rPr>
                <a:t>What vintage are you?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upload.wikimedia.org/wikipedia/en/b/b7/Fossil_logo.svg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7/Fossil_logo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7/Fossil_logo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7/Fossil_logo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3348038" y="2636838"/>
            <a:ext cx="5651500" cy="1152525"/>
          </a:xfrm>
        </p:spPr>
        <p:txBody>
          <a:bodyPr/>
          <a:lstStyle/>
          <a:p>
            <a:pPr algn="l" eaLnBrk="1" hangingPunct="1"/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b="1" smtClean="0">
                <a:latin typeface="Times New Roman" pitchFamily="18" charset="0"/>
                <a:cs typeface="Times New Roman" pitchFamily="18" charset="0"/>
              </a:rPr>
              <a:t>Strategic Analysis</a:t>
            </a:r>
            <a:r>
              <a:rPr lang="en-GB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smtClean="0">
                <a:latin typeface="Times New Roman" pitchFamily="18" charset="0"/>
                <a:cs typeface="Times New Roman" pitchFamily="18" charset="0"/>
              </a:rPr>
              <a:t>Fossil Inc.</a:t>
            </a:r>
            <a:r>
              <a:rPr lang="en-GB" sz="2400" b="1" smtClean="0"/>
              <a:t/>
            </a:r>
            <a:br>
              <a:rPr lang="en-GB" sz="2400" b="1" smtClean="0"/>
            </a:br>
            <a:endParaRPr lang="fr-CA" sz="2400" smtClean="0">
              <a:solidFill>
                <a:srgbClr val="481F1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240" y="4149080"/>
            <a:ext cx="2304256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Pearl Global Consultancy</a:t>
            </a: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AARATHI A. PANIKKAR</a:t>
            </a: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DINESH SUBBIAH</a:t>
            </a: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JAYAKRISHNAN K.</a:t>
            </a: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NAVEEN KUMAR NEELI</a:t>
            </a:r>
          </a:p>
          <a:p>
            <a:pPr>
              <a:lnSpc>
                <a:spcPct val="150000"/>
              </a:lnSpc>
              <a:defRPr/>
            </a:pPr>
            <a:r>
              <a:rPr lang="en-GB" sz="15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SONU SINGH</a:t>
            </a:r>
          </a:p>
        </p:txBody>
      </p:sp>
      <p:pic>
        <p:nvPicPr>
          <p:cNvPr id="20482" name="Picture 2" descr="Women's Gifts"/>
          <p:cNvPicPr>
            <a:picLocks noChangeAspect="1" noChangeArrowheads="1"/>
          </p:cNvPicPr>
          <p:nvPr/>
        </p:nvPicPr>
        <p:blipFill>
          <a:blip r:embed="rId3" cstate="print"/>
          <a:srcRect l="6492" r="30208"/>
          <a:stretch>
            <a:fillRect/>
          </a:stretch>
        </p:blipFill>
        <p:spPr bwMode="auto">
          <a:xfrm>
            <a:off x="0" y="1834604"/>
            <a:ext cx="1763688" cy="8502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 descr="Women's Watches"/>
          <p:cNvPicPr>
            <a:picLocks noChangeAspect="1" noChangeArrowheads="1"/>
          </p:cNvPicPr>
          <p:nvPr/>
        </p:nvPicPr>
        <p:blipFill>
          <a:blip r:embed="rId4" cstate="print"/>
          <a:srcRect l="5691" r="39293"/>
          <a:stretch>
            <a:fillRect/>
          </a:stretch>
        </p:blipFill>
        <p:spPr bwMode="auto">
          <a:xfrm>
            <a:off x="0" y="869193"/>
            <a:ext cx="1763688" cy="8609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6" name="Picture 6" descr="Women's Silver Jewellery"/>
          <p:cNvPicPr>
            <a:picLocks noChangeAspect="1" noChangeArrowheads="1"/>
          </p:cNvPicPr>
          <p:nvPr/>
        </p:nvPicPr>
        <p:blipFill>
          <a:blip r:embed="rId5" cstate="print"/>
          <a:srcRect l="6640" r="27910" b="24401"/>
          <a:stretch>
            <a:fillRect/>
          </a:stretch>
        </p:blipFill>
        <p:spPr bwMode="auto">
          <a:xfrm>
            <a:off x="0" y="2789381"/>
            <a:ext cx="1763688" cy="7211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90" name="Picture 10" descr="Women's Sunglasses"/>
          <p:cNvPicPr>
            <a:picLocks noChangeAspect="1" noChangeArrowheads="1"/>
          </p:cNvPicPr>
          <p:nvPr/>
        </p:nvPicPr>
        <p:blipFill>
          <a:blip r:embed="rId6" cstate="print"/>
          <a:srcRect l="3313" r="38826" b="11253"/>
          <a:stretch>
            <a:fillRect/>
          </a:stretch>
        </p:blipFill>
        <p:spPr bwMode="auto">
          <a:xfrm>
            <a:off x="0" y="5220763"/>
            <a:ext cx="1763688" cy="76804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94" name="Picture 14" descr="Men's Jewellery"/>
          <p:cNvPicPr>
            <a:picLocks noChangeAspect="1" noChangeArrowheads="1"/>
          </p:cNvPicPr>
          <p:nvPr/>
        </p:nvPicPr>
        <p:blipFill>
          <a:blip r:embed="rId7" cstate="print"/>
          <a:srcRect r="26963" b="5930"/>
          <a:stretch>
            <a:fillRect/>
          </a:stretch>
        </p:blipFill>
        <p:spPr bwMode="auto">
          <a:xfrm>
            <a:off x="0" y="4367594"/>
            <a:ext cx="1763688" cy="7486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98" name="Picture 18" descr="Men's Wallets"/>
          <p:cNvPicPr>
            <a:picLocks noChangeAspect="1" noChangeArrowheads="1"/>
          </p:cNvPicPr>
          <p:nvPr/>
        </p:nvPicPr>
        <p:blipFill>
          <a:blip r:embed="rId8" cstate="print"/>
          <a:srcRect l="10434" r="29808" b="4680"/>
          <a:stretch>
            <a:fillRect/>
          </a:stretch>
        </p:blipFill>
        <p:spPr bwMode="auto">
          <a:xfrm>
            <a:off x="0" y="44024"/>
            <a:ext cx="1763688" cy="7206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0" name="Picture 20" descr="Men's Belts"/>
          <p:cNvPicPr>
            <a:picLocks noChangeAspect="1" noChangeArrowheads="1"/>
          </p:cNvPicPr>
          <p:nvPr/>
        </p:nvPicPr>
        <p:blipFill>
          <a:blip r:embed="rId9" cstate="print"/>
          <a:srcRect r="26962"/>
          <a:stretch>
            <a:fillRect/>
          </a:stretch>
        </p:blipFill>
        <p:spPr bwMode="auto">
          <a:xfrm>
            <a:off x="0" y="3615033"/>
            <a:ext cx="1763688" cy="6480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8" descr="Women's Jewellery Accessories"/>
          <p:cNvPicPr>
            <a:picLocks noChangeAspect="1" noChangeArrowheads="1"/>
          </p:cNvPicPr>
          <p:nvPr/>
        </p:nvPicPr>
        <p:blipFill>
          <a:blip r:embed="rId10" cstate="print"/>
          <a:srcRect l="2365" r="36929" b="9216"/>
          <a:stretch>
            <a:fillRect/>
          </a:stretch>
        </p:blipFill>
        <p:spPr bwMode="auto">
          <a:xfrm>
            <a:off x="1" y="6093296"/>
            <a:ext cx="1763688" cy="7647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132" name="Group 20"/>
          <p:cNvGrpSpPr>
            <a:grpSpLocks/>
          </p:cNvGrpSpPr>
          <p:nvPr/>
        </p:nvGrpSpPr>
        <p:grpSpPr bwMode="auto">
          <a:xfrm>
            <a:off x="4572000" y="287338"/>
            <a:ext cx="2016125" cy="1054100"/>
            <a:chOff x="0" y="5903690"/>
            <a:chExt cx="1885453" cy="981694"/>
          </a:xfrm>
        </p:grpSpPr>
        <p:pic>
          <p:nvPicPr>
            <p:cNvPr id="5134" name="Picture 4" descr="File:Fossil logo.sv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7789" y="5903690"/>
              <a:ext cx="1209876" cy="6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5" name="TextBox 22"/>
            <p:cNvSpPr txBox="1">
              <a:spLocks noChangeArrowheads="1"/>
            </p:cNvSpPr>
            <p:nvPr/>
          </p:nvSpPr>
          <p:spPr bwMode="auto">
            <a:xfrm>
              <a:off x="0" y="6577607"/>
              <a:ext cx="1885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b="1">
                  <a:latin typeface="Bradley Hand ITC" pitchFamily="66" charset="0"/>
                </a:rPr>
                <a:t>What vintage are you?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39752" y="4149080"/>
            <a:ext cx="396044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Module Leader  : Dr. EMANUEL GOMES</a:t>
            </a:r>
            <a:endParaRPr lang="en-GB" sz="15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36171" y="1268760"/>
          <a:ext cx="5415874" cy="48965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7937"/>
                <a:gridCol w="2707937"/>
              </a:tblGrid>
              <a:tr h="2448272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/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/>
                </a:tc>
              </a:tr>
              <a:tr h="2448272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/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059906" y="3717132"/>
            <a:ext cx="4897437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2824163" y="903288"/>
            <a:ext cx="1335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Strengths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635750" y="903288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Times New Roman" pitchFamily="18" charset="0"/>
                <a:cs typeface="Times New Roman" pitchFamily="18" charset="0"/>
              </a:rPr>
              <a:t>Weaknesses 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816225" y="6230938"/>
            <a:ext cx="1855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Opportunities 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075488" y="6230938"/>
            <a:ext cx="11858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b="1">
                <a:latin typeface="Times New Roman" pitchFamily="18" charset="0"/>
                <a:cs typeface="Times New Roman" pitchFamily="18" charset="0"/>
              </a:rPr>
              <a:t>Threats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1163" y="1382713"/>
            <a:ext cx="2522537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	In-house creative 	team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Licensing </a:t>
            </a:r>
          </a:p>
          <a:p>
            <a:pPr defTabSz="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	Breadth of brands and 	prices	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Brand strength</a:t>
            </a:r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Customer service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5580063" y="1406525"/>
            <a:ext cx="23002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Cost of production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2951163" y="3859213"/>
            <a:ext cx="25225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Innovation 	technology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New product 	development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New market 	development 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Cost control 	procedures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5300" y="3871913"/>
            <a:ext cx="2597150" cy="152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 defTabSz="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Saturated domestic market </a:t>
            </a:r>
          </a:p>
          <a:p>
            <a:pPr defTabSz="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	Fluctuation in pricing</a:t>
            </a:r>
          </a:p>
          <a:p>
            <a:pPr defTabSz="179388">
              <a:buFont typeface="Arial" pitchFamily="34" charset="0"/>
              <a:buChar char="•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	Change in fashion 	trends</a:t>
            </a:r>
          </a:p>
        </p:txBody>
      </p:sp>
      <p:pic>
        <p:nvPicPr>
          <p:cNvPr id="18" name="Picture 4" descr="File:Fossil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1571" y="3425660"/>
            <a:ext cx="1010589" cy="5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sp>
        <p:nvSpPr>
          <p:cNvPr id="23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SWOT Analysis</a:t>
            </a: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RESOURCE AUDIT (1/2)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5366" name="Chart 21"/>
          <p:cNvGraphicFramePr>
            <a:graphicFrameLocks/>
          </p:cNvGraphicFramePr>
          <p:nvPr/>
        </p:nvGraphicFramePr>
        <p:xfrm>
          <a:off x="2865438" y="1217613"/>
          <a:ext cx="5357812" cy="4422775"/>
        </p:xfrm>
        <a:graphic>
          <a:graphicData uri="http://schemas.openxmlformats.org/presentationml/2006/ole">
            <p:oleObj spid="_x0000_s15366" r:id="rId4" imgW="5358848" imgH="4419983" progId="Excel.Chart.8">
              <p:embed/>
            </p:oleObj>
          </a:graphicData>
        </a:graphic>
      </p:graphicFrame>
      <p:sp>
        <p:nvSpPr>
          <p:cNvPr id="15372" name="Rectangle 33"/>
          <p:cNvSpPr>
            <a:spLocks noChangeArrowheads="1"/>
          </p:cNvSpPr>
          <p:nvPr/>
        </p:nvSpPr>
        <p:spPr bwMode="auto">
          <a:xfrm>
            <a:off x="3643313" y="6072188"/>
            <a:ext cx="412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CA" sz="1200" b="1">
                <a:solidFill>
                  <a:schemeClr val="tx2"/>
                </a:solidFill>
              </a:rPr>
              <a:t>(1- Least favourable , 2- Less favourable , </a:t>
            </a:r>
            <a:br>
              <a:rPr lang="fr-CA" sz="1200" b="1">
                <a:solidFill>
                  <a:schemeClr val="tx2"/>
                </a:solidFill>
              </a:rPr>
            </a:br>
            <a:r>
              <a:rPr lang="fr-CA" sz="1200" b="1">
                <a:solidFill>
                  <a:schemeClr val="tx2"/>
                </a:solidFill>
              </a:rPr>
              <a:t>3- Neutral, 4-More favourable , 5- Most favourable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RESOURCE AUDIT (2/2)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16125" y="1157288"/>
          <a:ext cx="6948488" cy="199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262"/>
                <a:gridCol w="1275044"/>
                <a:gridCol w="1389653"/>
                <a:gridCol w="1389653"/>
                <a:gridCol w="1389653"/>
              </a:tblGrid>
              <a:tr h="420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Financial Year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GB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Net Sales ($)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1,548,093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1,583,242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1,432,984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1,213,965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Assets</a:t>
                      </a:r>
                      <a:r>
                        <a:rPr lang="en-GB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($)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1,276,483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1,087,296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1,122,628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852,597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Liabilities ($)</a:t>
                      </a:r>
                      <a:endParaRPr lang="en-GB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62,791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74,964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50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66,432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22,914</a:t>
                      </a:r>
                      <a:endParaRPr lang="en-GB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466" name="Group 82"/>
          <p:cNvGraphicFramePr>
            <a:graphicFrameLocks noGrp="1"/>
          </p:cNvGraphicFramePr>
          <p:nvPr/>
        </p:nvGraphicFramePr>
        <p:xfrm>
          <a:off x="2016125" y="3357563"/>
          <a:ext cx="6948488" cy="2927350"/>
        </p:xfrm>
        <a:graphic>
          <a:graphicData uri="http://schemas.openxmlformats.org/drawingml/2006/table">
            <a:tbl>
              <a:tblPr/>
              <a:tblGrid>
                <a:gridCol w="1504950"/>
                <a:gridCol w="1274763"/>
                <a:gridCol w="1389062"/>
                <a:gridCol w="1389063"/>
                <a:gridCol w="1390650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Retail Value RSP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Timex group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23.7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Fossil Inc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Movado Group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Rolex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TAG Heuer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2339975" y="90805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b="1"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>
              <a:lnSpc>
                <a:spcPct val="150000"/>
              </a:lnSpc>
              <a:buFont typeface="Arial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 The brand which brings value and style together to its customers</a:t>
            </a:r>
          </a:p>
        </p:txBody>
      </p:sp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ORGANISATIONAL PURPOSE</a:t>
            </a: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2339975" y="1811338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b="1">
                <a:latin typeface="Times New Roman" pitchFamily="18" charset="0"/>
                <a:cs typeface="Times New Roman" pitchFamily="18" charset="0"/>
              </a:rPr>
              <a:t>Mission</a:t>
            </a:r>
          </a:p>
          <a:p>
            <a:pPr>
              <a:lnSpc>
                <a:spcPct val="150000"/>
              </a:lnSpc>
              <a:buFont typeface="Arial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To create authentic and fashionable products with modern vintage style</a:t>
            </a:r>
          </a:p>
          <a:p>
            <a:pPr>
              <a:lnSpc>
                <a:spcPct val="150000"/>
              </a:lnSpc>
              <a:buFont typeface="Arial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To be leader in the design and licensing business</a:t>
            </a:r>
          </a:p>
          <a:p>
            <a:pPr>
              <a:lnSpc>
                <a:spcPct val="150000"/>
              </a:lnSpc>
              <a:buFont typeface="Arial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To expand international business</a:t>
            </a:r>
          </a:p>
          <a:p>
            <a:pPr>
              <a:lnSpc>
                <a:spcPct val="150000"/>
              </a:lnSpc>
              <a:buFont typeface="Arial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To diversify into new products</a:t>
            </a:r>
          </a:p>
          <a:p>
            <a:pPr>
              <a:lnSpc>
                <a:spcPct val="150000"/>
              </a:lnSpc>
            </a:pPr>
            <a:r>
              <a:rPr lang="en-GB" sz="1700" b="1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Customer – Wants to develop innovative products for customers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Products and services – Aspires to create more innovative and vintage style products for the customers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Geographic regions – Global business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›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Growth and profitability – Aspires to be leader in its field, spread the business worldwide and improve business and thereby profitability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ORGANISATIONAL PURPOSE</a:t>
            </a: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8538" y="836613"/>
            <a:ext cx="66960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company's primary objective is to create value by building the FOSSIL brand name.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To expand internationally, building brand name recognition, and strategic diversification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recent objective of the company is stock repurchase program</a:t>
            </a:r>
          </a:p>
          <a:p>
            <a:pPr marL="179388" indent="-179388">
              <a:lnSpc>
                <a:spcPct val="150000"/>
              </a:lnSpc>
              <a:defRPr/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marL="179388" indent="-179388">
              <a:lnSpc>
                <a:spcPct val="150000"/>
              </a:lnSpc>
              <a:buFont typeface="Times New Roman" pitchFamily="18" charset="0"/>
              <a:buChar char="›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Achieved by allying Fossil with most popular brand retailer in New York city (Macy's)</a:t>
            </a:r>
          </a:p>
          <a:p>
            <a:pPr marL="179388" indent="-179388">
              <a:lnSpc>
                <a:spcPct val="150000"/>
              </a:lnSpc>
              <a:buFont typeface="Times New Roman" pitchFamily="18" charset="0"/>
              <a:buChar char="›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objective is achieved through licensing agreement between the companies which made Fossil brand more popular in the market and the distribution channels.</a:t>
            </a:r>
          </a:p>
          <a:p>
            <a:pPr marL="179388" indent="-179388">
              <a:lnSpc>
                <a:spcPct val="150000"/>
              </a:lnSpc>
              <a:buFont typeface="Times New Roman" pitchFamily="18" charset="0"/>
              <a:buChar char="›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By utilizing their strong balance sheet, including $435 million in cash and cash equivalents at the end of the second quarter of fiscal 2010, and future cash flows  funding of  this program will be carried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PORTER’S 5 FORCES (1/2)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95513" y="1125538"/>
          <a:ext cx="6840537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New entrants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Substitutes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Buyer’s power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Supplier’s power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Competitive rivalry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Licensing strength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Wide market range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Differentia-</a:t>
                      </a:r>
                      <a:r>
                        <a:rPr lang="en-GB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tion</a:t>
                      </a: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design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Customer loyalty base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High relative price and performance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Low switching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Brand loyalty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Product differentiation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Low disposable income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Willingness of buyers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Backward</a:t>
                      </a: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integration by buyers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Forward integration of the buyers by the organisation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Low switching cost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Product differentiation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Forward integration by suppliers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Backward integration by the suppliers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Long-term relationships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Low switching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Buyers of industry becoming customers to suppliers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Large number of competitors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Price competition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Low market growth 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Strong distribution channels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Competitor’s differentiation in products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Customer loyalty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2699792" y="5013176"/>
            <a:ext cx="484632" cy="576064"/>
          </a:xfrm>
          <a:prstGeom prst="down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95936" y="5013176"/>
            <a:ext cx="484632" cy="576064"/>
          </a:xfrm>
          <a:prstGeom prst="down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436096" y="5013176"/>
            <a:ext cx="484632" cy="576064"/>
          </a:xfrm>
          <a:prstGeom prst="down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732240" y="5013176"/>
            <a:ext cx="484632" cy="576064"/>
          </a:xfrm>
          <a:prstGeom prst="down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172400" y="5013176"/>
            <a:ext cx="484632" cy="576064"/>
          </a:xfrm>
          <a:prstGeom prst="downArrow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7" name="TextBox 16"/>
          <p:cNvSpPr txBox="1">
            <a:spLocks noChangeArrowheads="1"/>
          </p:cNvSpPr>
          <p:nvPr/>
        </p:nvSpPr>
        <p:spPr bwMode="auto">
          <a:xfrm>
            <a:off x="2555875" y="5661025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Times New Roman" pitchFamily="18" charset="0"/>
                <a:cs typeface="Times New Roman" pitchFamily="18" charset="0"/>
              </a:rPr>
              <a:t>LOW</a:t>
            </a:r>
          </a:p>
        </p:txBody>
      </p:sp>
      <p:sp>
        <p:nvSpPr>
          <p:cNvPr id="19498" name="TextBox 17"/>
          <p:cNvSpPr txBox="1">
            <a:spLocks noChangeArrowheads="1"/>
          </p:cNvSpPr>
          <p:nvPr/>
        </p:nvSpPr>
        <p:spPr bwMode="auto">
          <a:xfrm>
            <a:off x="3635375" y="5661025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Times New Roman" pitchFamily="18" charset="0"/>
                <a:cs typeface="Times New Roman" pitchFamily="18" charset="0"/>
              </a:rPr>
              <a:t>MEDIUM</a:t>
            </a:r>
          </a:p>
        </p:txBody>
      </p:sp>
      <p:sp>
        <p:nvSpPr>
          <p:cNvPr id="19499" name="TextBox 18"/>
          <p:cNvSpPr txBox="1">
            <a:spLocks noChangeArrowheads="1"/>
          </p:cNvSpPr>
          <p:nvPr/>
        </p:nvSpPr>
        <p:spPr bwMode="auto">
          <a:xfrm>
            <a:off x="5076825" y="5661025"/>
            <a:ext cx="115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Times New Roman" pitchFamily="18" charset="0"/>
                <a:cs typeface="Times New Roman" pitchFamily="18" charset="0"/>
              </a:rPr>
              <a:t>HIGH</a:t>
            </a:r>
          </a:p>
        </p:txBody>
      </p:sp>
      <p:sp>
        <p:nvSpPr>
          <p:cNvPr id="19500" name="TextBox 19"/>
          <p:cNvSpPr txBox="1">
            <a:spLocks noChangeArrowheads="1"/>
          </p:cNvSpPr>
          <p:nvPr/>
        </p:nvSpPr>
        <p:spPr bwMode="auto">
          <a:xfrm>
            <a:off x="6443663" y="5661025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Times New Roman" pitchFamily="18" charset="0"/>
                <a:cs typeface="Times New Roman" pitchFamily="18" charset="0"/>
              </a:rPr>
              <a:t>MEDIUM</a:t>
            </a:r>
          </a:p>
        </p:txBody>
      </p:sp>
      <p:sp>
        <p:nvSpPr>
          <p:cNvPr id="19501" name="TextBox 20"/>
          <p:cNvSpPr txBox="1">
            <a:spLocks noChangeArrowheads="1"/>
          </p:cNvSpPr>
          <p:nvPr/>
        </p:nvSpPr>
        <p:spPr bwMode="auto">
          <a:xfrm>
            <a:off x="7812088" y="5661025"/>
            <a:ext cx="1152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latin typeface="Times New Roman" pitchFamily="18" charset="0"/>
                <a:cs typeface="Times New Roman" pitchFamily="18" charset="0"/>
              </a:rPr>
              <a:t>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PORTER’S 5 FORCES (2/2)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0486" name="Chart 4"/>
          <p:cNvGraphicFramePr>
            <a:graphicFrameLocks/>
          </p:cNvGraphicFramePr>
          <p:nvPr/>
        </p:nvGraphicFramePr>
        <p:xfrm>
          <a:off x="2360613" y="857250"/>
          <a:ext cx="6294437" cy="5502275"/>
        </p:xfrm>
        <a:graphic>
          <a:graphicData uri="http://schemas.openxmlformats.org/presentationml/2006/ole">
            <p:oleObj spid="_x0000_s20486" r:id="rId4" imgW="6297714" imgH="5499069" progId="Excel.Chart.8">
              <p:embed/>
            </p:oleObj>
          </a:graphicData>
        </a:graphic>
      </p:graphicFrame>
      <p:sp>
        <p:nvSpPr>
          <p:cNvPr id="20492" name="TextBox 6"/>
          <p:cNvSpPr txBox="1">
            <a:spLocks noChangeArrowheads="1"/>
          </p:cNvSpPr>
          <p:nvPr/>
        </p:nvSpPr>
        <p:spPr bwMode="auto">
          <a:xfrm>
            <a:off x="7740650" y="1301750"/>
            <a:ext cx="1223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X axis </a:t>
            </a:r>
            <a:r>
              <a:rPr lang="en-GB" sz="1600">
                <a:latin typeface="Times New Roman" pitchFamily="18" charset="0"/>
                <a:cs typeface="Times New Roman" pitchFamily="18" charset="0"/>
              </a:rPr>
              <a:t>= Competitive forces </a:t>
            </a:r>
          </a:p>
        </p:txBody>
      </p:sp>
      <p:sp>
        <p:nvSpPr>
          <p:cNvPr id="20493" name="Rectangle 33"/>
          <p:cNvSpPr>
            <a:spLocks noChangeArrowheads="1"/>
          </p:cNvSpPr>
          <p:nvPr/>
        </p:nvSpPr>
        <p:spPr bwMode="auto">
          <a:xfrm>
            <a:off x="2517775" y="6176963"/>
            <a:ext cx="6086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CA" sz="1200" b="1">
                <a:solidFill>
                  <a:schemeClr val="tx2"/>
                </a:solidFill>
              </a:rPr>
              <a:t>(1- Highest threat, 2- High threat, 3- Medium threat, 4-Low threat, 5- Least threat</a:t>
            </a:r>
            <a:r>
              <a:rPr lang="fr-CA" sz="1200"/>
              <a:t> </a:t>
            </a:r>
            <a:r>
              <a:rPr lang="fr-CA" sz="1200" b="1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PORTFOLIO ANALYSIS</a:t>
            </a: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59831" y="1193993"/>
          <a:ext cx="5328592" cy="33123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64296"/>
                <a:gridCol w="2664296"/>
              </a:tblGrid>
              <a:tr h="1656184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4067968" y="2850357"/>
            <a:ext cx="331311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3640138" y="1193800"/>
            <a:ext cx="855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Stars </a:t>
            </a:r>
          </a:p>
        </p:txBody>
      </p:sp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6084888" y="1193800"/>
            <a:ext cx="19431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Question marks</a:t>
            </a: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3348038" y="2849563"/>
            <a:ext cx="1439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Cash cows</a:t>
            </a:r>
          </a:p>
        </p:txBody>
      </p:sp>
      <p:sp>
        <p:nvSpPr>
          <p:cNvPr id="21515" name="TextBox 8"/>
          <p:cNvSpPr txBox="1">
            <a:spLocks noChangeArrowheads="1"/>
          </p:cNvSpPr>
          <p:nvPr/>
        </p:nvSpPr>
        <p:spPr bwMode="auto">
          <a:xfrm>
            <a:off x="6672263" y="2849563"/>
            <a:ext cx="7683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Dogs</a:t>
            </a:r>
          </a:p>
        </p:txBody>
      </p: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2987675" y="4578350"/>
            <a:ext cx="2889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517" name="TextBox 18"/>
          <p:cNvSpPr txBox="1">
            <a:spLocks noChangeArrowheads="1"/>
          </p:cNvSpPr>
          <p:nvPr/>
        </p:nvSpPr>
        <p:spPr bwMode="auto">
          <a:xfrm>
            <a:off x="5580063" y="4578350"/>
            <a:ext cx="2873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8172450" y="4578350"/>
            <a:ext cx="2873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519" name="TextBox 20"/>
          <p:cNvSpPr txBox="1">
            <a:spLocks noChangeArrowheads="1"/>
          </p:cNvSpPr>
          <p:nvPr/>
        </p:nvSpPr>
        <p:spPr bwMode="auto">
          <a:xfrm>
            <a:off x="4140200" y="4578350"/>
            <a:ext cx="576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1.5</a:t>
            </a:r>
          </a:p>
        </p:txBody>
      </p:sp>
      <p:sp>
        <p:nvSpPr>
          <p:cNvPr id="21520" name="TextBox 21"/>
          <p:cNvSpPr txBox="1">
            <a:spLocks noChangeArrowheads="1"/>
          </p:cNvSpPr>
          <p:nvPr/>
        </p:nvSpPr>
        <p:spPr bwMode="auto">
          <a:xfrm>
            <a:off x="6732588" y="4578350"/>
            <a:ext cx="5762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26" name="Oval 25"/>
          <p:cNvSpPr/>
          <p:nvPr/>
        </p:nvSpPr>
        <p:spPr>
          <a:xfrm>
            <a:off x="4643438" y="3209925"/>
            <a:ext cx="598487" cy="59848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TextBox 26"/>
          <p:cNvSpPr txBox="1">
            <a:spLocks noChangeArrowheads="1"/>
          </p:cNvSpPr>
          <p:nvPr/>
        </p:nvSpPr>
        <p:spPr bwMode="auto">
          <a:xfrm>
            <a:off x="2555875" y="4217988"/>
            <a:ext cx="576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-10</a:t>
            </a:r>
          </a:p>
        </p:txBody>
      </p:sp>
      <p:sp>
        <p:nvSpPr>
          <p:cNvPr id="21523" name="TextBox 27"/>
          <p:cNvSpPr txBox="1">
            <a:spLocks noChangeArrowheads="1"/>
          </p:cNvSpPr>
          <p:nvPr/>
        </p:nvSpPr>
        <p:spPr bwMode="auto">
          <a:xfrm>
            <a:off x="2555875" y="1122363"/>
            <a:ext cx="576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1524" name="TextBox 28"/>
          <p:cNvSpPr txBox="1">
            <a:spLocks noChangeArrowheads="1"/>
          </p:cNvSpPr>
          <p:nvPr/>
        </p:nvSpPr>
        <p:spPr bwMode="auto">
          <a:xfrm>
            <a:off x="2555875" y="2670175"/>
            <a:ext cx="576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525" name="TextBox 29"/>
          <p:cNvSpPr txBox="1">
            <a:spLocks noChangeArrowheads="1"/>
          </p:cNvSpPr>
          <p:nvPr/>
        </p:nvSpPr>
        <p:spPr bwMode="auto">
          <a:xfrm>
            <a:off x="2555875" y="1895475"/>
            <a:ext cx="576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526" name="TextBox 30"/>
          <p:cNvSpPr txBox="1">
            <a:spLocks noChangeArrowheads="1"/>
          </p:cNvSpPr>
          <p:nvPr/>
        </p:nvSpPr>
        <p:spPr bwMode="auto">
          <a:xfrm>
            <a:off x="2555875" y="3444875"/>
            <a:ext cx="5762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>
                <a:latin typeface="Times New Roman" pitchFamily="18" charset="0"/>
                <a:cs typeface="Times New Roman" pitchFamily="18" charset="0"/>
              </a:rPr>
              <a:t>-5</a:t>
            </a:r>
          </a:p>
        </p:txBody>
      </p:sp>
      <p:sp>
        <p:nvSpPr>
          <p:cNvPr id="32" name="Oval 31"/>
          <p:cNvSpPr/>
          <p:nvPr/>
        </p:nvSpPr>
        <p:spPr>
          <a:xfrm>
            <a:off x="6565900" y="2543175"/>
            <a:ext cx="238125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348038" y="3498850"/>
            <a:ext cx="14398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>
                <a:latin typeface="Times New Roman" pitchFamily="18" charset="0"/>
                <a:cs typeface="Times New Roman" pitchFamily="18" charset="0"/>
              </a:rPr>
              <a:t>Build market share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11863" y="1625600"/>
            <a:ext cx="20891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 	Build brand name</a:t>
            </a:r>
          </a:p>
          <a:p>
            <a:pPr defTabSz="179388">
              <a:buFont typeface="Arial" charset="0"/>
              <a:buChar char="•"/>
            </a:pPr>
            <a:r>
              <a:rPr lang="en-GB" sz="1700">
                <a:latin typeface="Times New Roman" pitchFamily="18" charset="0"/>
                <a:cs typeface="Times New Roman" pitchFamily="18" charset="0"/>
              </a:rPr>
              <a:t> 	Promote the 	products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313363" y="2778125"/>
            <a:ext cx="1274762" cy="6588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5364163" y="2706688"/>
            <a:ext cx="1152525" cy="1587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26038" y="2543175"/>
            <a:ext cx="238125" cy="2381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78550" y="862013"/>
            <a:ext cx="193675" cy="1952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451725" y="862013"/>
            <a:ext cx="195263" cy="19526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Box 50"/>
          <p:cNvSpPr txBox="1">
            <a:spLocks noChangeArrowheads="1"/>
          </p:cNvSpPr>
          <p:nvPr/>
        </p:nvSpPr>
        <p:spPr bwMode="auto">
          <a:xfrm>
            <a:off x="6443663" y="836613"/>
            <a:ext cx="936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9388"/>
            <a:r>
              <a:rPr lang="en-GB" sz="1600">
                <a:latin typeface="Times New Roman" pitchFamily="18" charset="0"/>
                <a:cs typeface="Times New Roman" pitchFamily="18" charset="0"/>
              </a:rPr>
              <a:t>Watches</a:t>
            </a:r>
          </a:p>
        </p:txBody>
      </p:sp>
      <p:sp>
        <p:nvSpPr>
          <p:cNvPr id="21536" name="TextBox 51"/>
          <p:cNvSpPr txBox="1">
            <a:spLocks noChangeArrowheads="1"/>
          </p:cNvSpPr>
          <p:nvPr/>
        </p:nvSpPr>
        <p:spPr bwMode="auto">
          <a:xfrm>
            <a:off x="7740650" y="836613"/>
            <a:ext cx="12588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9388"/>
            <a:r>
              <a:rPr lang="en-GB" sz="1600">
                <a:latin typeface="Times New Roman" pitchFamily="18" charset="0"/>
                <a:cs typeface="Times New Roman" pitchFamily="18" charset="0"/>
              </a:rPr>
              <a:t>Accessories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2700338" y="5267325"/>
          <a:ext cx="2952750" cy="140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51"/>
                <a:gridCol w="1229167"/>
                <a:gridCol w="984107"/>
              </a:tblGrid>
              <a:tr h="299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Sales ($m)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Growth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1022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-4%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1061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9%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5940425" y="5267325"/>
          <a:ext cx="2952750" cy="140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51"/>
                <a:gridCol w="1229165"/>
                <a:gridCol w="984109"/>
              </a:tblGrid>
              <a:tr h="299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Year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Sales ($m)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Growth</a:t>
                      </a:r>
                      <a:endParaRPr lang="en-GB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1%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14%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276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GB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458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GB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581" name="TextBox 64"/>
          <p:cNvSpPr txBox="1">
            <a:spLocks noChangeArrowheads="1"/>
          </p:cNvSpPr>
          <p:nvPr/>
        </p:nvSpPr>
        <p:spPr bwMode="auto">
          <a:xfrm>
            <a:off x="3779838" y="5013325"/>
            <a:ext cx="792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9388"/>
            <a:r>
              <a:rPr lang="en-GB" sz="1600" b="1">
                <a:latin typeface="Times New Roman" pitchFamily="18" charset="0"/>
                <a:cs typeface="Times New Roman" pitchFamily="18" charset="0"/>
              </a:rPr>
              <a:t>Watches</a:t>
            </a:r>
          </a:p>
        </p:txBody>
      </p:sp>
      <p:sp>
        <p:nvSpPr>
          <p:cNvPr id="21582" name="TextBox 65"/>
          <p:cNvSpPr txBox="1">
            <a:spLocks noChangeArrowheads="1"/>
          </p:cNvSpPr>
          <p:nvPr/>
        </p:nvSpPr>
        <p:spPr bwMode="auto">
          <a:xfrm>
            <a:off x="6904038" y="5013325"/>
            <a:ext cx="1025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9388"/>
            <a:r>
              <a:rPr lang="en-GB" sz="1600" b="1">
                <a:latin typeface="Times New Roman" pitchFamily="18" charset="0"/>
                <a:cs typeface="Times New Roman" pitchFamily="18" charset="0"/>
              </a:rPr>
              <a:t>Accessories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95963" y="3141663"/>
            <a:ext cx="86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>
                <a:latin typeface="Times New Roman" pitchFamily="18" charset="0"/>
                <a:cs typeface="Times New Roman" pitchFamily="18" charset="0"/>
              </a:rPr>
              <a:t>Harvest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8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COMPETITIVE STRATEGY</a:t>
            </a: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3838575" y="5345113"/>
            <a:ext cx="647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Low</a:t>
            </a: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8101013" y="5345113"/>
            <a:ext cx="431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400" b="1">
                <a:latin typeface="Times New Roman" pitchFamily="18" charset="0"/>
                <a:cs typeface="Times New Roman" pitchFamily="18" charset="0"/>
              </a:rPr>
              <a:t>High</a:t>
            </a:r>
          </a:p>
        </p:txBody>
      </p:sp>
      <p:sp>
        <p:nvSpPr>
          <p:cNvPr id="22536" name="TextBox 19"/>
          <p:cNvSpPr txBox="1">
            <a:spLocks noChangeArrowheads="1"/>
          </p:cNvSpPr>
          <p:nvPr/>
        </p:nvSpPr>
        <p:spPr bwMode="auto">
          <a:xfrm>
            <a:off x="3262313" y="908050"/>
            <a:ext cx="5032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400" b="1">
                <a:latin typeface="Times New Roman" pitchFamily="18" charset="0"/>
                <a:cs typeface="Times New Roman" pitchFamily="18" charset="0"/>
              </a:rPr>
              <a:t>High</a:t>
            </a:r>
          </a:p>
        </p:txBody>
      </p:sp>
      <p:sp>
        <p:nvSpPr>
          <p:cNvPr id="22537" name="TextBox 20"/>
          <p:cNvSpPr txBox="1">
            <a:spLocks noChangeArrowheads="1"/>
          </p:cNvSpPr>
          <p:nvPr/>
        </p:nvSpPr>
        <p:spPr bwMode="auto">
          <a:xfrm>
            <a:off x="3262313" y="5029200"/>
            <a:ext cx="503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400" b="1">
                <a:latin typeface="Times New Roman" pitchFamily="18" charset="0"/>
                <a:cs typeface="Times New Roman" pitchFamily="18" charset="0"/>
              </a:rPr>
              <a:t>Low</a:t>
            </a:r>
          </a:p>
        </p:txBody>
      </p:sp>
      <p:grpSp>
        <p:nvGrpSpPr>
          <p:cNvPr id="22538" name="Group 44"/>
          <p:cNvGrpSpPr>
            <a:grpSpLocks/>
          </p:cNvGrpSpPr>
          <p:nvPr/>
        </p:nvGrpSpPr>
        <p:grpSpPr bwMode="auto">
          <a:xfrm>
            <a:off x="3851275" y="908050"/>
            <a:ext cx="4608513" cy="4365625"/>
            <a:chOff x="3779912" y="980728"/>
            <a:chExt cx="4201510" cy="4392488"/>
          </a:xfrm>
        </p:grpSpPr>
        <p:sp>
          <p:nvSpPr>
            <p:cNvPr id="31" name="Rectangle 30"/>
            <p:cNvSpPr/>
            <p:nvPr/>
          </p:nvSpPr>
          <p:spPr>
            <a:xfrm>
              <a:off x="3779912" y="980728"/>
              <a:ext cx="1400986" cy="1464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Best Offer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80898" y="980728"/>
              <a:ext cx="1399539" cy="1464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Good offer 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Value for money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80436" y="980728"/>
              <a:ext cx="1400986" cy="14646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Excellence Premier quality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79912" y="2445424"/>
              <a:ext cx="1400986" cy="14630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Good price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Value for money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80898" y="2445424"/>
              <a:ext cx="1399539" cy="14630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Good price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Value for money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80436" y="2445424"/>
              <a:ext cx="1400986" cy="14630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Too expensive</a:t>
              </a: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 value for money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79912" y="3908521"/>
              <a:ext cx="1400986" cy="14646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Low price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0898" y="3908521"/>
              <a:ext cx="1399539" cy="14646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 value for money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80436" y="3908521"/>
              <a:ext cx="1400986" cy="14646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Nonsense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7987" y="1485465"/>
              <a:ext cx="710624" cy="80023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Fossil</a:t>
              </a:r>
            </a:p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DKNY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Swatch 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Guess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2655" y="2996481"/>
              <a:ext cx="576025" cy="60057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Trophy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Casio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Timex</a:t>
              </a:r>
              <a:endParaRPr lang="en-GB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037" y="1485465"/>
              <a:ext cx="1224415" cy="8673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Zodiac, Michele, </a:t>
              </a:r>
              <a:endParaRPr lang="en-GB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GB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Armani, </a:t>
              </a: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Omega, Gucci, Rolex, </a:t>
              </a:r>
            </a:p>
            <a:p>
              <a:pPr>
                <a:defRPr/>
              </a:pPr>
              <a:r>
                <a:rPr lang="en-GB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Tag </a:t>
              </a:r>
              <a:r>
                <a:rPr lang="en-GB" sz="1400" b="1" dirty="0" err="1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Heuer</a:t>
              </a:r>
              <a:endParaRPr lang="en-GB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9" name="TextBox 45"/>
          <p:cNvSpPr txBox="1">
            <a:spLocks noChangeArrowheads="1"/>
          </p:cNvSpPr>
          <p:nvPr/>
        </p:nvSpPr>
        <p:spPr bwMode="auto">
          <a:xfrm>
            <a:off x="2700338" y="5684838"/>
            <a:ext cx="58324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Times New Roman" pitchFamily="18" charset="0"/>
              <a:buChar char="›"/>
            </a:pPr>
            <a:r>
              <a:rPr lang="en-GB" sz="1600">
                <a:latin typeface="Times New Roman" pitchFamily="18" charset="0"/>
                <a:cs typeface="Times New Roman" pitchFamily="18" charset="0"/>
              </a:rPr>
              <a:t> Neither pure classic nor ultra trendy</a:t>
            </a:r>
          </a:p>
          <a:p>
            <a:pPr>
              <a:buFont typeface="Times New Roman" pitchFamily="18" charset="0"/>
              <a:buChar char="›"/>
            </a:pPr>
            <a:r>
              <a:rPr lang="en-GB" sz="1600">
                <a:latin typeface="Times New Roman" pitchFamily="18" charset="0"/>
                <a:cs typeface="Times New Roman" pitchFamily="18" charset="0"/>
              </a:rPr>
              <a:t> Differentiation pertaining to vintage theme</a:t>
            </a:r>
          </a:p>
          <a:p>
            <a:pPr>
              <a:buFont typeface="Times New Roman" pitchFamily="18" charset="0"/>
              <a:buChar char="›"/>
            </a:pPr>
            <a:r>
              <a:rPr lang="en-GB" sz="1600">
                <a:latin typeface="Times New Roman" pitchFamily="18" charset="0"/>
                <a:cs typeface="Times New Roman" pitchFamily="18" charset="0"/>
              </a:rPr>
              <a:t> Middle positioning attracts more age brackets than Guess and Swatch </a:t>
            </a:r>
          </a:p>
          <a:p>
            <a:pPr>
              <a:buFont typeface="Times New Roman" pitchFamily="18" charset="0"/>
              <a:buChar char="›"/>
            </a:pPr>
            <a:r>
              <a:rPr lang="en-GB" sz="1600">
                <a:latin typeface="Times New Roman" pitchFamily="18" charset="0"/>
                <a:cs typeface="Times New Roman" pitchFamily="18" charset="0"/>
              </a:rPr>
              <a:t> Compete on value and style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4128" y="5291916"/>
            <a:ext cx="8899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PRICE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2148" y="2987660"/>
            <a:ext cx="1197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131840" y="1268760"/>
          <a:ext cx="5672266" cy="54006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6133"/>
                <a:gridCol w="2836133"/>
              </a:tblGrid>
              <a:tr h="2700300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rgbClr val="FFE19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rgbClr val="FFE193">
                        <a:alpha val="32941"/>
                      </a:srgbClr>
                    </a:solidFill>
                  </a:tcPr>
                </a:tc>
              </a:tr>
              <a:tr h="2700300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rgbClr val="FFE193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18702" marR="118702" marT="59352" marB="59352">
                    <a:solidFill>
                      <a:srgbClr val="FFE193">
                        <a:alpha val="3294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227763" y="3284538"/>
            <a:ext cx="2232025" cy="36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27763" y="4146550"/>
            <a:ext cx="2232025" cy="360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86150" y="4146550"/>
            <a:ext cx="2232025" cy="360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486150" y="3284538"/>
            <a:ext cx="2232025" cy="3603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8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DEVELOPMENT STRATEGY</a:t>
            </a: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240087" y="3968751"/>
            <a:ext cx="5400675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20"/>
          <p:cNvSpPr txBox="1">
            <a:spLocks noChangeArrowheads="1"/>
          </p:cNvSpPr>
          <p:nvPr/>
        </p:nvSpPr>
        <p:spPr bwMode="auto">
          <a:xfrm>
            <a:off x="3708400" y="903288"/>
            <a:ext cx="172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Existing products</a:t>
            </a:r>
          </a:p>
        </p:txBody>
      </p:sp>
      <p:sp>
        <p:nvSpPr>
          <p:cNvPr id="23565" name="TextBox 22"/>
          <p:cNvSpPr txBox="1">
            <a:spLocks noChangeArrowheads="1"/>
          </p:cNvSpPr>
          <p:nvPr/>
        </p:nvSpPr>
        <p:spPr bwMode="auto">
          <a:xfrm>
            <a:off x="6659563" y="908050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Times New Roman" pitchFamily="18" charset="0"/>
                <a:cs typeface="Times New Roman" pitchFamily="18" charset="0"/>
              </a:rPr>
              <a:t>New products</a:t>
            </a:r>
          </a:p>
        </p:txBody>
      </p:sp>
      <p:sp>
        <p:nvSpPr>
          <p:cNvPr id="23566" name="TextBox 23"/>
          <p:cNvSpPr txBox="1">
            <a:spLocks noChangeArrowheads="1"/>
          </p:cNvSpPr>
          <p:nvPr/>
        </p:nvSpPr>
        <p:spPr bwMode="auto">
          <a:xfrm>
            <a:off x="2195513" y="4994275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New markets</a:t>
            </a:r>
          </a:p>
        </p:txBody>
      </p:sp>
      <p:sp>
        <p:nvSpPr>
          <p:cNvPr id="23567" name="TextBox 25"/>
          <p:cNvSpPr txBox="1">
            <a:spLocks noChangeArrowheads="1"/>
          </p:cNvSpPr>
          <p:nvPr/>
        </p:nvSpPr>
        <p:spPr bwMode="auto">
          <a:xfrm>
            <a:off x="3132138" y="1341438"/>
            <a:ext cx="27336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</a:rPr>
              <a:t> 1984 </a:t>
            </a: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Inception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1988  Department stores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1989  Wooden boxes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1993  Public offering of shares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1995  Outlet stores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1996  Accessories stores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1997  Licensing</a:t>
            </a:r>
            <a:endParaRPr lang="en-GB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8" name="TextBox 27"/>
          <p:cNvSpPr txBox="1">
            <a:spLocks noChangeArrowheads="1"/>
          </p:cNvSpPr>
          <p:nvPr/>
        </p:nvSpPr>
        <p:spPr bwMode="auto">
          <a:xfrm>
            <a:off x="3132138" y="4508500"/>
            <a:ext cx="280828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International expansion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1993  ‘Fossil East’ established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1996  E-commerce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2001  Airport &amp;Cruise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2001  Zodiac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2004  Michele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2005  Taiwan and Sweden 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2007  India and Korea 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2009  Hong Kong </a:t>
            </a:r>
            <a:endParaRPr lang="en-GB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TextBox 28"/>
          <p:cNvSpPr txBox="1">
            <a:spLocks noChangeArrowheads="1"/>
          </p:cNvSpPr>
          <p:nvPr/>
        </p:nvSpPr>
        <p:spPr bwMode="auto">
          <a:xfrm>
            <a:off x="6011863" y="4508500"/>
            <a:ext cx="2665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Jewellery</a:t>
            </a:r>
            <a:endParaRPr lang="en-GB" sz="1500">
              <a:latin typeface="Times New Roman" pitchFamily="18" charset="0"/>
              <a:cs typeface="Times New Roman" pitchFamily="18" charset="0"/>
            </a:endParaRPr>
          </a:p>
          <a:p>
            <a:pPr marL="179388" indent="-179388"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Apparels</a:t>
            </a:r>
          </a:p>
          <a:p>
            <a:pPr marL="179388" indent="-179388"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2007  Sunglasses</a:t>
            </a:r>
          </a:p>
          <a:p>
            <a:pPr marL="179388" indent="-179388"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2008  Footwear</a:t>
            </a:r>
            <a:endParaRPr lang="en-GB" sz="1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File:Fossil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07292"/>
            <a:ext cx="770564" cy="4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sp>
        <p:nvSpPr>
          <p:cNvPr id="23571" name="TextBox 30"/>
          <p:cNvSpPr txBox="1">
            <a:spLocks noChangeArrowheads="1"/>
          </p:cNvSpPr>
          <p:nvPr/>
        </p:nvSpPr>
        <p:spPr bwMode="auto">
          <a:xfrm>
            <a:off x="3486150" y="4149725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 development</a:t>
            </a:r>
          </a:p>
        </p:txBody>
      </p:sp>
      <p:sp>
        <p:nvSpPr>
          <p:cNvPr id="23572" name="TextBox 31"/>
          <p:cNvSpPr txBox="1">
            <a:spLocks noChangeArrowheads="1"/>
          </p:cNvSpPr>
          <p:nvPr/>
        </p:nvSpPr>
        <p:spPr bwMode="auto">
          <a:xfrm>
            <a:off x="2195513" y="2257425"/>
            <a:ext cx="936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Existing markets</a:t>
            </a:r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6264275" y="4149725"/>
            <a:ext cx="216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Diversification</a:t>
            </a:r>
          </a:p>
        </p:txBody>
      </p:sp>
      <p:sp>
        <p:nvSpPr>
          <p:cNvPr id="23574" name="TextBox 33"/>
          <p:cNvSpPr txBox="1">
            <a:spLocks noChangeArrowheads="1"/>
          </p:cNvSpPr>
          <p:nvPr/>
        </p:nvSpPr>
        <p:spPr bwMode="auto">
          <a:xfrm>
            <a:off x="6300788" y="3306763"/>
            <a:ext cx="208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development</a:t>
            </a:r>
          </a:p>
        </p:txBody>
      </p:sp>
      <p:sp>
        <p:nvSpPr>
          <p:cNvPr id="23575" name="TextBox 32"/>
          <p:cNvSpPr txBox="1">
            <a:spLocks noChangeArrowheads="1"/>
          </p:cNvSpPr>
          <p:nvPr/>
        </p:nvSpPr>
        <p:spPr bwMode="auto">
          <a:xfrm>
            <a:off x="3594100" y="3306763"/>
            <a:ext cx="201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 penetration</a:t>
            </a:r>
          </a:p>
        </p:txBody>
      </p:sp>
      <p:sp>
        <p:nvSpPr>
          <p:cNvPr id="23576" name="TextBox 39"/>
          <p:cNvSpPr txBox="1">
            <a:spLocks noChangeArrowheads="1"/>
          </p:cNvSpPr>
          <p:nvPr/>
        </p:nvSpPr>
        <p:spPr bwMode="auto">
          <a:xfrm>
            <a:off x="6011863" y="1341438"/>
            <a:ext cx="27352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</a:rPr>
              <a:t> 2001 </a:t>
            </a: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Brain (7 alarms, 30 messages, 5 memos)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2001  Titanium 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2002  Blue (underwater watch)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2005  Chronograph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2006  Sports watches</a:t>
            </a:r>
          </a:p>
          <a:p>
            <a:pPr defTabSz="179388">
              <a:buFont typeface="Arial" charset="0"/>
              <a:buChar char="•"/>
            </a:pPr>
            <a:r>
              <a:rPr lang="en-GB" sz="15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2008  Wrist PDA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COMPANY PROFILE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0" name="Espace réservé du contenu 2"/>
          <p:cNvSpPr txBox="1">
            <a:spLocks/>
          </p:cNvSpPr>
          <p:nvPr/>
        </p:nvSpPr>
        <p:spPr bwMode="auto">
          <a:xfrm>
            <a:off x="2555875" y="1052513"/>
            <a:ext cx="61928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Fossil Inc. was founded in 1984 is known for its MD3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Specializes in wrist watches, which are accountable for 65% of its total sales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Licensing is a major strength, which accounts for almost 35% of revenue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First American watch-maker to bring value and style together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Fashionable, innovative and high quality watches based on vintage theme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Popular product lines are PHILLIP STARK and FRANK GEHRY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First company to develop a fully functional PDA watch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›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354 retail stores all over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CONCLUSION</a:t>
            </a: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2411413" y="866775"/>
            <a:ext cx="65532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One of the major brands which range from mass market to luxurious market segments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Licensing strength with wide variety of brands under its wing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New market penetration by acquisitions and company owned stores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Stable market share since 2001, during economic downturn and declining watch industry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Extensive promotion strategy by advertising through website, catalogues and in-store presentations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Brings differentiation in its products by incorporating various designs and innovation with its dials, cases, bracelets and watches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Creating value for the customer with its excellent customer service, quality, warranty services, price flexibility etc.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Opening 50 company-owned stores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RECOMMENDATIONS</a:t>
            </a: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411413" y="1139825"/>
            <a:ext cx="65532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 sz="2100">
                <a:latin typeface="Times New Roman" pitchFamily="18" charset="0"/>
                <a:cs typeface="Times New Roman" pitchFamily="18" charset="0"/>
              </a:rPr>
              <a:t>Focus more towards accessories market by investing maximum of the revenues generated by its watches segment into branding of accessories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 sz="2100">
                <a:latin typeface="Times New Roman" pitchFamily="18" charset="0"/>
                <a:cs typeface="Times New Roman" pitchFamily="18" charset="0"/>
              </a:rPr>
              <a:t>Open more company-owned stores for accessories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 sz="2100">
                <a:latin typeface="Times New Roman" pitchFamily="18" charset="0"/>
                <a:cs typeface="Times New Roman" pitchFamily="18" charset="0"/>
              </a:rPr>
              <a:t>Try to gain licensing power of more watch and accessory brands to increase its market share in overall industry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 sz="2100">
                <a:latin typeface="Times New Roman" pitchFamily="18" charset="0"/>
                <a:cs typeface="Times New Roman" pitchFamily="18" charset="0"/>
              </a:rPr>
              <a:t>Effective implementation of promotional strategies like bundling, free returns etc.</a:t>
            </a:r>
          </a:p>
          <a:p>
            <a:pPr marL="179388" indent="-179388">
              <a:lnSpc>
                <a:spcPct val="150000"/>
              </a:lnSpc>
              <a:buFont typeface="Arial" charset="0"/>
              <a:buChar char="›"/>
              <a:tabLst>
                <a:tab pos="263525" algn="l"/>
                <a:tab pos="360363" algn="l"/>
              </a:tabLst>
            </a:pPr>
            <a:r>
              <a:rPr lang="en-GB" sz="2100">
                <a:latin typeface="Times New Roman" pitchFamily="18" charset="0"/>
                <a:cs typeface="Times New Roman" pitchFamily="18" charset="0"/>
              </a:rPr>
              <a:t>Invest part of its revenues in diversifying into new international markets as a long-term growth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372225" y="508476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GB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924944"/>
            <a:ext cx="55446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Callout 15"/>
          <p:cNvSpPr/>
          <p:nvPr/>
        </p:nvSpPr>
        <p:spPr>
          <a:xfrm flipH="1">
            <a:off x="6278563" y="2708275"/>
            <a:ext cx="2757487" cy="2038350"/>
          </a:xfrm>
          <a:prstGeom prst="rightArrowCallout">
            <a:avLst>
              <a:gd name="adj1" fmla="val 36212"/>
              <a:gd name="adj2" fmla="val 25000"/>
              <a:gd name="adj3" fmla="val 25000"/>
              <a:gd name="adj4" fmla="val 689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PEST ANALYSIS (1/2)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2152650" y="2708275"/>
            <a:ext cx="2757488" cy="2038350"/>
          </a:xfrm>
          <a:prstGeom prst="rightArrowCallout">
            <a:avLst>
              <a:gd name="adj1" fmla="val 36212"/>
              <a:gd name="adj2" fmla="val 25000"/>
              <a:gd name="adj3" fmla="val 25000"/>
              <a:gd name="adj4" fmla="val 689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287838" y="944563"/>
            <a:ext cx="2563812" cy="2354262"/>
          </a:xfrm>
          <a:prstGeom prst="downArrowCallout">
            <a:avLst>
              <a:gd name="adj1" fmla="val 27627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287838" y="4243388"/>
            <a:ext cx="2563812" cy="2354262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4333875" y="1076325"/>
            <a:ext cx="247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Taxation, customs 	duties and quotas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Foreign trade 	regulations</a:t>
            </a:r>
          </a:p>
        </p:txBody>
      </p:sp>
      <p:pic>
        <p:nvPicPr>
          <p:cNvPr id="15" name="Picture 4" descr="File:Fossil 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336" y="3378464"/>
            <a:ext cx="1368152" cy="78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softEdge rad="63500"/>
          </a:effectLst>
        </p:spPr>
      </p:pic>
      <p:sp>
        <p:nvSpPr>
          <p:cNvPr id="19" name="TextBox 18"/>
          <p:cNvSpPr txBox="1"/>
          <p:nvPr/>
        </p:nvSpPr>
        <p:spPr>
          <a:xfrm>
            <a:off x="5425244" y="2708920"/>
            <a:ext cx="2880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4272" y="3543218"/>
            <a:ext cx="2880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25244" y="4365104"/>
            <a:ext cx="2880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4512" y="3543218"/>
            <a:ext cx="2880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7184" name="TextBox 22"/>
          <p:cNvSpPr txBox="1">
            <a:spLocks noChangeArrowheads="1"/>
          </p:cNvSpPr>
          <p:nvPr/>
        </p:nvSpPr>
        <p:spPr bwMode="auto">
          <a:xfrm>
            <a:off x="4333875" y="5241925"/>
            <a:ext cx="2470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Change in lifestyle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Consumerism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Distribution of income</a:t>
            </a:r>
          </a:p>
        </p:txBody>
      </p:sp>
      <p:sp>
        <p:nvSpPr>
          <p:cNvPr id="7185" name="TextBox 23"/>
          <p:cNvSpPr txBox="1">
            <a:spLocks noChangeArrowheads="1"/>
          </p:cNvSpPr>
          <p:nvPr/>
        </p:nvSpPr>
        <p:spPr bwMode="auto">
          <a:xfrm>
            <a:off x="2124075" y="2989263"/>
            <a:ext cx="18716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GDP, inflation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Disposable 	income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Unemployment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Business 	cycles</a:t>
            </a:r>
          </a:p>
        </p:txBody>
      </p:sp>
      <p:sp>
        <p:nvSpPr>
          <p:cNvPr id="7186" name="TextBox 26"/>
          <p:cNvSpPr txBox="1">
            <a:spLocks noChangeArrowheads="1"/>
          </p:cNvSpPr>
          <p:nvPr/>
        </p:nvSpPr>
        <p:spPr bwMode="auto">
          <a:xfrm>
            <a:off x="7215188" y="3127375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	New patents 	and policies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Technology</a:t>
            </a:r>
          </a:p>
          <a:p>
            <a:pPr defTabSz="179388">
              <a:buFont typeface="Arial" charset="0"/>
              <a:buChar char="•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 	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hart 24"/>
          <p:cNvGraphicFramePr>
            <a:graphicFrameLocks/>
          </p:cNvGraphicFramePr>
          <p:nvPr/>
        </p:nvGraphicFramePr>
        <p:xfrm>
          <a:off x="2649538" y="1146175"/>
          <a:ext cx="5934075" cy="4854575"/>
        </p:xfrm>
        <a:graphic>
          <a:graphicData uri="http://schemas.openxmlformats.org/presentationml/2006/ole">
            <p:oleObj spid="_x0000_s8194" r:id="rId4" imgW="5931922" imgH="4852837" progId="Excel.Chart.8">
              <p:embed/>
            </p:oleObj>
          </a:graphicData>
        </a:graphic>
      </p:graphicFrame>
      <p:sp>
        <p:nvSpPr>
          <p:cNvPr id="28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PEST ANALYSIS (2/2)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0" name="Rectangle 33"/>
          <p:cNvSpPr>
            <a:spLocks noChangeArrowheads="1"/>
          </p:cNvSpPr>
          <p:nvPr/>
        </p:nvSpPr>
        <p:spPr bwMode="auto">
          <a:xfrm>
            <a:off x="3643313" y="6073775"/>
            <a:ext cx="412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CA" sz="1200" b="1">
                <a:solidFill>
                  <a:schemeClr val="tx2"/>
                </a:solidFill>
              </a:rPr>
              <a:t>(1- Least favourable , 2- Less favourable , </a:t>
            </a:r>
            <a:br>
              <a:rPr lang="fr-CA" sz="1200" b="1">
                <a:solidFill>
                  <a:schemeClr val="tx2"/>
                </a:solidFill>
              </a:rPr>
            </a:br>
            <a:r>
              <a:rPr lang="fr-CA" sz="1200" b="1">
                <a:solidFill>
                  <a:schemeClr val="tx2"/>
                </a:solidFill>
              </a:rPr>
              <a:t>3- Neutral, 4-More favourable , 5- Most favourable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2" name="Group 36"/>
          <p:cNvGraphicFramePr>
            <a:graphicFrameLocks noGrp="1"/>
          </p:cNvGraphicFramePr>
          <p:nvPr/>
        </p:nvGraphicFramePr>
        <p:xfrm>
          <a:off x="2627313" y="1412875"/>
          <a:ext cx="6192837" cy="3962400"/>
        </p:xfrm>
        <a:graphic>
          <a:graphicData uri="http://schemas.openxmlformats.org/drawingml/2006/table">
            <a:tbl>
              <a:tblPr/>
              <a:tblGrid>
                <a:gridCol w="1944687"/>
                <a:gridCol w="2087563"/>
                <a:gridCol w="2160587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Price range (US$)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Fossil brands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Competitors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92AA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1500-20,000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Michele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Cartier, Omega, Rolex, Piaget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300-3000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Armani, Zodiac, Burberry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Gucci, Movado, Raymond, Tag Heuer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Fossil, DKNY, Diesel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Swatch, Guess, Kenneth Cole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Allude, Callaway, Trophy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Casio, Timex, Armitron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15-75 (Sports)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Nike, Reebok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Strategic Group Analysis (1/2)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Chart 4"/>
          <p:cNvGraphicFramePr>
            <a:graphicFrameLocks/>
          </p:cNvGraphicFramePr>
          <p:nvPr/>
        </p:nvGraphicFramePr>
        <p:xfrm>
          <a:off x="2720975" y="1506538"/>
          <a:ext cx="5981700" cy="4565650"/>
        </p:xfrm>
        <a:graphic>
          <a:graphicData uri="http://schemas.openxmlformats.org/presentationml/2006/ole">
            <p:oleObj spid="_x0000_s10242" r:id="rId4" imgW="5986791" imgH="4566300" progId="Excel.Chart.8">
              <p:embed/>
            </p:oleObj>
          </a:graphicData>
        </a:graphic>
      </p:graphicFrame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7451725" y="1609725"/>
            <a:ext cx="86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latin typeface="Times New Roman" pitchFamily="18" charset="0"/>
                <a:cs typeface="Times New Roman" pitchFamily="18" charset="0"/>
              </a:rPr>
              <a:t>Omega Rolex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6588125" y="1609725"/>
            <a:ext cx="87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Michele </a:t>
            </a:r>
          </a:p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Gucci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7192963" y="2420938"/>
            <a:ext cx="9794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Tag Heuer</a:t>
            </a:r>
          </a:p>
          <a:p>
            <a:r>
              <a:rPr lang="en-GB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Armani</a:t>
            </a:r>
          </a:p>
          <a:p>
            <a:r>
              <a:rPr lang="en-GB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Zodiac</a:t>
            </a:r>
          </a:p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Citizen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156325" y="3195638"/>
            <a:ext cx="792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Fossil </a:t>
            </a:r>
          </a:p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Swatch</a:t>
            </a:r>
          </a:p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Guess</a:t>
            </a:r>
          </a:p>
          <a:p>
            <a:r>
              <a:rPr lang="en-GB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DKNY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4787900" y="3192463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Timex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4787900" y="4076700"/>
            <a:ext cx="79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  <a:cs typeface="Times New Roman" pitchFamily="18" charset="0"/>
              </a:rPr>
              <a:t>Casio</a:t>
            </a:r>
          </a:p>
          <a:p>
            <a:r>
              <a:rPr lang="en-GB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Trophy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2555875" y="908050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Style and design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5435600" y="587692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sp>
        <p:nvSpPr>
          <p:cNvPr id="20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Strategic Group Analysis (2/2)</a:t>
            </a: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1863" y="2852738"/>
            <a:ext cx="1008062" cy="15843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Chart 15"/>
          <p:cNvGraphicFramePr>
            <a:graphicFrameLocks/>
          </p:cNvGraphicFramePr>
          <p:nvPr/>
        </p:nvGraphicFramePr>
        <p:xfrm>
          <a:off x="2360613" y="1290638"/>
          <a:ext cx="6583362" cy="4492625"/>
        </p:xfrm>
        <a:graphic>
          <a:graphicData uri="http://schemas.openxmlformats.org/presentationml/2006/ole">
            <p:oleObj spid="_x0000_s11266" r:id="rId4" imgW="6584251" imgH="4493141" progId="Excel.Chart.8">
              <p:embed/>
            </p:oleObj>
          </a:graphicData>
        </a:graphic>
      </p:graphicFrame>
      <p:sp>
        <p:nvSpPr>
          <p:cNvPr id="1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Lifecycle analysis (1/2)</a:t>
            </a: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987675" y="4956175"/>
            <a:ext cx="54006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 Product range – Watch, Apparel, Jewelry, Footwear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>
                <a:latin typeface="Times New Roman" pitchFamily="18" charset="0"/>
                <a:cs typeface="Times New Roman" pitchFamily="18" charset="0"/>
              </a:rPr>
              <a:t>2000 Apparel, 2006 sports with ADIDAS</a:t>
            </a:r>
          </a:p>
          <a:p>
            <a:pPr>
              <a:buFont typeface="Arial" charset="0"/>
              <a:buChar char="•"/>
            </a:pPr>
            <a:r>
              <a:rPr lang="en-IN" sz="1600">
                <a:latin typeface="Times New Roman" pitchFamily="18" charset="0"/>
                <a:cs typeface="Times New Roman" pitchFamily="18" charset="0"/>
              </a:rPr>
              <a:t> 2005 Taiwan &amp; Sweden, 2007 India &amp; Korea </a:t>
            </a:r>
          </a:p>
          <a:p>
            <a:pPr>
              <a:buFont typeface="Arial" charset="0"/>
              <a:buChar char="•"/>
            </a:pPr>
            <a:r>
              <a:rPr lang="en-IN" sz="1600">
                <a:latin typeface="Times New Roman" pitchFamily="18" charset="0"/>
                <a:cs typeface="Times New Roman" pitchFamily="18" charset="0"/>
              </a:rPr>
              <a:t> 2007 Cold weather accessories</a:t>
            </a:r>
          </a:p>
          <a:p>
            <a:pPr>
              <a:buFont typeface="Arial" charset="0"/>
              <a:buChar char="•"/>
            </a:pPr>
            <a:r>
              <a:rPr lang="en-IN" sz="1600">
                <a:latin typeface="Times New Roman" pitchFamily="18" charset="0"/>
                <a:cs typeface="Times New Roman" pitchFamily="18" charset="0"/>
              </a:rPr>
              <a:t> 2009 Men's &amp; women's footwear</a:t>
            </a:r>
          </a:p>
          <a:p>
            <a:pPr>
              <a:buFont typeface="Arial" charset="0"/>
              <a:buChar char="•"/>
            </a:pPr>
            <a:r>
              <a:rPr lang="en-IN" sz="1600">
                <a:latin typeface="Times New Roman" pitchFamily="18" charset="0"/>
                <a:cs typeface="Times New Roman" pitchFamily="18" charset="0"/>
              </a:rPr>
              <a:t> 2009 SAP Financial Hong Kong</a:t>
            </a:r>
          </a:p>
        </p:txBody>
      </p:sp>
      <p:sp>
        <p:nvSpPr>
          <p:cNvPr id="7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Lifecycle analysis (2/2)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907704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295" name="Group 13"/>
          <p:cNvGrpSpPr>
            <a:grpSpLocks/>
          </p:cNvGrpSpPr>
          <p:nvPr/>
        </p:nvGrpSpPr>
        <p:grpSpPr bwMode="auto">
          <a:xfrm>
            <a:off x="3059113" y="1052513"/>
            <a:ext cx="4784725" cy="3744912"/>
            <a:chOff x="3059832" y="1052736"/>
            <a:chExt cx="4784532" cy="3744416"/>
          </a:xfrm>
        </p:grpSpPr>
        <p:pic>
          <p:nvPicPr>
            <p:cNvPr id="1229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0F0FF"/>
                </a:clrFrom>
                <a:clrTo>
                  <a:srgbClr val="E0F0FF">
                    <a:alpha val="0"/>
                  </a:srgbClr>
                </a:clrTo>
              </a:clrChange>
            </a:blip>
            <a:srcRect l="1401" t="3448" r="1936" b="3448"/>
            <a:stretch>
              <a:fillRect/>
            </a:stretch>
          </p:blipFill>
          <p:spPr bwMode="auto">
            <a:xfrm>
              <a:off x="3059832" y="1052736"/>
              <a:ext cx="4784532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2"/>
            <p:cNvSpPr/>
            <p:nvPr/>
          </p:nvSpPr>
          <p:spPr>
            <a:xfrm>
              <a:off x="4150400" y="1340035"/>
              <a:ext cx="103184" cy="288887"/>
            </a:xfrm>
            <a:custGeom>
              <a:avLst/>
              <a:gdLst>
                <a:gd name="connsiteX0" fmla="*/ 0 w 102394"/>
                <a:gd name="connsiteY0" fmla="*/ 2382 h 140494"/>
                <a:gd name="connsiteX1" fmla="*/ 0 w 102394"/>
                <a:gd name="connsiteY1" fmla="*/ 140494 h 140494"/>
                <a:gd name="connsiteX2" fmla="*/ 97631 w 102394"/>
                <a:gd name="connsiteY2" fmla="*/ 140494 h 140494"/>
                <a:gd name="connsiteX3" fmla="*/ 102394 w 102394"/>
                <a:gd name="connsiteY3" fmla="*/ 0 h 140494"/>
                <a:gd name="connsiteX4" fmla="*/ 0 w 102394"/>
                <a:gd name="connsiteY4" fmla="*/ 2382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94" h="140494">
                  <a:moveTo>
                    <a:pt x="0" y="2382"/>
                  </a:moveTo>
                  <a:lnTo>
                    <a:pt x="0" y="140494"/>
                  </a:lnTo>
                  <a:lnTo>
                    <a:pt x="97631" y="140494"/>
                  </a:lnTo>
                  <a:lnTo>
                    <a:pt x="102394" y="0"/>
                  </a:lnTo>
                  <a:lnTo>
                    <a:pt x="0" y="2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9"/>
          <p:cNvSpPr txBox="1">
            <a:spLocks/>
          </p:cNvSpPr>
          <p:nvPr/>
        </p:nvSpPr>
        <p:spPr bwMode="auto">
          <a:xfrm>
            <a:off x="2195736" y="116632"/>
            <a:ext cx="67958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VALUE CHAIN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79711" y="725488"/>
            <a:ext cx="720080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270794" y="2421731"/>
            <a:ext cx="2590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9"/>
          <p:cNvSpPr txBox="1">
            <a:spLocks noChangeArrowheads="1"/>
          </p:cNvSpPr>
          <p:nvPr/>
        </p:nvSpPr>
        <p:spPr bwMode="auto">
          <a:xfrm rot="-5400000">
            <a:off x="1658937" y="2208213"/>
            <a:ext cx="17319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Support activities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196182" y="5085556"/>
            <a:ext cx="2736850" cy="15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28"/>
          <p:cNvSpPr txBox="1">
            <a:spLocks noChangeArrowheads="1"/>
          </p:cNvSpPr>
          <p:nvPr/>
        </p:nvSpPr>
        <p:spPr bwMode="auto">
          <a:xfrm rot="-5400000">
            <a:off x="1646237" y="4872038"/>
            <a:ext cx="1757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latin typeface="Times New Roman" pitchFamily="18" charset="0"/>
                <a:cs typeface="Times New Roman" pitchFamily="18" charset="0"/>
              </a:rPr>
              <a:t>Primary activities</a:t>
            </a:r>
          </a:p>
        </p:txBody>
      </p:sp>
      <p:sp>
        <p:nvSpPr>
          <p:cNvPr id="6" name="Pentagon 5"/>
          <p:cNvSpPr/>
          <p:nvPr/>
        </p:nvSpPr>
        <p:spPr>
          <a:xfrm>
            <a:off x="2700338" y="1127125"/>
            <a:ext cx="5581650" cy="5327650"/>
          </a:xfrm>
          <a:prstGeom prst="homePlate">
            <a:avLst>
              <a:gd name="adj" fmla="val 96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00338" y="1790700"/>
            <a:ext cx="5230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00338" y="2457450"/>
            <a:ext cx="530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00338" y="3122613"/>
            <a:ext cx="5462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00338" y="3789363"/>
            <a:ext cx="5616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11425" y="5121276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73462" y="5121276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35500" y="5121276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697537" y="5121276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TextBox 37"/>
          <p:cNvSpPr txBox="1">
            <a:spLocks noChangeArrowheads="1"/>
          </p:cNvSpPr>
          <p:nvPr/>
        </p:nvSpPr>
        <p:spPr bwMode="auto">
          <a:xfrm>
            <a:off x="2700338" y="1135063"/>
            <a:ext cx="128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Administrative, finance, infrastructure</a:t>
            </a:r>
          </a:p>
        </p:txBody>
      </p:sp>
      <p:sp>
        <p:nvSpPr>
          <p:cNvPr id="13332" name="TextBox 38"/>
          <p:cNvSpPr txBox="1">
            <a:spLocks noChangeArrowheads="1"/>
          </p:cNvSpPr>
          <p:nvPr/>
        </p:nvSpPr>
        <p:spPr bwMode="auto">
          <a:xfrm>
            <a:off x="2700338" y="1873250"/>
            <a:ext cx="128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Human resource management</a:t>
            </a:r>
          </a:p>
        </p:txBody>
      </p:sp>
      <p:sp>
        <p:nvSpPr>
          <p:cNvPr id="13333" name="TextBox 39"/>
          <p:cNvSpPr txBox="1">
            <a:spLocks noChangeArrowheads="1"/>
          </p:cNvSpPr>
          <p:nvPr/>
        </p:nvSpPr>
        <p:spPr bwMode="auto">
          <a:xfrm>
            <a:off x="2700338" y="2466975"/>
            <a:ext cx="128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Product and technology development</a:t>
            </a:r>
          </a:p>
        </p:txBody>
      </p:sp>
      <p:sp>
        <p:nvSpPr>
          <p:cNvPr id="13334" name="TextBox 40"/>
          <p:cNvSpPr txBox="1">
            <a:spLocks noChangeArrowheads="1"/>
          </p:cNvSpPr>
          <p:nvPr/>
        </p:nvSpPr>
        <p:spPr bwMode="auto">
          <a:xfrm>
            <a:off x="2700338" y="3305175"/>
            <a:ext cx="1282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Procurement</a:t>
            </a:r>
          </a:p>
        </p:txBody>
      </p:sp>
      <p:sp>
        <p:nvSpPr>
          <p:cNvPr id="13335" name="TextBox 43"/>
          <p:cNvSpPr txBox="1">
            <a:spLocks noChangeArrowheads="1"/>
          </p:cNvSpPr>
          <p:nvPr/>
        </p:nvSpPr>
        <p:spPr bwMode="auto">
          <a:xfrm>
            <a:off x="2771775" y="3789363"/>
            <a:ext cx="107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Inbound logistics</a:t>
            </a:r>
          </a:p>
        </p:txBody>
      </p:sp>
      <p:sp>
        <p:nvSpPr>
          <p:cNvPr id="13336" name="TextBox 44"/>
          <p:cNvSpPr txBox="1">
            <a:spLocks noChangeArrowheads="1"/>
          </p:cNvSpPr>
          <p:nvPr/>
        </p:nvSpPr>
        <p:spPr bwMode="auto">
          <a:xfrm>
            <a:off x="3833813" y="397351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Operation</a:t>
            </a:r>
          </a:p>
        </p:txBody>
      </p:sp>
      <p:sp>
        <p:nvSpPr>
          <p:cNvPr id="13337" name="TextBox 45"/>
          <p:cNvSpPr txBox="1">
            <a:spLocks noChangeArrowheads="1"/>
          </p:cNvSpPr>
          <p:nvPr/>
        </p:nvSpPr>
        <p:spPr bwMode="auto">
          <a:xfrm>
            <a:off x="4895850" y="3789363"/>
            <a:ext cx="1081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Outbound logistics</a:t>
            </a:r>
          </a:p>
        </p:txBody>
      </p:sp>
      <p:sp>
        <p:nvSpPr>
          <p:cNvPr id="13338" name="TextBox 46"/>
          <p:cNvSpPr txBox="1">
            <a:spLocks noChangeArrowheads="1"/>
          </p:cNvSpPr>
          <p:nvPr/>
        </p:nvSpPr>
        <p:spPr bwMode="auto">
          <a:xfrm>
            <a:off x="5957888" y="3789363"/>
            <a:ext cx="108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Sales and marketing</a:t>
            </a:r>
          </a:p>
        </p:txBody>
      </p:sp>
      <p:sp>
        <p:nvSpPr>
          <p:cNvPr id="13339" name="TextBox 47"/>
          <p:cNvSpPr txBox="1">
            <a:spLocks noChangeArrowheads="1"/>
          </p:cNvSpPr>
          <p:nvPr/>
        </p:nvSpPr>
        <p:spPr bwMode="auto">
          <a:xfrm>
            <a:off x="7019925" y="3973513"/>
            <a:ext cx="1081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latin typeface="Times New Roman" pitchFamily="18" charset="0"/>
                <a:cs typeface="Times New Roman" pitchFamily="18" charset="0"/>
              </a:rPr>
              <a:t>Servicing</a:t>
            </a:r>
          </a:p>
        </p:txBody>
      </p:sp>
      <p:sp>
        <p:nvSpPr>
          <p:cNvPr id="13340" name="TextBox 48"/>
          <p:cNvSpPr txBox="1">
            <a:spLocks noChangeArrowheads="1"/>
          </p:cNvSpPr>
          <p:nvPr/>
        </p:nvSpPr>
        <p:spPr bwMode="auto">
          <a:xfrm>
            <a:off x="2771775" y="4292600"/>
            <a:ext cx="10795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Assembling centre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 Manufacturing unit in Germany, China, US and Hong Kong – 5  </a:t>
            </a:r>
          </a:p>
        </p:txBody>
      </p:sp>
      <p:sp>
        <p:nvSpPr>
          <p:cNvPr id="13341" name="TextBox 49"/>
          <p:cNvSpPr txBox="1">
            <a:spLocks noChangeArrowheads="1"/>
          </p:cNvSpPr>
          <p:nvPr/>
        </p:nvSpPr>
        <p:spPr bwMode="auto">
          <a:xfrm>
            <a:off x="3833813" y="4292600"/>
            <a:ext cx="107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Distribution channels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Internal creative team – 5 </a:t>
            </a:r>
          </a:p>
        </p:txBody>
      </p:sp>
      <p:sp>
        <p:nvSpPr>
          <p:cNvPr id="13342" name="TextBox 53"/>
          <p:cNvSpPr txBox="1">
            <a:spLocks noChangeArrowheads="1"/>
          </p:cNvSpPr>
          <p:nvPr/>
        </p:nvSpPr>
        <p:spPr bwMode="auto">
          <a:xfrm>
            <a:off x="4895850" y="4292600"/>
            <a:ext cx="10810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Delivery system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Dispatch system 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Warehouse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Invoicing and finished goods – 4 </a:t>
            </a:r>
          </a:p>
        </p:txBody>
      </p:sp>
      <p:sp>
        <p:nvSpPr>
          <p:cNvPr id="13343" name="TextBox 54"/>
          <p:cNvSpPr txBox="1">
            <a:spLocks noChangeArrowheads="1"/>
          </p:cNvSpPr>
          <p:nvPr/>
        </p:nvSpPr>
        <p:spPr bwMode="auto">
          <a:xfrm>
            <a:off x="5957888" y="4292600"/>
            <a:ext cx="1081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Diversified market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Different segments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Growth in sales – 4 </a:t>
            </a:r>
          </a:p>
        </p:txBody>
      </p:sp>
      <p:sp>
        <p:nvSpPr>
          <p:cNvPr id="13344" name="TextBox 55"/>
          <p:cNvSpPr txBox="1">
            <a:spLocks noChangeArrowheads="1"/>
          </p:cNvSpPr>
          <p:nvPr/>
        </p:nvSpPr>
        <p:spPr bwMode="auto">
          <a:xfrm>
            <a:off x="7019925" y="4292600"/>
            <a:ext cx="10810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Long-term warranty 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Reliable repair </a:t>
            </a:r>
            <a:br>
              <a:rPr lang="en-GB" sz="1200">
                <a:latin typeface="Times New Roman" pitchFamily="18" charset="0"/>
                <a:cs typeface="Times New Roman" pitchFamily="18" charset="0"/>
              </a:rPr>
            </a:br>
            <a:r>
              <a:rPr lang="en-GB" sz="1200"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>
              <a:buFont typeface="Arial" charset="0"/>
              <a:buChar char="•"/>
            </a:pPr>
            <a:r>
              <a:rPr lang="en-GB" sz="1200">
                <a:latin typeface="Times New Roman" pitchFamily="18" charset="0"/>
                <a:cs typeface="Times New Roman" pitchFamily="18" charset="0"/>
              </a:rPr>
              <a:t> Brand </a:t>
            </a:r>
            <a:br>
              <a:rPr lang="en-GB" sz="1200">
                <a:latin typeface="Times New Roman" pitchFamily="18" charset="0"/>
                <a:cs typeface="Times New Roman" pitchFamily="18" charset="0"/>
              </a:rPr>
            </a:br>
            <a:r>
              <a:rPr lang="en-GB" sz="1200">
                <a:latin typeface="Times New Roman" pitchFamily="18" charset="0"/>
                <a:cs typeface="Times New Roman" pitchFamily="18" charset="0"/>
              </a:rPr>
              <a:t>image and emotional connection</a:t>
            </a:r>
            <a:br>
              <a:rPr lang="en-GB" sz="1200">
                <a:latin typeface="Times New Roman" pitchFamily="18" charset="0"/>
                <a:cs typeface="Times New Roman" pitchFamily="18" charset="0"/>
              </a:rPr>
            </a:br>
            <a:r>
              <a:rPr lang="en-GB" sz="1200">
                <a:latin typeface="Times New Roman" pitchFamily="18" charset="0"/>
                <a:cs typeface="Times New Roman" pitchFamily="18" charset="0"/>
              </a:rPr>
              <a:t>-- 5 </a:t>
            </a:r>
          </a:p>
        </p:txBody>
      </p:sp>
      <p:sp>
        <p:nvSpPr>
          <p:cNvPr id="13345" name="TextBox 59"/>
          <p:cNvSpPr txBox="1">
            <a:spLocks noChangeArrowheads="1"/>
          </p:cNvSpPr>
          <p:nvPr/>
        </p:nvSpPr>
        <p:spPr bwMode="auto">
          <a:xfrm>
            <a:off x="4067175" y="1143000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Warehouse (Texas and Germany), SAP interface (2003), Retail back office, Ability to finance foreign operations – 4 </a:t>
            </a:r>
          </a:p>
        </p:txBody>
      </p:sp>
      <p:sp>
        <p:nvSpPr>
          <p:cNvPr id="13346" name="TextBox 60"/>
          <p:cNvSpPr txBox="1">
            <a:spLocks noChangeArrowheads="1"/>
          </p:cNvSpPr>
          <p:nvPr/>
        </p:nvSpPr>
        <p:spPr bwMode="auto">
          <a:xfrm>
            <a:off x="4067175" y="1873250"/>
            <a:ext cx="3673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7,900 employees, trade union, work council, long-term plans, work stoppage,  acquisitions risk – 4 </a:t>
            </a:r>
          </a:p>
        </p:txBody>
      </p:sp>
      <p:sp>
        <p:nvSpPr>
          <p:cNvPr id="13347" name="TextBox 61"/>
          <p:cNvSpPr txBox="1">
            <a:spLocks noChangeArrowheads="1"/>
          </p:cNvSpPr>
          <p:nvPr/>
        </p:nvSpPr>
        <p:spPr bwMode="auto">
          <a:xfrm>
            <a:off x="4067175" y="2466975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Diversified network of products, specialised designers, products offered in airlines, cruise ships, resource planning system – 4 </a:t>
            </a:r>
          </a:p>
        </p:txBody>
      </p:sp>
      <p:sp>
        <p:nvSpPr>
          <p:cNvPr id="13348" name="TextBox 62"/>
          <p:cNvSpPr txBox="1">
            <a:spLocks noChangeArrowheads="1"/>
          </p:cNvSpPr>
          <p:nvPr/>
        </p:nvSpPr>
        <p:spPr bwMode="auto">
          <a:xfrm>
            <a:off x="4067175" y="3213100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Times New Roman" pitchFamily="18" charset="0"/>
                <a:cs typeface="Times New Roman" pitchFamily="18" charset="0"/>
              </a:rPr>
              <a:t>Long-term relationships, Common stock buy back programs, quality specification,  forward contracts – 4 </a:t>
            </a:r>
          </a:p>
        </p:txBody>
      </p:sp>
      <p:sp>
        <p:nvSpPr>
          <p:cNvPr id="7" name="Chevron 6"/>
          <p:cNvSpPr/>
          <p:nvPr/>
        </p:nvSpPr>
        <p:spPr>
          <a:xfrm>
            <a:off x="7740650" y="1125538"/>
            <a:ext cx="1282700" cy="5327650"/>
          </a:xfrm>
          <a:prstGeom prst="chevron">
            <a:avLst>
              <a:gd name="adj" fmla="val 40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0" name="TextBox 57"/>
          <p:cNvSpPr txBox="1">
            <a:spLocks noChangeArrowheads="1"/>
          </p:cNvSpPr>
          <p:nvPr/>
        </p:nvSpPr>
        <p:spPr bwMode="auto">
          <a:xfrm>
            <a:off x="8243888" y="35433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latin typeface="Times New Roman" pitchFamily="18" charset="0"/>
                <a:cs typeface="Times New Roman" pitchFamily="18" charset="0"/>
              </a:rPr>
              <a:t>Profit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</Template>
  <TotalTime>4481</TotalTime>
  <Words>1174</Words>
  <Application>Microsoft Office PowerPoint</Application>
  <PresentationFormat>On-screen Show (4:3)</PresentationFormat>
  <Paragraphs>342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Bradley Hand ITC</vt:lpstr>
      <vt:lpstr>Times New Roman</vt:lpstr>
      <vt:lpstr>Wingdings</vt:lpstr>
      <vt:lpstr>17</vt:lpstr>
      <vt:lpstr>Microsoft Excel Chart</vt:lpstr>
      <vt:lpstr> Strategic Analysis Fossil Inc.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Coventry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Global A Consulting Firm that means Business</dc:title>
  <dc:creator>Administrator</dc:creator>
  <cp:lastModifiedBy>Macmillan User</cp:lastModifiedBy>
  <cp:revision>641</cp:revision>
  <dcterms:created xsi:type="dcterms:W3CDTF">2010-08-17T20:17:13Z</dcterms:created>
  <dcterms:modified xsi:type="dcterms:W3CDTF">2011-01-20T12:10:03Z</dcterms:modified>
</cp:coreProperties>
</file>