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43338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4333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69215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69215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692150"/>
            <a:ext cx="82296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5876925"/>
            <a:ext cx="9144000" cy="981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28" name="Picture 1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339975" y="5949950"/>
            <a:ext cx="27368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67625" y="63817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6588125" y="5949950"/>
            <a:ext cx="23764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96300" cy="2447925"/>
          </a:xfrm>
        </p:spPr>
        <p:txBody>
          <a:bodyPr/>
          <a:lstStyle/>
          <a:p>
            <a:pPr eaLnBrk="1" hangingPunct="1"/>
            <a:r>
              <a:rPr lang="en-GB" sz="4400" smtClean="0">
                <a:latin typeface="Arial Narrow" pitchFamily="34" charset="0"/>
              </a:rPr>
              <a:t>			</a:t>
            </a:r>
            <a:r>
              <a:rPr lang="en-GB" sz="4800" smtClean="0">
                <a:latin typeface="Arial Narrow" pitchFamily="34" charset="0"/>
              </a:rPr>
              <a:t>	 Chapter 13</a:t>
            </a:r>
          </a:p>
          <a:p>
            <a:pPr algn="ctr" eaLnBrk="1" hangingPunct="1"/>
            <a:r>
              <a:rPr lang="en-GB" sz="4400" smtClean="0">
                <a:solidFill>
                  <a:srgbClr val="FF9900"/>
                </a:solidFill>
                <a:latin typeface="Arial Narrow" pitchFamily="34" charset="0"/>
              </a:rPr>
              <a:t>		Globalization, Families and Social Change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Families in Japan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092575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Rapid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social transformations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in family life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But Japanese families still appear more stable and cohesive than Euro-American ones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In Japan, as in the UK,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attitudes towards fathering are changing faster than actual practices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33"/>
                </a:solidFill>
                <a:latin typeface="Arial Narrow" pitchFamily="34" charset="0"/>
              </a:rPr>
              <a:t> Professional women’s postponement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of marriage is an individual solution to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structural problems of gender inequality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(Nemoto, 2008)</a:t>
            </a:r>
          </a:p>
          <a:p>
            <a:pPr marL="0" indent="0" eaLnBrk="1" hangingPunct="1"/>
            <a:endParaRPr lang="en-GB" smtClean="0">
              <a:solidFill>
                <a:srgbClr val="FF9900"/>
              </a:solidFill>
              <a:latin typeface="Arial Narrow" pitchFamily="34" charset="0"/>
            </a:endParaRPr>
          </a:p>
          <a:p>
            <a:pPr marL="0" indent="0" eaLnBrk="1" hangingPunct="1"/>
            <a:endParaRPr lang="en-GB" smtClean="0">
              <a:solidFill>
                <a:srgbClr val="FF99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Technology, intimacy and globalization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29600" cy="4092575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Each new type of technology (e.g. email) adds a layer of interaction, increasing the frequency of communication between families (Wilding, 2006)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Communication technology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can facilitate increased closeness &amp; intimacy, yet also become burdensome for transnational families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(Horst, 2006)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Technologies simultaneously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provide solutions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for maintaining relationships &amp;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reinforce inequalities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within families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Globalization and new relationships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229600" cy="4092575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The opportunity for forming new intimate/sexual relationships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across borders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33"/>
                </a:solidFill>
                <a:latin typeface="Arial Narrow" pitchFamily="34" charset="0"/>
              </a:rPr>
              <a:t> Post-soviet women migrants’ relationships with Turkish men  (Bloch, 2010)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Relationships between sex tourists &amp; workers  in the Carribbean (Cabezas, 2004)</a:t>
            </a:r>
          </a:p>
          <a:p>
            <a:pPr marL="0" indent="0" algn="ctr" eaLnBrk="1" hangingPunct="1"/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Are these blurring the distinction between love, obligation &amp; transaction or are they marked by inequality and oppression?</a:t>
            </a:r>
          </a:p>
          <a:p>
            <a:pPr marL="0" indent="0" eaLnBrk="1" hangingPunct="1"/>
            <a:endParaRPr lang="en-GB" smtClean="0">
              <a:solidFill>
                <a:schemeClr val="accent2"/>
              </a:solidFill>
              <a:latin typeface="Arial Narrow" pitchFamily="34" charset="0"/>
            </a:endParaRPr>
          </a:p>
          <a:p>
            <a:pPr marL="0" indent="0" eaLnBrk="1" hangingPunct="1"/>
            <a:endParaRPr lang="en-GB" sz="2800" smtClean="0">
              <a:solidFill>
                <a:srgbClr val="FF99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Commodification and intimacy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092575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Is intimacy becoming increasingly commodified?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Commodification: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how goods, services &amp; even relationships become commodities, to be bought or sold in the marketplace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Internet dating: romantic encounters become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economic transactions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 (Illouz, 2007)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Migrant nannies’ love to western children: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‘global heart transplant’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(Hochschild, 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Review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09257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Globalization isn’t leading to weaker family ties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Unequal gender relations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is a dominant pattern within families across the globe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Ethnographic research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provides a more vivid picture of how social actors negotiate globalization in everyday life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Increased significance of the market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in shaping intimate relationships everywhere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Presentation</a:t>
            </a:r>
            <a:r>
              <a:rPr lang="en-GB" smtClean="0"/>
              <a:t> </a:t>
            </a:r>
            <a:r>
              <a:rPr lang="en-GB" smtClean="0">
                <a:latin typeface="Arial Narrow" pitchFamily="34" charset="0"/>
              </a:rPr>
              <a:t>outline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991475" cy="403225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The sociology of the family</a:t>
            </a:r>
          </a:p>
          <a:p>
            <a:pPr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The transformation of intimacy</a:t>
            </a:r>
          </a:p>
          <a:p>
            <a:pPr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Family practices</a:t>
            </a:r>
          </a:p>
          <a:p>
            <a:pPr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Comparative family studies: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the UK and Japan</a:t>
            </a:r>
          </a:p>
          <a:p>
            <a:pPr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Technology, intimacy and globalization</a:t>
            </a:r>
          </a:p>
          <a:p>
            <a:pPr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Globalization and new relationships</a:t>
            </a:r>
          </a:p>
          <a:p>
            <a:pPr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The commodification of intimacy</a:t>
            </a:r>
          </a:p>
          <a:p>
            <a:pPr eaLnBrk="1" hangingPunct="1"/>
            <a:endParaRPr lang="en-GB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Introduction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032250"/>
          </a:xfrm>
        </p:spPr>
        <p:txBody>
          <a:bodyPr/>
          <a:lstStyle/>
          <a:p>
            <a:pPr algn="ctr" eaLnBrk="1" hangingPunct="1"/>
            <a:r>
              <a:rPr lang="en-GB" sz="4000" smtClean="0">
                <a:solidFill>
                  <a:srgbClr val="FF9900"/>
                </a:solidFill>
                <a:latin typeface="Arial Narrow" pitchFamily="34" charset="0"/>
              </a:rPr>
              <a:t>To what extent are intimate and family relationships being transformed across the globe?</a:t>
            </a:r>
          </a:p>
          <a:p>
            <a:pPr algn="ctr" eaLnBrk="1" hangingPunct="1"/>
            <a:endParaRPr lang="en-GB" sz="4000" smtClean="0">
              <a:solidFill>
                <a:srgbClr val="FF9900"/>
              </a:solidFill>
              <a:latin typeface="Arial Narrow" pitchFamily="34" charset="0"/>
            </a:endParaRPr>
          </a:p>
          <a:p>
            <a:pPr algn="ctr" eaLnBrk="1" hangingPunct="1"/>
            <a:r>
              <a:rPr lang="en-GB" sz="4000" smtClean="0">
                <a:solidFill>
                  <a:srgbClr val="FF9900"/>
                </a:solidFill>
                <a:latin typeface="Arial Narrow" pitchFamily="34" charset="0"/>
              </a:rPr>
              <a:t> </a:t>
            </a:r>
            <a:r>
              <a:rPr lang="en-GB" sz="4000" smtClean="0">
                <a:solidFill>
                  <a:schemeClr val="accent2"/>
                </a:solidFill>
                <a:latin typeface="Arial Narrow" pitchFamily="34" charset="0"/>
              </a:rPr>
              <a:t>To what extent is globalization affecting families and intimate relationships?</a:t>
            </a:r>
          </a:p>
          <a:p>
            <a:pPr algn="ctr" eaLnBrk="1" hangingPunct="1"/>
            <a:endParaRPr lang="en-GB" sz="4000" smtClean="0">
              <a:solidFill>
                <a:schemeClr val="accent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The sociology of the family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3948113"/>
          </a:xfrm>
        </p:spPr>
        <p:txBody>
          <a:bodyPr/>
          <a:lstStyle/>
          <a:p>
            <a:pPr marL="0" indent="0" eaLnBrk="1" hangingPunct="1"/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Functionalist 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accounts of the family stressed the socializing and stabilizing role of the family (Parsons)</a:t>
            </a:r>
          </a:p>
          <a:p>
            <a:pPr marL="0" indent="0" eaLnBrk="1" hangingPunct="1"/>
            <a:endParaRPr lang="en-GB" smtClean="0">
              <a:solidFill>
                <a:srgbClr val="FF9900"/>
              </a:solidFill>
              <a:latin typeface="Arial Narrow" pitchFamily="34" charset="0"/>
            </a:endParaRPr>
          </a:p>
          <a:p>
            <a:pPr marL="0" indent="0" eaLnBrk="1" hangingPunct="1"/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Second wave feminists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drew attention to the family as a site of patriarchal power and saw the heterosexual institution of marriage as central for the reproduction of gender inequalities</a:t>
            </a:r>
            <a:r>
              <a:rPr lang="en-GB" sz="2800" smtClean="0">
                <a:solidFill>
                  <a:srgbClr val="FF9900"/>
                </a:solidFill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The transformation of intimacy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591550" cy="4608512"/>
          </a:xfrm>
        </p:spPr>
        <p:txBody>
          <a:bodyPr/>
          <a:lstStyle/>
          <a:p>
            <a:pPr marL="0" indent="0" eaLnBrk="1" hangingPunct="1"/>
            <a:r>
              <a:rPr lang="en-GB" sz="2800" smtClean="0">
                <a:solidFill>
                  <a:schemeClr val="accent2"/>
                </a:solidFill>
                <a:latin typeface="Arial Narrow" pitchFamily="34" charset="0"/>
              </a:rPr>
              <a:t>Anthony Giddens (1992)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Optimistic account of how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 individualization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is affecting family relationships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The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‘pure relationship’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demands high level of reflexivity &amp; is based on trust, intimacy &amp; egalitarianism rather than obligation &amp; duty as previously 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The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democratization of intimate relationships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is creating a more profound equality between men &amp; women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The transformation of intimacy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092575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 Lynn Jamieson </a:t>
            </a:r>
            <a:r>
              <a:rPr lang="en-GB" i="1" smtClean="0">
                <a:solidFill>
                  <a:schemeClr val="accent2"/>
                </a:solidFill>
                <a:latin typeface="Arial Narrow" pitchFamily="34" charset="0"/>
              </a:rPr>
              <a:t>Intimacy: Personal Relationships in Modern Societies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(1998)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33"/>
                </a:solidFill>
                <a:latin typeface="Arial Narrow" pitchFamily="34" charset="0"/>
              </a:rPr>
              <a:t> Criticized Giddens for presenting intimate relationships as free floating from social structures basing his argument on insufficient empirical evidence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Jamieson argues that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we can have a sense of being equal and intimate despite inequalities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Family practices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07375" cy="4535487"/>
          </a:xfrm>
        </p:spPr>
        <p:txBody>
          <a:bodyPr/>
          <a:lstStyle/>
          <a:p>
            <a:pPr marL="609600" indent="-60960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Morgan (1996: 186) - ‘family represents a quality rather than a thing’ </a:t>
            </a:r>
          </a:p>
          <a:p>
            <a:pPr marL="609600" indent="-60960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This concept represents a move away from studying families based on households and blood ties and allows sociologists to focus on:</a:t>
            </a:r>
          </a:p>
          <a:p>
            <a:pPr marL="990600" lvl="1" indent="-533400" eaLnBrk="1" hangingPunct="1"/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what family means to people</a:t>
            </a:r>
          </a:p>
          <a:p>
            <a:pPr marL="990600" lvl="1" indent="-533400" eaLnBrk="1" hangingPunct="1"/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how they ‘do’ family in their everyday lives</a:t>
            </a:r>
          </a:p>
          <a:p>
            <a:pPr marL="990600" lvl="1" indent="-533400" eaLnBrk="1" hangingPunct="1"/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acknowledging the diversity of families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Comparative family studies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092575"/>
          </a:xfrm>
        </p:spPr>
        <p:txBody>
          <a:bodyPr/>
          <a:lstStyle/>
          <a:p>
            <a:pPr marL="0" indent="0" eaLnBrk="1" hangingPunct="1"/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Family structures across the globe fall along a continuum between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traditional patriarchal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structures and more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democratic individualized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structures (Roopnarine and Gielen, 2005)</a:t>
            </a:r>
          </a:p>
          <a:p>
            <a:pPr marL="0" indent="0" eaLnBrk="1" hangingPunct="1"/>
            <a:endParaRPr lang="en-GB" smtClean="0">
              <a:solidFill>
                <a:srgbClr val="FF9900"/>
              </a:solidFill>
              <a:latin typeface="Arial Narrow" pitchFamily="34" charset="0"/>
            </a:endParaRPr>
          </a:p>
          <a:p>
            <a:pPr marL="0" indent="0" eaLnBrk="1" hangingPunct="1"/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Goran Therborn (2004)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identifies seven family systems across the globe (see table)</a:t>
            </a:r>
          </a:p>
          <a:p>
            <a:pPr marL="0" indent="0" eaLnBrk="1" hangingPunct="1"/>
            <a:endParaRPr lang="en-GB" smtClean="0">
              <a:solidFill>
                <a:srgbClr val="FF9900"/>
              </a:solidFill>
              <a:latin typeface="Arial Narrow" pitchFamily="34" charset="0"/>
            </a:endParaRPr>
          </a:p>
          <a:p>
            <a:pPr marL="0" indent="0" eaLnBrk="1" hangingPunct="1"/>
            <a:endParaRPr lang="en-GB" sz="2800" smtClean="0">
              <a:solidFill>
                <a:srgbClr val="FF9900"/>
              </a:solidFill>
              <a:latin typeface="Arial Narrow" pitchFamily="34" charset="0"/>
            </a:endParaRPr>
          </a:p>
          <a:p>
            <a:pPr marL="0" indent="0" eaLnBrk="1" hangingPunct="1"/>
            <a:endParaRPr lang="en-GB" sz="2800" smtClean="0">
              <a:solidFill>
                <a:srgbClr val="FF99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49950"/>
            <a:ext cx="2159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latin typeface="Arial Narrow" pitchFamily="34" charset="0"/>
              </a:rPr>
              <a:t>Families in the UK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092575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Despite declining rates of marriage and growing rates of long term cohabitation,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the symbolic significance of marriage remains strong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The way resources are allocated in a household mirrors the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unequal power relationships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between men and women (Vogler, 2005)</a:t>
            </a:r>
          </a:p>
          <a:p>
            <a:pPr marL="0" indent="0" eaLnBrk="1" hangingPunct="1">
              <a:buFontTx/>
              <a:buChar char="•"/>
            </a:pP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A gap between a </a:t>
            </a:r>
            <a:r>
              <a:rPr lang="en-GB" smtClean="0">
                <a:solidFill>
                  <a:schemeClr val="accent2"/>
                </a:solidFill>
                <a:latin typeface="Arial Narrow" pitchFamily="34" charset="0"/>
              </a:rPr>
              <a:t>culture and conduct</a:t>
            </a:r>
            <a:r>
              <a:rPr lang="en-GB" smtClean="0">
                <a:solidFill>
                  <a:srgbClr val="FF9900"/>
                </a:solidFill>
                <a:latin typeface="Arial Narrow" pitchFamily="34" charset="0"/>
              </a:rPr>
              <a:t> of involved fathering (Dermott, 2008)</a:t>
            </a:r>
          </a:p>
          <a:p>
            <a:pPr marL="0" indent="0" eaLnBrk="1" hangingPunct="1"/>
            <a:endParaRPr lang="en-GB" smtClean="0">
              <a:solidFill>
                <a:srgbClr val="FF9900"/>
              </a:solidFill>
              <a:latin typeface="Arial Narrow" pitchFamily="34" charset="0"/>
            </a:endParaRPr>
          </a:p>
          <a:p>
            <a:pPr marL="0" indent="0" eaLnBrk="1" hangingPunct="1"/>
            <a:endParaRPr lang="en-GB" sz="2800" smtClean="0">
              <a:solidFill>
                <a:srgbClr val="FF99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597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Arial Narrow</vt:lpstr>
      <vt:lpstr>Default Design</vt:lpstr>
      <vt:lpstr>Slide 1</vt:lpstr>
      <vt:lpstr>Presentation outline</vt:lpstr>
      <vt:lpstr>Introduction</vt:lpstr>
      <vt:lpstr>The sociology of the family</vt:lpstr>
      <vt:lpstr>The transformation of intimacy</vt:lpstr>
      <vt:lpstr>The transformation of intimacy (cont.)</vt:lpstr>
      <vt:lpstr>Family practices</vt:lpstr>
      <vt:lpstr>Comparative family studies</vt:lpstr>
      <vt:lpstr>Families in the UK</vt:lpstr>
      <vt:lpstr>Families in Japan</vt:lpstr>
      <vt:lpstr>Technology, intimacy and globalization</vt:lpstr>
      <vt:lpstr>Globalization and new relationships</vt:lpstr>
      <vt:lpstr>Commodification and intimacy</vt:lpstr>
      <vt:lpstr>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maud</dc:creator>
  <cp:lastModifiedBy>a.grant</cp:lastModifiedBy>
  <cp:revision>32</cp:revision>
  <dcterms:created xsi:type="dcterms:W3CDTF">2012-04-19T13:08:54Z</dcterms:created>
  <dcterms:modified xsi:type="dcterms:W3CDTF">2012-04-23T10:04:17Z</dcterms:modified>
</cp:coreProperties>
</file>