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04" autoAdjust="0"/>
    <p:restoredTop sz="94660"/>
  </p:normalViewPr>
  <p:slideViewPr>
    <p:cSldViewPr snapToGrid="0">
      <p:cViewPr varScale="1">
        <p:scale>
          <a:sx n="82" d="100"/>
          <a:sy n="82" d="100"/>
        </p:scale>
        <p:origin x="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08CE00-F10C-4680-A9AD-74D86A55B5D1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9DCDA0-BB92-412A-823C-10741FD30507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sz="2600" b="1" dirty="0" smtClean="0"/>
            <a:t>Self-management</a:t>
          </a:r>
          <a:endParaRPr lang="en-US" sz="2600" b="1" dirty="0"/>
        </a:p>
      </dgm:t>
    </dgm:pt>
    <dgm:pt modelId="{1B2E4B35-909D-4C14-B389-5D82A6904E0B}" type="parTrans" cxnId="{C547C085-D192-4492-807C-772DC427B62E}">
      <dgm:prSet/>
      <dgm:spPr/>
      <dgm:t>
        <a:bodyPr/>
        <a:lstStyle/>
        <a:p>
          <a:endParaRPr lang="en-US"/>
        </a:p>
      </dgm:t>
    </dgm:pt>
    <dgm:pt modelId="{3968FED4-DDDE-4647-8D8A-C1C827028B90}" type="sibTrans" cxnId="{C547C085-D192-4492-807C-772DC427B62E}">
      <dgm:prSet/>
      <dgm:spPr/>
      <dgm:t>
        <a:bodyPr/>
        <a:lstStyle/>
        <a:p>
          <a:endParaRPr lang="en-US"/>
        </a:p>
      </dgm:t>
    </dgm:pt>
    <dgm:pt modelId="{04C57164-C6F6-43EB-AB8B-1492213D32DB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sz="2600" b="1" dirty="0" smtClean="0"/>
            <a:t>Self-responsibility</a:t>
          </a:r>
          <a:endParaRPr lang="en-US" sz="2600" b="1" dirty="0"/>
        </a:p>
      </dgm:t>
    </dgm:pt>
    <dgm:pt modelId="{5F50E41B-B67F-46C3-8D41-D4C9934C99A3}" type="parTrans" cxnId="{9A1E7743-E722-48F1-A9D3-1304326B6FF9}">
      <dgm:prSet/>
      <dgm:spPr/>
      <dgm:t>
        <a:bodyPr/>
        <a:lstStyle/>
        <a:p>
          <a:endParaRPr lang="en-US"/>
        </a:p>
      </dgm:t>
    </dgm:pt>
    <dgm:pt modelId="{98D4D403-20B8-4E36-A013-BF50492E4554}" type="sibTrans" cxnId="{9A1E7743-E722-48F1-A9D3-1304326B6FF9}">
      <dgm:prSet/>
      <dgm:spPr/>
      <dgm:t>
        <a:bodyPr/>
        <a:lstStyle/>
        <a:p>
          <a:endParaRPr lang="en-US"/>
        </a:p>
      </dgm:t>
    </dgm:pt>
    <dgm:pt modelId="{2625F4C5-F960-49AF-A5E5-32B6506FC44E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b="1" dirty="0" smtClean="0"/>
            <a:t>Self-care</a:t>
          </a:r>
          <a:endParaRPr lang="en-US" b="1" dirty="0"/>
        </a:p>
      </dgm:t>
    </dgm:pt>
    <dgm:pt modelId="{3D6D64C9-D430-4C8F-89B9-793A76105574}" type="parTrans" cxnId="{95C1FAC0-9E5A-4D2B-8DBE-33EF8D0325D2}">
      <dgm:prSet/>
      <dgm:spPr/>
      <dgm:t>
        <a:bodyPr/>
        <a:lstStyle/>
        <a:p>
          <a:endParaRPr lang="en-US"/>
        </a:p>
      </dgm:t>
    </dgm:pt>
    <dgm:pt modelId="{AA5D4F19-6151-4107-BA03-6F53D0240FE4}" type="sibTrans" cxnId="{95C1FAC0-9E5A-4D2B-8DBE-33EF8D0325D2}">
      <dgm:prSet/>
      <dgm:spPr/>
      <dgm:t>
        <a:bodyPr/>
        <a:lstStyle/>
        <a:p>
          <a:endParaRPr lang="en-US"/>
        </a:p>
      </dgm:t>
    </dgm:pt>
    <dgm:pt modelId="{0C8247D3-552A-451B-AF90-550D2E0D7FF8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sz="2600" b="1" dirty="0" smtClean="0"/>
            <a:t>Intra-personal skills</a:t>
          </a:r>
          <a:endParaRPr lang="en-US" sz="2600" b="1" dirty="0"/>
        </a:p>
      </dgm:t>
    </dgm:pt>
    <dgm:pt modelId="{45BA17E3-92E2-4AB1-964E-366EB3D13944}" type="parTrans" cxnId="{DB0FABF6-604A-42D7-82DD-9D4971799E8A}">
      <dgm:prSet/>
      <dgm:spPr/>
      <dgm:t>
        <a:bodyPr/>
        <a:lstStyle/>
        <a:p>
          <a:endParaRPr lang="en-US"/>
        </a:p>
      </dgm:t>
    </dgm:pt>
    <dgm:pt modelId="{2BABE530-6CE6-4BFA-977B-C659CF3C973A}" type="sibTrans" cxnId="{DB0FABF6-604A-42D7-82DD-9D4971799E8A}">
      <dgm:prSet/>
      <dgm:spPr/>
      <dgm:t>
        <a:bodyPr/>
        <a:lstStyle/>
        <a:p>
          <a:endParaRPr lang="en-US"/>
        </a:p>
      </dgm:t>
    </dgm:pt>
    <dgm:pt modelId="{4F67CBB8-92DC-479B-AD30-895451C09E9C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sz="2600" b="1" dirty="0" smtClean="0"/>
            <a:t>Initiative</a:t>
          </a:r>
          <a:endParaRPr lang="en-US" sz="2600" b="1" dirty="0"/>
        </a:p>
      </dgm:t>
    </dgm:pt>
    <dgm:pt modelId="{441C735D-25D0-46DC-A887-F15522991BC4}" type="parTrans" cxnId="{909D21C9-9B4D-4067-B74C-6E1F2C430A4C}">
      <dgm:prSet/>
      <dgm:spPr/>
      <dgm:t>
        <a:bodyPr/>
        <a:lstStyle/>
        <a:p>
          <a:endParaRPr lang="en-US"/>
        </a:p>
      </dgm:t>
    </dgm:pt>
    <dgm:pt modelId="{64179683-8603-476C-95DE-96FD6B009FC2}" type="sibTrans" cxnId="{909D21C9-9B4D-4067-B74C-6E1F2C430A4C}">
      <dgm:prSet/>
      <dgm:spPr/>
      <dgm:t>
        <a:bodyPr/>
        <a:lstStyle/>
        <a:p>
          <a:endParaRPr lang="en-US"/>
        </a:p>
      </dgm:t>
    </dgm:pt>
    <dgm:pt modelId="{34CEC8B0-3DAD-4A94-A35D-0E7738718266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sz="2600" b="1" dirty="0" smtClean="0"/>
            <a:t>Organisation</a:t>
          </a:r>
          <a:endParaRPr lang="en-US" sz="2600" b="1" dirty="0"/>
        </a:p>
      </dgm:t>
    </dgm:pt>
    <dgm:pt modelId="{78BB9439-4023-4470-915C-5E82F26B9B12}" type="parTrans" cxnId="{65D660BA-E266-40D6-87F0-36A0E5122C70}">
      <dgm:prSet/>
      <dgm:spPr/>
      <dgm:t>
        <a:bodyPr/>
        <a:lstStyle/>
        <a:p>
          <a:endParaRPr lang="en-US"/>
        </a:p>
      </dgm:t>
    </dgm:pt>
    <dgm:pt modelId="{F9A497B4-D32E-42EA-B0D2-226F23767A74}" type="sibTrans" cxnId="{65D660BA-E266-40D6-87F0-36A0E5122C70}">
      <dgm:prSet/>
      <dgm:spPr/>
      <dgm:t>
        <a:bodyPr/>
        <a:lstStyle/>
        <a:p>
          <a:endParaRPr lang="en-US"/>
        </a:p>
      </dgm:t>
    </dgm:pt>
    <dgm:pt modelId="{DAE229D1-4D11-43C0-8BB1-7D513822E4DE}" type="pres">
      <dgm:prSet presAssocID="{9208CE00-F10C-4680-A9AD-74D86A55B5D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01690D7-841E-452E-AD2C-0F6F5CEC09CD}" type="pres">
      <dgm:prSet presAssocID="{A49DCDA0-BB92-412A-823C-10741FD30507}" presName="singleCycle" presStyleCnt="0"/>
      <dgm:spPr/>
    </dgm:pt>
    <dgm:pt modelId="{77987EEE-9BC3-4509-BA73-BAF4285CB762}" type="pres">
      <dgm:prSet presAssocID="{A49DCDA0-BB92-412A-823C-10741FD30507}" presName="singleCenter" presStyleLbl="node1" presStyleIdx="0" presStyleCnt="6" custScaleX="127249" custScaleY="74309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6F473D78-A814-4BE5-A527-EF5D3BB5CCB1}" type="pres">
      <dgm:prSet presAssocID="{5F50E41B-B67F-46C3-8D41-D4C9934C99A3}" presName="Name56" presStyleLbl="parChTrans1D2" presStyleIdx="0" presStyleCnt="5"/>
      <dgm:spPr/>
      <dgm:t>
        <a:bodyPr/>
        <a:lstStyle/>
        <a:p>
          <a:endParaRPr lang="en-US"/>
        </a:p>
      </dgm:t>
    </dgm:pt>
    <dgm:pt modelId="{DFB1A9F7-9547-4E77-A549-12618E546F51}" type="pres">
      <dgm:prSet presAssocID="{04C57164-C6F6-43EB-AB8B-1492213D32DB}" presName="text0" presStyleLbl="node1" presStyleIdx="1" presStyleCnt="6" custScaleX="215062" custScaleY="81022" custRadScaleRad="90923" custRadScaleInc="35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D681BB-5E5A-45B8-AF07-A082705E9B7D}" type="pres">
      <dgm:prSet presAssocID="{3D6D64C9-D430-4C8F-89B9-793A76105574}" presName="Name56" presStyleLbl="parChTrans1D2" presStyleIdx="1" presStyleCnt="5"/>
      <dgm:spPr/>
      <dgm:t>
        <a:bodyPr/>
        <a:lstStyle/>
        <a:p>
          <a:endParaRPr lang="en-US"/>
        </a:p>
      </dgm:t>
    </dgm:pt>
    <dgm:pt modelId="{E803CCAB-FBD8-455F-BE87-9C4815FC00D1}" type="pres">
      <dgm:prSet presAssocID="{2625F4C5-F960-49AF-A5E5-32B6506FC44E}" presName="text0" presStyleLbl="node1" presStyleIdx="2" presStyleCnt="6" custScaleX="174455" custScaleY="49634" custRadScaleRad="155995" custRadScaleInc="140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DA6EEA-C040-4920-AFAC-432EC5F1DFA6}" type="pres">
      <dgm:prSet presAssocID="{45BA17E3-92E2-4AB1-964E-366EB3D13944}" presName="Name56" presStyleLbl="parChTrans1D2" presStyleIdx="2" presStyleCnt="5"/>
      <dgm:spPr/>
      <dgm:t>
        <a:bodyPr/>
        <a:lstStyle/>
        <a:p>
          <a:endParaRPr lang="en-US"/>
        </a:p>
      </dgm:t>
    </dgm:pt>
    <dgm:pt modelId="{65A97309-DA64-476C-A9E8-4CE5A93370D6}" type="pres">
      <dgm:prSet presAssocID="{0C8247D3-552A-451B-AF90-550D2E0D7FF8}" presName="text0" presStyleLbl="node1" presStyleIdx="3" presStyleCnt="6" custScaleX="349689" custScaleY="69661" custRadScaleRad="126376" custRadScaleInc="-292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4747ED-B8D8-4943-8EE5-2A4240347FCF}" type="pres">
      <dgm:prSet presAssocID="{441C735D-25D0-46DC-A887-F15522991BC4}" presName="Name56" presStyleLbl="parChTrans1D2" presStyleIdx="3" presStyleCnt="5"/>
      <dgm:spPr/>
      <dgm:t>
        <a:bodyPr/>
        <a:lstStyle/>
        <a:p>
          <a:endParaRPr lang="en-US"/>
        </a:p>
      </dgm:t>
    </dgm:pt>
    <dgm:pt modelId="{F25E6255-A0BF-448C-9F2C-83B020B83BF8}" type="pres">
      <dgm:prSet presAssocID="{4F67CBB8-92DC-479B-AD30-895451C09E9C}" presName="text0" presStyleLbl="node1" presStyleIdx="4" presStyleCnt="6" custScaleX="151132" custScaleY="96775" custRadScaleRad="125362" custRadScaleInc="303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648995-0E9C-4CA8-A9A1-C88D249840DA}" type="pres">
      <dgm:prSet presAssocID="{78BB9439-4023-4470-915C-5E82F26B9B12}" presName="Name56" presStyleLbl="parChTrans1D2" presStyleIdx="4" presStyleCnt="5"/>
      <dgm:spPr/>
      <dgm:t>
        <a:bodyPr/>
        <a:lstStyle/>
        <a:p>
          <a:endParaRPr lang="en-US"/>
        </a:p>
      </dgm:t>
    </dgm:pt>
    <dgm:pt modelId="{08285127-7543-4BAC-933F-C5E5C5CB3C92}" type="pres">
      <dgm:prSet presAssocID="{34CEC8B0-3DAD-4A94-A35D-0E7738718266}" presName="text0" presStyleLbl="node1" presStyleIdx="5" presStyleCnt="6" custScaleX="178078" custScaleY="122799" custRadScaleRad="135882" custRadScaleInc="70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D67F86-F90E-4D49-8872-271A78D65E51}" type="presOf" srcId="{2625F4C5-F960-49AF-A5E5-32B6506FC44E}" destId="{E803CCAB-FBD8-455F-BE87-9C4815FC00D1}" srcOrd="0" destOrd="0" presId="urn:microsoft.com/office/officeart/2008/layout/RadialCluster"/>
    <dgm:cxn modelId="{793203AE-E5A1-4A79-AF1B-5CBF6374FA60}" type="presOf" srcId="{78BB9439-4023-4470-915C-5E82F26B9B12}" destId="{49648995-0E9C-4CA8-A9A1-C88D249840DA}" srcOrd="0" destOrd="0" presId="urn:microsoft.com/office/officeart/2008/layout/RadialCluster"/>
    <dgm:cxn modelId="{95C1FAC0-9E5A-4D2B-8DBE-33EF8D0325D2}" srcId="{A49DCDA0-BB92-412A-823C-10741FD30507}" destId="{2625F4C5-F960-49AF-A5E5-32B6506FC44E}" srcOrd="1" destOrd="0" parTransId="{3D6D64C9-D430-4C8F-89B9-793A76105574}" sibTransId="{AA5D4F19-6151-4107-BA03-6F53D0240FE4}"/>
    <dgm:cxn modelId="{C547C085-D192-4492-807C-772DC427B62E}" srcId="{9208CE00-F10C-4680-A9AD-74D86A55B5D1}" destId="{A49DCDA0-BB92-412A-823C-10741FD30507}" srcOrd="0" destOrd="0" parTransId="{1B2E4B35-909D-4C14-B389-5D82A6904E0B}" sibTransId="{3968FED4-DDDE-4647-8D8A-C1C827028B90}"/>
    <dgm:cxn modelId="{9A1E7743-E722-48F1-A9D3-1304326B6FF9}" srcId="{A49DCDA0-BB92-412A-823C-10741FD30507}" destId="{04C57164-C6F6-43EB-AB8B-1492213D32DB}" srcOrd="0" destOrd="0" parTransId="{5F50E41B-B67F-46C3-8D41-D4C9934C99A3}" sibTransId="{98D4D403-20B8-4E36-A013-BF50492E4554}"/>
    <dgm:cxn modelId="{5C45B9CA-DDBF-48BA-A708-CBE8FE0846CF}" type="presOf" srcId="{4F67CBB8-92DC-479B-AD30-895451C09E9C}" destId="{F25E6255-A0BF-448C-9F2C-83B020B83BF8}" srcOrd="0" destOrd="0" presId="urn:microsoft.com/office/officeart/2008/layout/RadialCluster"/>
    <dgm:cxn modelId="{A68DF212-6513-4B8C-B265-14F17B7E32C9}" type="presOf" srcId="{441C735D-25D0-46DC-A887-F15522991BC4}" destId="{954747ED-B8D8-4943-8EE5-2A4240347FCF}" srcOrd="0" destOrd="0" presId="urn:microsoft.com/office/officeart/2008/layout/RadialCluster"/>
    <dgm:cxn modelId="{054AAD96-8B2F-4F2E-A404-E595858E7A01}" type="presOf" srcId="{04C57164-C6F6-43EB-AB8B-1492213D32DB}" destId="{DFB1A9F7-9547-4E77-A549-12618E546F51}" srcOrd="0" destOrd="0" presId="urn:microsoft.com/office/officeart/2008/layout/RadialCluster"/>
    <dgm:cxn modelId="{E2D27A44-9BAD-4C7F-8F53-1F34D96CCFA9}" type="presOf" srcId="{45BA17E3-92E2-4AB1-964E-366EB3D13944}" destId="{D2DA6EEA-C040-4920-AFAC-432EC5F1DFA6}" srcOrd="0" destOrd="0" presId="urn:microsoft.com/office/officeart/2008/layout/RadialCluster"/>
    <dgm:cxn modelId="{DB0FABF6-604A-42D7-82DD-9D4971799E8A}" srcId="{A49DCDA0-BB92-412A-823C-10741FD30507}" destId="{0C8247D3-552A-451B-AF90-550D2E0D7FF8}" srcOrd="2" destOrd="0" parTransId="{45BA17E3-92E2-4AB1-964E-366EB3D13944}" sibTransId="{2BABE530-6CE6-4BFA-977B-C659CF3C973A}"/>
    <dgm:cxn modelId="{D3A54D2A-F4BF-4E02-B065-697267508BEB}" type="presOf" srcId="{34CEC8B0-3DAD-4A94-A35D-0E7738718266}" destId="{08285127-7543-4BAC-933F-C5E5C5CB3C92}" srcOrd="0" destOrd="0" presId="urn:microsoft.com/office/officeart/2008/layout/RadialCluster"/>
    <dgm:cxn modelId="{E612E940-29E7-4B1F-82C7-35823C61D022}" type="presOf" srcId="{3D6D64C9-D430-4C8F-89B9-793A76105574}" destId="{A7D681BB-5E5A-45B8-AF07-A082705E9B7D}" srcOrd="0" destOrd="0" presId="urn:microsoft.com/office/officeart/2008/layout/RadialCluster"/>
    <dgm:cxn modelId="{736735A4-9B3E-43AF-ACF4-5D9DFF3E6D27}" type="presOf" srcId="{5F50E41B-B67F-46C3-8D41-D4C9934C99A3}" destId="{6F473D78-A814-4BE5-A527-EF5D3BB5CCB1}" srcOrd="0" destOrd="0" presId="urn:microsoft.com/office/officeart/2008/layout/RadialCluster"/>
    <dgm:cxn modelId="{67790B2C-8465-4F49-B624-EA8302E2085B}" type="presOf" srcId="{0C8247D3-552A-451B-AF90-550D2E0D7FF8}" destId="{65A97309-DA64-476C-A9E8-4CE5A93370D6}" srcOrd="0" destOrd="0" presId="urn:microsoft.com/office/officeart/2008/layout/RadialCluster"/>
    <dgm:cxn modelId="{959A7822-3982-4346-A553-30A5A3EDF37D}" type="presOf" srcId="{9208CE00-F10C-4680-A9AD-74D86A55B5D1}" destId="{DAE229D1-4D11-43C0-8BB1-7D513822E4DE}" srcOrd="0" destOrd="0" presId="urn:microsoft.com/office/officeart/2008/layout/RadialCluster"/>
    <dgm:cxn modelId="{13E4FBD2-403F-4B2B-A3C2-601B662B1260}" type="presOf" srcId="{A49DCDA0-BB92-412A-823C-10741FD30507}" destId="{77987EEE-9BC3-4509-BA73-BAF4285CB762}" srcOrd="0" destOrd="0" presId="urn:microsoft.com/office/officeart/2008/layout/RadialCluster"/>
    <dgm:cxn modelId="{909D21C9-9B4D-4067-B74C-6E1F2C430A4C}" srcId="{A49DCDA0-BB92-412A-823C-10741FD30507}" destId="{4F67CBB8-92DC-479B-AD30-895451C09E9C}" srcOrd="3" destOrd="0" parTransId="{441C735D-25D0-46DC-A887-F15522991BC4}" sibTransId="{64179683-8603-476C-95DE-96FD6B009FC2}"/>
    <dgm:cxn modelId="{65D660BA-E266-40D6-87F0-36A0E5122C70}" srcId="{A49DCDA0-BB92-412A-823C-10741FD30507}" destId="{34CEC8B0-3DAD-4A94-A35D-0E7738718266}" srcOrd="4" destOrd="0" parTransId="{78BB9439-4023-4470-915C-5E82F26B9B12}" sibTransId="{F9A497B4-D32E-42EA-B0D2-226F23767A74}"/>
    <dgm:cxn modelId="{7C6F1FE6-D876-43D3-ACC4-EFF5E4358FE9}" type="presParOf" srcId="{DAE229D1-4D11-43C0-8BB1-7D513822E4DE}" destId="{801690D7-841E-452E-AD2C-0F6F5CEC09CD}" srcOrd="0" destOrd="0" presId="urn:microsoft.com/office/officeart/2008/layout/RadialCluster"/>
    <dgm:cxn modelId="{44288D40-D293-4DCD-9583-CF19E68956E8}" type="presParOf" srcId="{801690D7-841E-452E-AD2C-0F6F5CEC09CD}" destId="{77987EEE-9BC3-4509-BA73-BAF4285CB762}" srcOrd="0" destOrd="0" presId="urn:microsoft.com/office/officeart/2008/layout/RadialCluster"/>
    <dgm:cxn modelId="{88BFD890-885D-4FFB-B5C8-2AE11E5DA6A6}" type="presParOf" srcId="{801690D7-841E-452E-AD2C-0F6F5CEC09CD}" destId="{6F473D78-A814-4BE5-A527-EF5D3BB5CCB1}" srcOrd="1" destOrd="0" presId="urn:microsoft.com/office/officeart/2008/layout/RadialCluster"/>
    <dgm:cxn modelId="{08D9D5FB-2ACB-4C02-AE73-A0C032EA2EAD}" type="presParOf" srcId="{801690D7-841E-452E-AD2C-0F6F5CEC09CD}" destId="{DFB1A9F7-9547-4E77-A549-12618E546F51}" srcOrd="2" destOrd="0" presId="urn:microsoft.com/office/officeart/2008/layout/RadialCluster"/>
    <dgm:cxn modelId="{ECD97263-7DA7-4956-A735-63E88547DBE2}" type="presParOf" srcId="{801690D7-841E-452E-AD2C-0F6F5CEC09CD}" destId="{A7D681BB-5E5A-45B8-AF07-A082705E9B7D}" srcOrd="3" destOrd="0" presId="urn:microsoft.com/office/officeart/2008/layout/RadialCluster"/>
    <dgm:cxn modelId="{20C51F23-F58C-4CD3-9F9D-A8ED07978EFE}" type="presParOf" srcId="{801690D7-841E-452E-AD2C-0F6F5CEC09CD}" destId="{E803CCAB-FBD8-455F-BE87-9C4815FC00D1}" srcOrd="4" destOrd="0" presId="urn:microsoft.com/office/officeart/2008/layout/RadialCluster"/>
    <dgm:cxn modelId="{033883A9-5411-4BE8-8923-F4640B6CF107}" type="presParOf" srcId="{801690D7-841E-452E-AD2C-0F6F5CEC09CD}" destId="{D2DA6EEA-C040-4920-AFAC-432EC5F1DFA6}" srcOrd="5" destOrd="0" presId="urn:microsoft.com/office/officeart/2008/layout/RadialCluster"/>
    <dgm:cxn modelId="{42D228E3-87E3-4088-8F65-6AA0C310AFD9}" type="presParOf" srcId="{801690D7-841E-452E-AD2C-0F6F5CEC09CD}" destId="{65A97309-DA64-476C-A9E8-4CE5A93370D6}" srcOrd="6" destOrd="0" presId="urn:microsoft.com/office/officeart/2008/layout/RadialCluster"/>
    <dgm:cxn modelId="{14F1B00B-E41F-4497-8163-B465382F3449}" type="presParOf" srcId="{801690D7-841E-452E-AD2C-0F6F5CEC09CD}" destId="{954747ED-B8D8-4943-8EE5-2A4240347FCF}" srcOrd="7" destOrd="0" presId="urn:microsoft.com/office/officeart/2008/layout/RadialCluster"/>
    <dgm:cxn modelId="{E76AD52A-C01D-408F-B15E-9AAC89AF2DAB}" type="presParOf" srcId="{801690D7-841E-452E-AD2C-0F6F5CEC09CD}" destId="{F25E6255-A0BF-448C-9F2C-83B020B83BF8}" srcOrd="8" destOrd="0" presId="urn:microsoft.com/office/officeart/2008/layout/RadialCluster"/>
    <dgm:cxn modelId="{C0D0404B-DD46-43E5-B06D-4854838CA1EF}" type="presParOf" srcId="{801690D7-841E-452E-AD2C-0F6F5CEC09CD}" destId="{49648995-0E9C-4CA8-A9A1-C88D249840DA}" srcOrd="9" destOrd="0" presId="urn:microsoft.com/office/officeart/2008/layout/RadialCluster"/>
    <dgm:cxn modelId="{4E33FB37-A246-4C85-B8A2-F6843C89794C}" type="presParOf" srcId="{801690D7-841E-452E-AD2C-0F6F5CEC09CD}" destId="{08285127-7543-4BAC-933F-C5E5C5CB3C92}" srcOrd="10" destOrd="0" presId="urn:microsoft.com/office/officeart/2008/layout/RadialCluster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987EEE-9BC3-4509-BA73-BAF4285CB762}">
      <dsp:nvSpPr>
        <dsp:cNvPr id="0" name=""/>
        <dsp:cNvSpPr/>
      </dsp:nvSpPr>
      <dsp:spPr>
        <a:xfrm>
          <a:off x="3360014" y="2294164"/>
          <a:ext cx="2081648" cy="1215610"/>
        </a:xfrm>
        <a:prstGeom prst="round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Self-management</a:t>
          </a:r>
          <a:endParaRPr lang="en-US" sz="2600" b="1" kern="1200" dirty="0"/>
        </a:p>
      </dsp:txBody>
      <dsp:txXfrm>
        <a:off x="3419355" y="2353505"/>
        <a:ext cx="1962966" cy="1096928"/>
      </dsp:txXfrm>
    </dsp:sp>
    <dsp:sp modelId="{6F473D78-A814-4BE5-A527-EF5D3BB5CCB1}">
      <dsp:nvSpPr>
        <dsp:cNvPr id="0" name=""/>
        <dsp:cNvSpPr/>
      </dsp:nvSpPr>
      <dsp:spPr>
        <a:xfrm rot="16275967">
          <a:off x="3910706" y="1779346"/>
          <a:ext cx="102988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2988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B1A9F7-9547-4E77-A549-12618E546F51}">
      <dsp:nvSpPr>
        <dsp:cNvPr id="0" name=""/>
        <dsp:cNvSpPr/>
      </dsp:nvSpPr>
      <dsp:spPr>
        <a:xfrm>
          <a:off x="3268255" y="376491"/>
          <a:ext cx="2357173" cy="888036"/>
        </a:xfrm>
        <a:prstGeom prst="round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Self-responsibility</a:t>
          </a:r>
          <a:endParaRPr lang="en-US" sz="2600" b="1" kern="1200" dirty="0"/>
        </a:p>
      </dsp:txBody>
      <dsp:txXfrm>
        <a:off x="3311605" y="419841"/>
        <a:ext cx="2270473" cy="801336"/>
      </dsp:txXfrm>
    </dsp:sp>
    <dsp:sp modelId="{A7D681BB-5E5A-45B8-AF07-A082705E9B7D}">
      <dsp:nvSpPr>
        <dsp:cNvPr id="0" name=""/>
        <dsp:cNvSpPr/>
      </dsp:nvSpPr>
      <dsp:spPr>
        <a:xfrm rot="20823869">
          <a:off x="5422336" y="2492430"/>
          <a:ext cx="152312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2312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03CCAB-FBD8-455F-BE87-9C4815FC00D1}">
      <dsp:nvSpPr>
        <dsp:cNvPr id="0" name=""/>
        <dsp:cNvSpPr/>
      </dsp:nvSpPr>
      <dsp:spPr>
        <a:xfrm>
          <a:off x="6926135" y="1830357"/>
          <a:ext cx="1912103" cy="544010"/>
        </a:xfrm>
        <a:prstGeom prst="round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Self-care</a:t>
          </a:r>
          <a:endParaRPr lang="en-US" sz="2500" b="1" kern="1200" dirty="0"/>
        </a:p>
      </dsp:txBody>
      <dsp:txXfrm>
        <a:off x="6952691" y="1856913"/>
        <a:ext cx="1858991" cy="490898"/>
      </dsp:txXfrm>
    </dsp:sp>
    <dsp:sp modelId="{D2DA6EEA-C040-4920-AFAC-432EC5F1DFA6}">
      <dsp:nvSpPr>
        <dsp:cNvPr id="0" name=""/>
        <dsp:cNvSpPr/>
      </dsp:nvSpPr>
      <dsp:spPr>
        <a:xfrm rot="2607660">
          <a:off x="4842733" y="4010251"/>
          <a:ext cx="145516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5516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A97309-DA64-476C-A9E8-4CE5A93370D6}">
      <dsp:nvSpPr>
        <dsp:cNvPr id="0" name=""/>
        <dsp:cNvSpPr/>
      </dsp:nvSpPr>
      <dsp:spPr>
        <a:xfrm>
          <a:off x="4584893" y="4510727"/>
          <a:ext cx="3832744" cy="763515"/>
        </a:xfrm>
        <a:prstGeom prst="round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Intra-personal skills</a:t>
          </a:r>
          <a:endParaRPr lang="en-US" sz="2600" b="1" kern="1200" dirty="0"/>
        </a:p>
      </dsp:txBody>
      <dsp:txXfrm>
        <a:off x="4622165" y="4547999"/>
        <a:ext cx="3758200" cy="688971"/>
      </dsp:txXfrm>
    </dsp:sp>
    <dsp:sp modelId="{954747ED-B8D8-4943-8EE5-2A4240347FCF}">
      <dsp:nvSpPr>
        <dsp:cNvPr id="0" name=""/>
        <dsp:cNvSpPr/>
      </dsp:nvSpPr>
      <dsp:spPr>
        <a:xfrm rot="8216510">
          <a:off x="2708929" y="3920621"/>
          <a:ext cx="120352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0352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5E6255-A0BF-448C-9F2C-83B020B83BF8}">
      <dsp:nvSpPr>
        <dsp:cNvPr id="0" name=""/>
        <dsp:cNvSpPr/>
      </dsp:nvSpPr>
      <dsp:spPr>
        <a:xfrm>
          <a:off x="1475198" y="4331467"/>
          <a:ext cx="1656472" cy="1060696"/>
        </a:xfrm>
        <a:prstGeom prst="round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Initiative</a:t>
          </a:r>
          <a:endParaRPr lang="en-US" sz="2600" b="1" kern="1200" dirty="0"/>
        </a:p>
      </dsp:txBody>
      <dsp:txXfrm>
        <a:off x="1526977" y="4383246"/>
        <a:ext cx="1552914" cy="957138"/>
      </dsp:txXfrm>
    </dsp:sp>
    <dsp:sp modelId="{49648995-0E9C-4CA8-A9A1-C88D249840DA}">
      <dsp:nvSpPr>
        <dsp:cNvPr id="0" name=""/>
        <dsp:cNvSpPr/>
      </dsp:nvSpPr>
      <dsp:spPr>
        <a:xfrm rot="12031589">
          <a:off x="2432433" y="2344317"/>
          <a:ext cx="95799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5799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285127-7543-4BAC-933F-C5E5C5CB3C92}">
      <dsp:nvSpPr>
        <dsp:cNvPr id="0" name=""/>
        <dsp:cNvSpPr/>
      </dsp:nvSpPr>
      <dsp:spPr>
        <a:xfrm>
          <a:off x="511031" y="1138006"/>
          <a:ext cx="1951812" cy="1345930"/>
        </a:xfrm>
        <a:prstGeom prst="round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Organisation</a:t>
          </a:r>
          <a:endParaRPr lang="en-US" sz="2600" b="1" kern="1200" dirty="0"/>
        </a:p>
      </dsp:txBody>
      <dsp:txXfrm>
        <a:off x="576734" y="1203709"/>
        <a:ext cx="1820406" cy="12145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3E7A-8BF4-4E85-A9A7-733933898C03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E2980-B91A-44FC-AF6C-724C8FFBF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409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3E7A-8BF4-4E85-A9A7-733933898C03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E2980-B91A-44FC-AF6C-724C8FFBF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9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3E7A-8BF4-4E85-A9A7-733933898C03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E2980-B91A-44FC-AF6C-724C8FFBF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50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3E7A-8BF4-4E85-A9A7-733933898C03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E2980-B91A-44FC-AF6C-724C8FFBF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928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3E7A-8BF4-4E85-A9A7-733933898C03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E2980-B91A-44FC-AF6C-724C8FFBF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658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3E7A-8BF4-4E85-A9A7-733933898C03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E2980-B91A-44FC-AF6C-724C8FFBF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76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3E7A-8BF4-4E85-A9A7-733933898C03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E2980-B91A-44FC-AF6C-724C8FFBF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867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3E7A-8BF4-4E85-A9A7-733933898C03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E2980-B91A-44FC-AF6C-724C8FFBF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968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3E7A-8BF4-4E85-A9A7-733933898C03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E2980-B91A-44FC-AF6C-724C8FFBF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92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3E7A-8BF4-4E85-A9A7-733933898C03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E2980-B91A-44FC-AF6C-724C8FFBF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165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3E7A-8BF4-4E85-A9A7-733933898C03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E2980-B91A-44FC-AF6C-724C8FFBF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67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43E7A-8BF4-4E85-A9A7-733933898C03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E2980-B91A-44FC-AF6C-724C8FFBF71A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65500" y="5458968"/>
            <a:ext cx="931450" cy="12625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95050" y="6014278"/>
            <a:ext cx="2298391" cy="70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858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3416" y="1090898"/>
            <a:ext cx="9144000" cy="1297115"/>
          </a:xfrm>
        </p:spPr>
        <p:txBody>
          <a:bodyPr>
            <a:normAutofit/>
          </a:bodyPr>
          <a:lstStyle/>
          <a:p>
            <a:r>
              <a:rPr lang="en-GB" sz="5400" i="1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Skills for Success</a:t>
            </a:r>
            <a:r>
              <a:rPr lang="en-GB" sz="5400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, 4</a:t>
            </a:r>
            <a:r>
              <a:rPr lang="en-GB" sz="5400" baseline="30000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GB" sz="5400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edition</a:t>
            </a:r>
            <a:endParaRPr lang="en-GB" sz="5400" i="1" dirty="0">
              <a:solidFill>
                <a:schemeClr val="accent5">
                  <a:lumMod val="50000"/>
                </a:scheme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976" y="2388012"/>
            <a:ext cx="9144000" cy="1489043"/>
          </a:xfrm>
        </p:spPr>
        <p:txBody>
          <a:bodyPr>
            <a:normAutofit/>
          </a:bodyPr>
          <a:lstStyle/>
          <a:p>
            <a:r>
              <a:rPr lang="en-GB" sz="4400" dirty="0" smtClean="0">
                <a:solidFill>
                  <a:schemeClr val="accent5">
                    <a:lumMod val="50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Stella Cottrell</a:t>
            </a:r>
            <a:endParaRPr lang="en-GB" sz="4400" dirty="0">
              <a:solidFill>
                <a:schemeClr val="accent5">
                  <a:lumMod val="50000"/>
                </a:schemeClr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3356" y="3200400"/>
            <a:ext cx="2386184" cy="3217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3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814560" cy="719881"/>
          </a:xfrm>
        </p:spPr>
        <p:txBody>
          <a:bodyPr/>
          <a:lstStyle/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Aspects of self-management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172270453"/>
              </p:ext>
            </p:extLst>
          </p:nvPr>
        </p:nvGraphicFramePr>
        <p:xfrm>
          <a:off x="2032000" y="1085006"/>
          <a:ext cx="8910320" cy="54529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064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Eight levels: motivators and inhibitors 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456" y="2286000"/>
            <a:ext cx="10082344" cy="3032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11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accent5">
                    <a:lumMod val="50000"/>
                  </a:schemeClr>
                </a:solidFill>
              </a:rPr>
              <a:t>Habit-shaper from </a:t>
            </a:r>
            <a:r>
              <a:rPr lang="en-GB" sz="4000" i="1" dirty="0" smtClean="0">
                <a:solidFill>
                  <a:schemeClr val="accent5">
                    <a:lumMod val="50000"/>
                  </a:schemeClr>
                </a:solidFill>
              </a:rPr>
              <a:t>The Macmillan Student Planner</a:t>
            </a:r>
            <a:endParaRPr lang="en-GB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77804" y="1478152"/>
            <a:ext cx="6692423" cy="511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15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The Tuckman team formation model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6724" y="1825625"/>
            <a:ext cx="533855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19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The OPAL strategy diagram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1450" y="1995488"/>
            <a:ext cx="4229100" cy="418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754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The OPAL strategy and reflection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6067" y="2304289"/>
            <a:ext cx="6539866" cy="242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687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94944"/>
            <a:ext cx="10515600" cy="995744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1F3864"/>
                </a:solidFill>
                <a:latin typeface="+mn-lt"/>
                <a:ea typeface="Times New Roman" panose="02020603050405020304" pitchFamily="18" charset="0"/>
                <a:cs typeface="StoneSansStd-Medium"/>
              </a:rPr>
              <a:t>SMART-F targets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6252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2000"/>
              </a:lnSpc>
              <a:spcAft>
                <a:spcPts val="300"/>
              </a:spcAft>
              <a:buNone/>
            </a:pPr>
            <a:r>
              <a:rPr lang="en-GB" dirty="0">
                <a:solidFill>
                  <a:srgbClr val="1F3864"/>
                </a:solidFill>
                <a:ea typeface="Times New Roman" panose="02020603050405020304" pitchFamily="18" charset="0"/>
                <a:cs typeface="StoneSansStd-Medium"/>
              </a:rPr>
              <a:t>SMART-F stands for</a:t>
            </a:r>
            <a:r>
              <a:rPr lang="en-GB" dirty="0" smtClean="0">
                <a:solidFill>
                  <a:srgbClr val="1F3864"/>
                </a:solidFill>
                <a:ea typeface="Times New Roman" panose="02020603050405020304" pitchFamily="18" charset="0"/>
                <a:cs typeface="StoneSansStd-Medium"/>
              </a:rPr>
              <a:t>:</a:t>
            </a:r>
          </a:p>
          <a:p>
            <a:pPr marL="0" indent="0" algn="just">
              <a:lnSpc>
                <a:spcPct val="112000"/>
              </a:lnSpc>
              <a:spcBef>
                <a:spcPts val="600"/>
              </a:spcBef>
              <a:buNone/>
            </a:pPr>
            <a:r>
              <a:rPr lang="en-GB" b="1" i="1" dirty="0" smtClean="0">
                <a:solidFill>
                  <a:srgbClr val="1F3864"/>
                </a:solidFill>
                <a:ea typeface="Times New Roman" panose="02020603050405020304" pitchFamily="18" charset="0"/>
                <a:cs typeface="StoneSansStd-MediumItalic"/>
              </a:rPr>
              <a:t>S</a:t>
            </a:r>
            <a:r>
              <a:rPr lang="en-GB" i="1" dirty="0" smtClean="0">
                <a:solidFill>
                  <a:srgbClr val="1F3864"/>
                </a:solidFill>
                <a:ea typeface="Times New Roman" panose="02020603050405020304" pitchFamily="18" charset="0"/>
                <a:cs typeface="StoneSansStd-MediumItalic"/>
              </a:rPr>
              <a:t>pecific</a:t>
            </a:r>
            <a:r>
              <a:rPr lang="en-GB" dirty="0">
                <a:solidFill>
                  <a:srgbClr val="1F3864"/>
                </a:solidFill>
                <a:ea typeface="Times New Roman" panose="02020603050405020304" pitchFamily="18" charset="0"/>
                <a:cs typeface="StoneSansStd-Medium"/>
              </a:rPr>
              <a:t> </a:t>
            </a:r>
            <a:endParaRPr lang="en-GB" sz="2400" dirty="0">
              <a:ea typeface="Times New Roman" panose="02020603050405020304" pitchFamily="18" charset="0"/>
              <a:cs typeface="StoneSansStd-Medium"/>
            </a:endParaRPr>
          </a:p>
          <a:p>
            <a:pPr marL="0" indent="0" algn="just">
              <a:lnSpc>
                <a:spcPct val="112000"/>
              </a:lnSpc>
              <a:spcBef>
                <a:spcPts val="600"/>
              </a:spcBef>
              <a:buNone/>
            </a:pPr>
            <a:r>
              <a:rPr lang="en-GB" b="1" i="1" dirty="0">
                <a:solidFill>
                  <a:srgbClr val="1F3864"/>
                </a:solidFill>
                <a:ea typeface="Times New Roman" panose="02020603050405020304" pitchFamily="18" charset="0"/>
                <a:cs typeface="StoneSansStd-MediumItalic"/>
              </a:rPr>
              <a:t>M</a:t>
            </a:r>
            <a:r>
              <a:rPr lang="en-GB" i="1" dirty="0">
                <a:solidFill>
                  <a:srgbClr val="1F3864"/>
                </a:solidFill>
                <a:ea typeface="Times New Roman" panose="02020603050405020304" pitchFamily="18" charset="0"/>
                <a:cs typeface="StoneSansStd-MediumItalic"/>
              </a:rPr>
              <a:t>easurable</a:t>
            </a:r>
            <a:endParaRPr lang="en-GB" sz="2400" dirty="0">
              <a:ea typeface="Times New Roman" panose="02020603050405020304" pitchFamily="18" charset="0"/>
              <a:cs typeface="StoneSansStd-Medium"/>
            </a:endParaRPr>
          </a:p>
          <a:p>
            <a:pPr marL="0" indent="0" algn="just">
              <a:lnSpc>
                <a:spcPct val="112000"/>
              </a:lnSpc>
              <a:spcBef>
                <a:spcPts val="600"/>
              </a:spcBef>
              <a:buNone/>
            </a:pPr>
            <a:r>
              <a:rPr lang="en-GB" b="1" i="1" dirty="0">
                <a:solidFill>
                  <a:srgbClr val="1F3864"/>
                </a:solidFill>
                <a:ea typeface="Times New Roman" panose="02020603050405020304" pitchFamily="18" charset="0"/>
                <a:cs typeface="StoneSansStd-MediumItalic"/>
              </a:rPr>
              <a:t>A</a:t>
            </a:r>
            <a:r>
              <a:rPr lang="en-GB" i="1" dirty="0">
                <a:solidFill>
                  <a:srgbClr val="1F3864"/>
                </a:solidFill>
                <a:ea typeface="Times New Roman" panose="02020603050405020304" pitchFamily="18" charset="0"/>
                <a:cs typeface="StoneSansStd-MediumItalic"/>
              </a:rPr>
              <a:t>chievable</a:t>
            </a:r>
            <a:endParaRPr lang="en-GB" sz="2400" dirty="0">
              <a:ea typeface="Times New Roman" panose="02020603050405020304" pitchFamily="18" charset="0"/>
              <a:cs typeface="StoneSansStd-Medium"/>
            </a:endParaRPr>
          </a:p>
          <a:p>
            <a:pPr marL="0" indent="0" algn="just">
              <a:lnSpc>
                <a:spcPct val="112000"/>
              </a:lnSpc>
              <a:spcBef>
                <a:spcPts val="600"/>
              </a:spcBef>
              <a:buNone/>
            </a:pPr>
            <a:r>
              <a:rPr lang="en-GB" b="1" i="1" dirty="0">
                <a:solidFill>
                  <a:srgbClr val="1F3864"/>
                </a:solidFill>
                <a:ea typeface="Times New Roman" panose="02020603050405020304" pitchFamily="18" charset="0"/>
                <a:cs typeface="StoneSansStd-MediumItalic"/>
              </a:rPr>
              <a:t>R</a:t>
            </a:r>
            <a:r>
              <a:rPr lang="en-GB" i="1" dirty="0">
                <a:solidFill>
                  <a:srgbClr val="1F3864"/>
                </a:solidFill>
                <a:ea typeface="Times New Roman" panose="02020603050405020304" pitchFamily="18" charset="0"/>
                <a:cs typeface="StoneSansStd-MediumItalic"/>
              </a:rPr>
              <a:t>ealistic</a:t>
            </a:r>
            <a:endParaRPr lang="en-GB" sz="2400" dirty="0">
              <a:ea typeface="Times New Roman" panose="02020603050405020304" pitchFamily="18" charset="0"/>
              <a:cs typeface="StoneSansStd-Medium"/>
            </a:endParaRPr>
          </a:p>
          <a:p>
            <a:pPr marL="0" indent="0" algn="just">
              <a:lnSpc>
                <a:spcPct val="112000"/>
              </a:lnSpc>
              <a:spcBef>
                <a:spcPts val="600"/>
              </a:spcBef>
              <a:buNone/>
            </a:pPr>
            <a:r>
              <a:rPr lang="en-GB" b="1" i="1" dirty="0">
                <a:solidFill>
                  <a:srgbClr val="1F3864"/>
                </a:solidFill>
                <a:ea typeface="Times New Roman" panose="02020603050405020304" pitchFamily="18" charset="0"/>
                <a:cs typeface="StoneSansStd-MediumItalic"/>
              </a:rPr>
              <a:t>T</a:t>
            </a:r>
            <a:r>
              <a:rPr lang="en-GB" i="1" dirty="0">
                <a:solidFill>
                  <a:srgbClr val="1F3864"/>
                </a:solidFill>
                <a:ea typeface="Times New Roman" panose="02020603050405020304" pitchFamily="18" charset="0"/>
                <a:cs typeface="StoneSansStd-MediumItalic"/>
              </a:rPr>
              <a:t>ime-bound</a:t>
            </a:r>
            <a:endParaRPr lang="en-GB" sz="2400" dirty="0">
              <a:ea typeface="Times New Roman" panose="02020603050405020304" pitchFamily="18" charset="0"/>
              <a:cs typeface="StoneSansStd-Medium"/>
            </a:endParaRPr>
          </a:p>
          <a:p>
            <a:pPr marL="0" indent="0" algn="just">
              <a:lnSpc>
                <a:spcPct val="112000"/>
              </a:lnSpc>
              <a:spcBef>
                <a:spcPts val="600"/>
              </a:spcBef>
              <a:buNone/>
            </a:pPr>
            <a:r>
              <a:rPr lang="en-GB" b="1" i="1" dirty="0">
                <a:solidFill>
                  <a:srgbClr val="1F3864"/>
                </a:solidFill>
                <a:ea typeface="Times New Roman" panose="02020603050405020304" pitchFamily="18" charset="0"/>
                <a:cs typeface="StoneSansStd-MediumItalic"/>
              </a:rPr>
              <a:t>F</a:t>
            </a:r>
            <a:r>
              <a:rPr lang="en-GB" i="1" dirty="0">
                <a:solidFill>
                  <a:srgbClr val="1F3864"/>
                </a:solidFill>
                <a:ea typeface="Times New Roman" panose="02020603050405020304" pitchFamily="18" charset="0"/>
                <a:cs typeface="StoneSansStd-MediumItalic"/>
              </a:rPr>
              <a:t>lexible</a:t>
            </a:r>
            <a:endParaRPr lang="en-GB" sz="2400" dirty="0">
              <a:ea typeface="Times New Roman" panose="02020603050405020304" pitchFamily="18" charset="0"/>
              <a:cs typeface="StoneSansStd-Medium"/>
            </a:endParaRPr>
          </a:p>
          <a:p>
            <a:pPr marL="0" indent="0" algn="just">
              <a:lnSpc>
                <a:spcPct val="112000"/>
              </a:lnSpc>
              <a:spcBef>
                <a:spcPts val="600"/>
              </a:spcBef>
              <a:buNone/>
            </a:pPr>
            <a:r>
              <a:rPr lang="en-GB" sz="2000" i="1" dirty="0" smtClean="0">
                <a:solidFill>
                  <a:srgbClr val="1F3864"/>
                </a:solidFill>
                <a:ea typeface="Times New Roman" panose="02020603050405020304" pitchFamily="18" charset="0"/>
                <a:cs typeface="StoneSansStd-MediumItalic"/>
              </a:rPr>
              <a:t>Skills </a:t>
            </a:r>
            <a:r>
              <a:rPr lang="en-GB" sz="2000" i="1" dirty="0">
                <a:solidFill>
                  <a:srgbClr val="1F3864"/>
                </a:solidFill>
                <a:ea typeface="Times New Roman" panose="02020603050405020304" pitchFamily="18" charset="0"/>
                <a:cs typeface="StoneSansStd-MediumItalic"/>
              </a:rPr>
              <a:t>for </a:t>
            </a:r>
            <a:r>
              <a:rPr lang="en-GB" sz="2000" i="1" dirty="0" smtClean="0">
                <a:solidFill>
                  <a:srgbClr val="1F3864"/>
                </a:solidFill>
                <a:ea typeface="Times New Roman" panose="02020603050405020304" pitchFamily="18" charset="0"/>
                <a:cs typeface="StoneSansStd-MediumItalic"/>
              </a:rPr>
              <a:t>Success</a:t>
            </a:r>
            <a:r>
              <a:rPr lang="en-GB" sz="2000" dirty="0" smtClean="0">
                <a:solidFill>
                  <a:srgbClr val="1F3864"/>
                </a:solidFill>
                <a:ea typeface="Times New Roman" panose="02020603050405020304" pitchFamily="18" charset="0"/>
                <a:cs typeface="StoneSansStd-MediumItalic"/>
              </a:rPr>
              <a:t>, p.207.</a:t>
            </a:r>
            <a:endParaRPr lang="en-GB" sz="1800" dirty="0">
              <a:ea typeface="Times New Roman" panose="02020603050405020304" pitchFamily="18" charset="0"/>
              <a:cs typeface="StoneSansStd-Medium"/>
            </a:endParaRP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048000" y="964479"/>
            <a:ext cx="6096000" cy="9235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2000"/>
              </a:lnSpc>
              <a:spcAft>
                <a:spcPts val="300"/>
              </a:spcAft>
            </a:pPr>
            <a:r>
              <a:rPr lang="en-GB" sz="2800" b="1" dirty="0">
                <a:solidFill>
                  <a:srgbClr val="1F3864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StoneSansStd-Medium"/>
              </a:rPr>
              <a:t> 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  <a:cs typeface="StoneSansStd-Medium"/>
            </a:endParaRPr>
          </a:p>
          <a:p>
            <a:pPr algn="just">
              <a:lnSpc>
                <a:spcPct val="112000"/>
              </a:lnSpc>
              <a:spcAft>
                <a:spcPts val="300"/>
              </a:spcAft>
            </a:pPr>
            <a:r>
              <a:rPr lang="en-GB" b="1" dirty="0">
                <a:solidFill>
                  <a:srgbClr val="1F3864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StoneSansStd-Medium"/>
              </a:rPr>
              <a:t> 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  <a:cs typeface="StoneSansStd-Medium"/>
            </a:endParaRPr>
          </a:p>
        </p:txBody>
      </p:sp>
    </p:spTree>
    <p:extLst>
      <p:ext uri="{BB962C8B-B14F-4D97-AF65-F5344CB8AC3E}">
        <p14:creationId xmlns:p14="http://schemas.microsoft.com/office/powerpoint/2010/main" val="42209764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Action plan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3235325"/>
              </p:ext>
            </p:extLst>
          </p:nvPr>
        </p:nvGraphicFramePr>
        <p:xfrm>
          <a:off x="1726681" y="1690688"/>
          <a:ext cx="9039352" cy="4082196"/>
        </p:xfrm>
        <a:graphic>
          <a:graphicData uri="http://schemas.openxmlformats.org/drawingml/2006/table">
            <a:tbl>
              <a:tblPr firstRow="1" firstCol="1" bandRow="1"/>
              <a:tblGrid>
                <a:gridCol w="597945">
                  <a:extLst>
                    <a:ext uri="{9D8B030D-6E8A-4147-A177-3AD203B41FA5}">
                      <a16:colId xmlns:a16="http://schemas.microsoft.com/office/drawing/2014/main" val="1953783630"/>
                    </a:ext>
                  </a:extLst>
                </a:gridCol>
                <a:gridCol w="597945">
                  <a:extLst>
                    <a:ext uri="{9D8B030D-6E8A-4147-A177-3AD203B41FA5}">
                      <a16:colId xmlns:a16="http://schemas.microsoft.com/office/drawing/2014/main" val="2450985912"/>
                    </a:ext>
                  </a:extLst>
                </a:gridCol>
                <a:gridCol w="597945">
                  <a:extLst>
                    <a:ext uri="{9D8B030D-6E8A-4147-A177-3AD203B41FA5}">
                      <a16:colId xmlns:a16="http://schemas.microsoft.com/office/drawing/2014/main" val="1857982175"/>
                    </a:ext>
                  </a:extLst>
                </a:gridCol>
                <a:gridCol w="1270282">
                  <a:extLst>
                    <a:ext uri="{9D8B030D-6E8A-4147-A177-3AD203B41FA5}">
                      <a16:colId xmlns:a16="http://schemas.microsoft.com/office/drawing/2014/main" val="1781965395"/>
                    </a:ext>
                  </a:extLst>
                </a:gridCol>
                <a:gridCol w="790241">
                  <a:extLst>
                    <a:ext uri="{9D8B030D-6E8A-4147-A177-3AD203B41FA5}">
                      <a16:colId xmlns:a16="http://schemas.microsoft.com/office/drawing/2014/main" val="2527693690"/>
                    </a:ext>
                  </a:extLst>
                </a:gridCol>
                <a:gridCol w="2259136">
                  <a:extLst>
                    <a:ext uri="{9D8B030D-6E8A-4147-A177-3AD203B41FA5}">
                      <a16:colId xmlns:a16="http://schemas.microsoft.com/office/drawing/2014/main" val="1602609456"/>
                    </a:ext>
                  </a:extLst>
                </a:gridCol>
                <a:gridCol w="2259136">
                  <a:extLst>
                    <a:ext uri="{9D8B030D-6E8A-4147-A177-3AD203B41FA5}">
                      <a16:colId xmlns:a16="http://schemas.microsoft.com/office/drawing/2014/main" val="3421114067"/>
                    </a:ext>
                  </a:extLst>
                </a:gridCol>
                <a:gridCol w="666722">
                  <a:extLst>
                    <a:ext uri="{9D8B030D-6E8A-4147-A177-3AD203B41FA5}">
                      <a16:colId xmlns:a16="http://schemas.microsoft.com/office/drawing/2014/main" val="2928681448"/>
                    </a:ext>
                  </a:extLst>
                </a:gridCol>
              </a:tblGrid>
              <a:tr h="325227">
                <a:tc gridSpan="8">
                  <a:txBody>
                    <a:bodyPr/>
                    <a:lstStyle/>
                    <a:p>
                      <a:pPr marL="48895" algn="ctr" fontAlgn="base">
                        <a:lnSpc>
                          <a:spcPts val="1100"/>
                        </a:lnSpc>
                        <a:spcBef>
                          <a:spcPts val="700"/>
                        </a:spcBef>
                        <a:spcAft>
                          <a:spcPts val="380"/>
                        </a:spcAft>
                      </a:pPr>
                      <a:r>
                        <a:rPr lang="en-US" sz="900" b="1" dirty="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Action Plan </a:t>
                      </a:r>
                      <a:endParaRPr lang="en-GB" sz="11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FC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223611"/>
                  </a:ext>
                </a:extLst>
              </a:tr>
              <a:tr h="492316">
                <a:tc gridSpan="6">
                  <a:txBody>
                    <a:bodyPr/>
                    <a:lstStyle/>
                    <a:p>
                      <a:pPr marL="48895" algn="l" fontAlgn="base">
                        <a:lnSpc>
                          <a:spcPts val="1100"/>
                        </a:lnSpc>
                        <a:spcBef>
                          <a:spcPts val="700"/>
                        </a:spcBef>
                        <a:spcAft>
                          <a:spcPts val="380"/>
                        </a:spcAft>
                      </a:pPr>
                      <a:r>
                        <a:rPr lang="en-US" sz="900" b="1" dirty="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Vision/longer term Goal(s):</a:t>
                      </a:r>
                      <a:endParaRPr lang="en-GB" sz="11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marL="48895" algn="l" fontAlgn="base">
                        <a:lnSpc>
                          <a:spcPts val="1100"/>
                        </a:lnSpc>
                        <a:spcBef>
                          <a:spcPts val="700"/>
                        </a:spcBef>
                        <a:spcAft>
                          <a:spcPts val="380"/>
                        </a:spcAft>
                      </a:pPr>
                      <a:r>
                        <a:rPr lang="en-GB" sz="900" b="1" dirty="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FC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8895" algn="l" fontAlgn="base">
                        <a:lnSpc>
                          <a:spcPts val="1100"/>
                        </a:lnSpc>
                        <a:spcBef>
                          <a:spcPts val="700"/>
                        </a:spcBef>
                        <a:spcAft>
                          <a:spcPts val="380"/>
                        </a:spcAft>
                      </a:pPr>
                      <a:r>
                        <a:rPr lang="en-US" sz="900" b="1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To be achieved by (year and/ or month):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FC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3886694"/>
                  </a:ext>
                </a:extLst>
              </a:tr>
              <a:tr h="579142">
                <a:tc gridSpan="6"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813501"/>
                  </a:ext>
                </a:extLst>
              </a:tr>
              <a:tr h="229897">
                <a:tc gridSpan="6"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FC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FC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3860356"/>
                  </a:ext>
                </a:extLst>
              </a:tr>
              <a:tr h="328211">
                <a:tc rowSpan="8">
                  <a:txBody>
                    <a:bodyPr/>
                    <a:lstStyle/>
                    <a:p>
                      <a:pPr marL="48895" algn="l" fontAlgn="base">
                        <a:lnSpc>
                          <a:spcPts val="1025"/>
                        </a:lnSpc>
                        <a:spcBef>
                          <a:spcPts val="8690"/>
                        </a:spcBef>
                        <a:spcAft>
                          <a:spcPts val="8710"/>
                        </a:spcAft>
                      </a:pPr>
                      <a:r>
                        <a:rPr lang="en-US" sz="900" b="1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(1)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FE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45720" algn="l" fontAlgn="base">
                        <a:lnSpc>
                          <a:spcPts val="1200"/>
                        </a:lnSpc>
                        <a:spcBef>
                          <a:spcPts val="575"/>
                        </a:spcBef>
                        <a:spcAft>
                          <a:spcPts val="3355"/>
                        </a:spcAft>
                      </a:pPr>
                      <a:r>
                        <a:rPr lang="en-US" sz="900" b="1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Interim goal (1) </a:t>
                      </a:r>
                      <a:br>
                        <a:rPr lang="en-US" sz="900" b="1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i="1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Arial Narrow" panose="020B0606020202030204" pitchFamily="34" charset="0"/>
                          <a:cs typeface="Times New Roman" panose="02020603050405020304" pitchFamily="18" charset="0"/>
                        </a:rPr>
                        <a:t>(write opposite)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FE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1290" algn="r" fontAlgn="base">
                        <a:lnSpc>
                          <a:spcPts val="1075"/>
                        </a:lnSpc>
                        <a:spcBef>
                          <a:spcPts val="730"/>
                        </a:spcBef>
                        <a:spcAft>
                          <a:spcPts val="640"/>
                        </a:spcAft>
                      </a:pPr>
                      <a:r>
                        <a:rPr lang="en-US" sz="900" b="1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Start by: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FEC"/>
                    </a:solidFill>
                  </a:tcPr>
                </a:tc>
                <a:tc>
                  <a:txBody>
                    <a:bodyPr/>
                    <a:lstStyle/>
                    <a:p>
                      <a:pPr marR="435610" algn="r" fontAlgn="base">
                        <a:lnSpc>
                          <a:spcPts val="1075"/>
                        </a:lnSpc>
                        <a:spcBef>
                          <a:spcPts val="730"/>
                        </a:spcBef>
                        <a:spcAft>
                          <a:spcPts val="640"/>
                        </a:spcAft>
                      </a:pPr>
                      <a:r>
                        <a:rPr lang="en-US" sz="900" b="1" dirty="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End by:</a:t>
                      </a:r>
                      <a:endParaRPr lang="en-GB" sz="11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FEC"/>
                    </a:solidFill>
                  </a:tcPr>
                </a:tc>
                <a:tc>
                  <a:txBody>
                    <a:bodyPr/>
                    <a:lstStyle/>
                    <a:p>
                      <a:pPr marL="48895" algn="l" fontAlgn="base">
                        <a:lnSpc>
                          <a:spcPts val="1075"/>
                        </a:lnSpc>
                        <a:spcBef>
                          <a:spcPts val="730"/>
                        </a:spcBef>
                        <a:spcAft>
                          <a:spcPts val="640"/>
                        </a:spcAft>
                      </a:pPr>
                      <a:r>
                        <a:rPr lang="en-US" sz="900" b="1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Evidence that this is completed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FEC"/>
                    </a:solidFill>
                  </a:tcPr>
                </a:tc>
                <a:tc>
                  <a:txBody>
                    <a:bodyPr/>
                    <a:lstStyle/>
                    <a:p>
                      <a:pPr marR="267970" algn="r" fontAlgn="base">
                        <a:lnSpc>
                          <a:spcPts val="1145"/>
                        </a:lnSpc>
                        <a:spcBef>
                          <a:spcPts val="755"/>
                        </a:spcBef>
                        <a:spcAft>
                          <a:spcPts val="545"/>
                        </a:spcAft>
                      </a:pPr>
                      <a:r>
                        <a:rPr lang="en-US" sz="900" b="1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Done </a:t>
                      </a:r>
                      <a:r>
                        <a:rPr lang="en-US" sz="950" b="1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Verdan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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255524"/>
                  </a:ext>
                </a:extLst>
              </a:tr>
              <a:tr h="4438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2365848"/>
                  </a:ext>
                </a:extLst>
              </a:tr>
              <a:tr h="32821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48895" algn="l" fontAlgn="base">
                        <a:lnSpc>
                          <a:spcPts val="1075"/>
                        </a:lnSpc>
                        <a:spcBef>
                          <a:spcPts val="730"/>
                        </a:spcBef>
                        <a:spcAft>
                          <a:spcPts val="665"/>
                        </a:spcAft>
                      </a:pPr>
                      <a:r>
                        <a:rPr lang="en-US" sz="900" b="1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Actions to take (to achieve interim goal 1)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FC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61290" algn="r" fontAlgn="base">
                        <a:lnSpc>
                          <a:spcPts val="1075"/>
                        </a:lnSpc>
                        <a:spcBef>
                          <a:spcPts val="730"/>
                        </a:spcBef>
                        <a:spcAft>
                          <a:spcPts val="665"/>
                        </a:spcAft>
                      </a:pPr>
                      <a:r>
                        <a:rPr lang="en-US" sz="900" b="1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Start by: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FC2"/>
                    </a:solidFill>
                  </a:tcPr>
                </a:tc>
                <a:tc>
                  <a:txBody>
                    <a:bodyPr/>
                    <a:lstStyle/>
                    <a:p>
                      <a:pPr marR="435610" algn="r" fontAlgn="base">
                        <a:lnSpc>
                          <a:spcPts val="1075"/>
                        </a:lnSpc>
                        <a:spcBef>
                          <a:spcPts val="730"/>
                        </a:spcBef>
                        <a:spcAft>
                          <a:spcPts val="665"/>
                        </a:spcAft>
                      </a:pPr>
                      <a:r>
                        <a:rPr lang="en-US" sz="900" b="1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End by: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FC2"/>
                    </a:solidFill>
                  </a:tcPr>
                </a:tc>
                <a:tc>
                  <a:txBody>
                    <a:bodyPr/>
                    <a:lstStyle/>
                    <a:p>
                      <a:pPr marL="48895" algn="l" fontAlgn="base">
                        <a:lnSpc>
                          <a:spcPts val="1075"/>
                        </a:lnSpc>
                        <a:spcBef>
                          <a:spcPts val="730"/>
                        </a:spcBef>
                        <a:spcAft>
                          <a:spcPts val="665"/>
                        </a:spcAft>
                      </a:pPr>
                      <a:r>
                        <a:rPr lang="en-US" sz="900" b="1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Evidence that this is completed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FC2"/>
                    </a:solidFill>
                  </a:tcPr>
                </a:tc>
                <a:tc>
                  <a:txBody>
                    <a:bodyPr/>
                    <a:lstStyle/>
                    <a:p>
                      <a:pPr marR="267970" algn="r" fontAlgn="base">
                        <a:lnSpc>
                          <a:spcPts val="1145"/>
                        </a:lnSpc>
                        <a:spcBef>
                          <a:spcPts val="760"/>
                        </a:spcBef>
                        <a:spcAft>
                          <a:spcPts val="565"/>
                        </a:spcAft>
                      </a:pPr>
                      <a:r>
                        <a:rPr lang="en-US" sz="900" b="1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Done </a:t>
                      </a:r>
                      <a:r>
                        <a:rPr lang="en-US" sz="950" b="1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Verdan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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F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041730"/>
                  </a:ext>
                </a:extLst>
              </a:tr>
              <a:tr h="2692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8895" algn="l" fontAlgn="base">
                        <a:lnSpc>
                          <a:spcPts val="1025"/>
                        </a:lnSpc>
                        <a:spcBef>
                          <a:spcPts val="675"/>
                        </a:spcBef>
                        <a:spcAft>
                          <a:spcPts val="645"/>
                        </a:spcAft>
                      </a:pPr>
                      <a:r>
                        <a:rPr lang="en-US" sz="900" b="1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FC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8428296"/>
                  </a:ext>
                </a:extLst>
              </a:tr>
              <a:tr h="27226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8895" algn="l" fontAlgn="base">
                        <a:lnSpc>
                          <a:spcPts val="1025"/>
                        </a:lnSpc>
                        <a:spcBef>
                          <a:spcPts val="675"/>
                        </a:spcBef>
                        <a:spcAft>
                          <a:spcPts val="650"/>
                        </a:spcAft>
                      </a:pPr>
                      <a:r>
                        <a:rPr lang="en-US" sz="900" b="1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FC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8862845"/>
                  </a:ext>
                </a:extLst>
              </a:tr>
              <a:tr h="2692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8895" algn="l" fontAlgn="base">
                        <a:lnSpc>
                          <a:spcPts val="1025"/>
                        </a:lnSpc>
                        <a:spcBef>
                          <a:spcPts val="675"/>
                        </a:spcBef>
                        <a:spcAft>
                          <a:spcPts val="625"/>
                        </a:spcAft>
                      </a:pPr>
                      <a:r>
                        <a:rPr lang="en-US" sz="900" b="1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FC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84639"/>
                  </a:ext>
                </a:extLst>
              </a:tr>
              <a:tr h="27226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8895" algn="l" fontAlgn="base">
                        <a:lnSpc>
                          <a:spcPts val="1025"/>
                        </a:lnSpc>
                        <a:spcBef>
                          <a:spcPts val="675"/>
                        </a:spcBef>
                        <a:spcAft>
                          <a:spcPts val="695"/>
                        </a:spcAft>
                      </a:pPr>
                      <a:r>
                        <a:rPr lang="en-US" sz="900" b="1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FC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8518897"/>
                  </a:ext>
                </a:extLst>
              </a:tr>
              <a:tr h="27226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8895" algn="l" fontAlgn="base">
                        <a:lnSpc>
                          <a:spcPts val="1025"/>
                        </a:lnSpc>
                        <a:spcBef>
                          <a:spcPts val="675"/>
                        </a:spcBef>
                        <a:spcAft>
                          <a:spcPts val="695"/>
                        </a:spcAft>
                      </a:pPr>
                      <a:r>
                        <a:rPr lang="en-US" sz="900" b="1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FC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rgbClr val="1F3864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458889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145425"/>
            <a:ext cx="1347481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69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69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69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69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69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69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69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69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69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99000" algn="l"/>
              </a:tabLst>
            </a:pPr>
            <a:r>
              <a:rPr kumimoji="0" lang="en-GB" altLang="en-US" sz="1000" b="0" i="0" u="none" strike="noStrike" cap="none" normalizeH="0" baseline="0" smtClean="0">
                <a:ln>
                  <a:noFill/>
                </a:ln>
                <a:solidFill>
                  <a:srgbClr val="1F3864"/>
                </a:solidFill>
                <a:effectLst/>
                <a:latin typeface="Tahoma" panose="020B0604030504040204" pitchFamily="34" charset="0"/>
                <a:ea typeface="Calibri" panose="020F0502020204030204" charset="0"/>
                <a:cs typeface="Tahoma" panose="020B0604030504040204" pitchFamily="34" charset="0"/>
              </a:rPr>
              <a:t>	</a:t>
            </a: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962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317" y="365125"/>
            <a:ext cx="4326673" cy="1820514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PDP as a process (p.6) </a:t>
            </a:r>
            <a:endParaRPr lang="en-GB" sz="3200" dirty="0">
              <a:solidFill>
                <a:schemeClr val="accent5">
                  <a:lumMod val="50000"/>
                </a:scheme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4998" y="161925"/>
            <a:ext cx="5762625" cy="669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26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89920" cy="960755"/>
          </a:xfrm>
        </p:spPr>
        <p:txBody>
          <a:bodyPr/>
          <a:lstStyle/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APT-S framework in a learning environment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2182" y="1622266"/>
            <a:ext cx="609600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28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APT-S framework in a workplace environment</a:t>
            </a:r>
            <a:endParaRPr lang="en-GB" dirty="0">
              <a:solidFill>
                <a:schemeClr val="accent5">
                  <a:lumMod val="50000"/>
                </a:scheme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0850" y="1538287"/>
            <a:ext cx="6210300" cy="500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09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Core model for reflection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6132" y="1690688"/>
            <a:ext cx="5922728" cy="438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32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Kolb Experiential Learning Cycle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8577" y="1500279"/>
            <a:ext cx="4474846" cy="5357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62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" y="365125"/>
            <a:ext cx="11536680" cy="2044699"/>
          </a:xfrm>
        </p:spPr>
        <p:txBody>
          <a:bodyPr/>
          <a:lstStyle/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Boud, Keogh and Walker (1985) reflective model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1844" y="2192654"/>
            <a:ext cx="9946432" cy="326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43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What is reflection?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9"/>
            <a:ext cx="10835640" cy="4060887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Making sense of experience</a:t>
            </a:r>
          </a:p>
          <a:p>
            <a:pPr marL="514350" indent="-514350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Standing back</a:t>
            </a:r>
          </a:p>
          <a:p>
            <a:pPr marL="514350" indent="-514350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Repetition</a:t>
            </a:r>
          </a:p>
          <a:p>
            <a:pPr marL="514350" indent="-514350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Deeper honesty</a:t>
            </a:r>
          </a:p>
          <a:p>
            <a:pPr marL="514350" indent="-514350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Weighing up</a:t>
            </a:r>
          </a:p>
          <a:p>
            <a:pPr marL="514350" indent="-514350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Clarity</a:t>
            </a:r>
          </a:p>
          <a:p>
            <a:pPr marL="514350" indent="-514350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Understanding</a:t>
            </a:r>
          </a:p>
          <a:p>
            <a:pPr marL="514350" indent="-514350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Making judgements 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029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Personal performance and SHAPES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429746"/>
              </p:ext>
            </p:extLst>
          </p:nvPr>
        </p:nvGraphicFramePr>
        <p:xfrm>
          <a:off x="480060" y="2560320"/>
          <a:ext cx="11231880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980">
                  <a:extLst>
                    <a:ext uri="{9D8B030D-6E8A-4147-A177-3AD203B41FA5}">
                      <a16:colId xmlns:a16="http://schemas.microsoft.com/office/drawing/2014/main" val="3924383872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777008425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772907301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3673316306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1379170650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179357657"/>
                    </a:ext>
                  </a:extLst>
                </a:gridCol>
              </a:tblGrid>
              <a:tr h="1417320">
                <a:tc>
                  <a:txBody>
                    <a:bodyPr/>
                    <a:lstStyle/>
                    <a:p>
                      <a:pPr algn="ctr"/>
                      <a:endParaRPr lang="en-GB" sz="2800" dirty="0" smtClean="0"/>
                    </a:p>
                    <a:p>
                      <a:pPr algn="ctr"/>
                      <a:r>
                        <a:rPr lang="en-GB" sz="2800" dirty="0" smtClean="0"/>
                        <a:t>Skills</a:t>
                      </a:r>
                      <a:endParaRPr lang="en-GB" sz="28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 smtClean="0"/>
                    </a:p>
                    <a:p>
                      <a:pPr algn="ctr"/>
                      <a:r>
                        <a:rPr lang="en-GB" sz="2800" dirty="0" smtClean="0"/>
                        <a:t>Habits</a:t>
                      </a:r>
                      <a:endParaRPr lang="en-GB" sz="28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 smtClean="0"/>
                    </a:p>
                    <a:p>
                      <a:pPr algn="ctr"/>
                      <a:r>
                        <a:rPr lang="en-GB" sz="2800" dirty="0" smtClean="0"/>
                        <a:t>Attitudes</a:t>
                      </a:r>
                      <a:endParaRPr lang="en-GB" sz="28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 smtClean="0"/>
                    </a:p>
                    <a:p>
                      <a:pPr algn="ctr"/>
                      <a:r>
                        <a:rPr lang="en-GB" sz="2800" dirty="0" smtClean="0"/>
                        <a:t>Preferences</a:t>
                      </a:r>
                      <a:endParaRPr lang="en-GB" sz="28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 smtClean="0"/>
                    </a:p>
                    <a:p>
                      <a:pPr algn="ctr"/>
                      <a:r>
                        <a:rPr lang="en-GB" sz="2800" dirty="0" smtClean="0"/>
                        <a:t>Experiences</a:t>
                      </a:r>
                      <a:endParaRPr lang="en-GB" sz="28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 smtClean="0"/>
                    </a:p>
                    <a:p>
                      <a:pPr algn="ctr"/>
                      <a:r>
                        <a:rPr lang="en-GB" sz="2800" dirty="0" smtClean="0"/>
                        <a:t>Strategies</a:t>
                      </a:r>
                      <a:endParaRPr lang="en-GB" sz="28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743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171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241</Words>
  <Application>Microsoft Office PowerPoint</Application>
  <PresentationFormat>Widescreen</PresentationFormat>
  <Paragraphs>110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Arial Narrow</vt:lpstr>
      <vt:lpstr>Calibri</vt:lpstr>
      <vt:lpstr>Calibri Light</vt:lpstr>
      <vt:lpstr>StoneSansStd-Medium</vt:lpstr>
      <vt:lpstr>StoneSansStd-MediumItalic</vt:lpstr>
      <vt:lpstr>Tahoma</vt:lpstr>
      <vt:lpstr>Times New Roman</vt:lpstr>
      <vt:lpstr>Verdana</vt:lpstr>
      <vt:lpstr>Wingdings 2</vt:lpstr>
      <vt:lpstr>Office Theme</vt:lpstr>
      <vt:lpstr>Skills for Success, 4th edition</vt:lpstr>
      <vt:lpstr>PDP as a process (p.6) </vt:lpstr>
      <vt:lpstr>APT-S framework in a learning environment</vt:lpstr>
      <vt:lpstr>APT-S framework in a workplace environment</vt:lpstr>
      <vt:lpstr>Core model for reflection</vt:lpstr>
      <vt:lpstr>Kolb Experiential Learning Cycle</vt:lpstr>
      <vt:lpstr>Boud, Keogh and Walker (1985) reflective model</vt:lpstr>
      <vt:lpstr>What is reflection?</vt:lpstr>
      <vt:lpstr>Personal performance and SHAPES</vt:lpstr>
      <vt:lpstr>Aspects of self-management</vt:lpstr>
      <vt:lpstr>Eight levels: motivators and inhibitors </vt:lpstr>
      <vt:lpstr>Habit-shaper from The Macmillan Student Planner</vt:lpstr>
      <vt:lpstr>The Tuckman team formation model</vt:lpstr>
      <vt:lpstr>The OPAL strategy diagram</vt:lpstr>
      <vt:lpstr>The OPAL strategy and reflection</vt:lpstr>
      <vt:lpstr>SMART-F targets</vt:lpstr>
      <vt:lpstr>Action plan</vt:lpstr>
    </vt:vector>
  </TitlesOfParts>
  <Company>Springer Nature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for Success 4e</dc:title>
  <dc:creator>Verity Rimmer</dc:creator>
  <cp:lastModifiedBy>Verity Rimmer</cp:lastModifiedBy>
  <cp:revision>17</cp:revision>
  <dcterms:created xsi:type="dcterms:W3CDTF">2021-03-31T17:21:18Z</dcterms:created>
  <dcterms:modified xsi:type="dcterms:W3CDTF">2021-04-01T11:08:55Z</dcterms:modified>
</cp:coreProperties>
</file>