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63" r:id="rId4"/>
    <p:sldId id="264" r:id="rId5"/>
    <p:sldId id="265" r:id="rId6"/>
    <p:sldId id="266"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4/3/2019</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4/3/2019</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latin typeface="Gill Sans MT" panose="020B0502020104020203" pitchFamily="34" charset="0"/>
              </a:defRPr>
            </a:lvl1pPr>
          </a:lstStyle>
          <a:p>
            <a:fld id="{4CD8A92E-5FF9-8143-81B3-CCB531513398}" type="datetimeFigureOut">
              <a:rPr lang="en-US" smtClean="0"/>
              <a:pPr/>
              <a:t>4/3/2019</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latin typeface="Gill Sans MT" panose="020B0502020104020203" pitchFamily="34" charset="0"/>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latin typeface="Gill Sans MT" panose="020B0502020104020203" pitchFamily="34" charset="0"/>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Gill Sans MT" panose="020B0502020104020203" pitchFamily="34" charset="0"/>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Gill Sans MT" panose="020B0502020104020203" pitchFamily="34" charset="0"/>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Gill Sans MT" panose="020B0502020104020203" pitchFamily="34" charset="0"/>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Gill Sans MT" panose="020B0502020104020203" pitchFamily="34" charset="0"/>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Gill Sans MT" panose="020B0502020104020203" pitchFamily="34" charset="0"/>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Gill Sans MT" panose="020B0502020104020203" pitchFamily="34" charset="0"/>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macmillanihe.com/page/detail/Great-Debates-in-Land-Law/?K=9781137481658" TargetMode="External"/><Relationship Id="rId2" Type="http://schemas.openxmlformats.org/officeDocument/2006/relationships/hyperlink" Target="https://www.macmillanihe.com/resources/sample-chapters/9781137481658_sample.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93106" y="3531204"/>
            <a:ext cx="8561746" cy="1123923"/>
          </a:xfrm>
        </p:spPr>
        <p:txBody>
          <a:bodyPr>
            <a:normAutofit lnSpcReduction="10000"/>
          </a:bodyPr>
          <a:lstStyle/>
          <a:p>
            <a:pPr algn="r"/>
            <a:r>
              <a:rPr lang="en-GB" cap="none" dirty="0" smtClean="0"/>
              <a:t>Approaching Exercise </a:t>
            </a:r>
            <a:r>
              <a:rPr lang="en-GB" cap="none" dirty="0" smtClean="0"/>
              <a:t>1.2 </a:t>
            </a:r>
            <a:r>
              <a:rPr lang="en-GB" cap="none" dirty="0" smtClean="0"/>
              <a:t>in </a:t>
            </a:r>
            <a:r>
              <a:rPr lang="en-GB" i="1" cap="none" dirty="0" smtClean="0"/>
              <a:t>Land Law</a:t>
            </a:r>
            <a:br>
              <a:rPr lang="en-GB" i="1" cap="none" dirty="0" smtClean="0"/>
            </a:br>
            <a:r>
              <a:rPr lang="en-GB" i="1" cap="none" dirty="0" smtClean="0"/>
              <a:t>Mark Davys</a:t>
            </a:r>
            <a:br>
              <a:rPr lang="en-GB" i="1" cap="none" dirty="0" smtClean="0"/>
            </a:br>
            <a:r>
              <a:rPr lang="en-GB" i="1" cap="none" dirty="0" smtClean="0"/>
              <a:t>April 2019</a:t>
            </a:r>
            <a:endParaRPr lang="en-GB" cap="none" dirty="0"/>
          </a:p>
        </p:txBody>
      </p:sp>
      <p:sp>
        <p:nvSpPr>
          <p:cNvPr id="4" name="Title 1"/>
          <p:cNvSpPr>
            <a:spLocks noGrp="1"/>
          </p:cNvSpPr>
          <p:nvPr>
            <p:ph type="ctrTitle"/>
          </p:nvPr>
        </p:nvSpPr>
        <p:spPr>
          <a:xfrm>
            <a:off x="2484941" y="908434"/>
            <a:ext cx="8561747" cy="2389937"/>
          </a:xfrm>
        </p:spPr>
        <p:txBody>
          <a:bodyPr>
            <a:noAutofit/>
          </a:bodyPr>
          <a:lstStyle/>
          <a:p>
            <a:r>
              <a:rPr lang="en-GB" sz="4400" dirty="0"/>
              <a:t>What is the purpose of land law? What does contemporary society require from its </a:t>
            </a:r>
            <a:r>
              <a:rPr lang="en-GB" sz="4400" dirty="0" smtClean="0"/>
              <a:t>legal rules </a:t>
            </a:r>
            <a:r>
              <a:rPr lang="en-GB" sz="4400" dirty="0"/>
              <a:t>relating to land?</a:t>
            </a:r>
            <a:endParaRPr lang="en-GB" sz="4400" spc="100" dirty="0"/>
          </a:p>
        </p:txBody>
      </p:sp>
    </p:spTree>
    <p:extLst>
      <p:ext uri="{BB962C8B-B14F-4D97-AF65-F5344CB8AC3E}">
        <p14:creationId xmlns:p14="http://schemas.microsoft.com/office/powerpoint/2010/main" val="164044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1022735"/>
            <a:ext cx="8953520" cy="2007404"/>
          </a:xfrm>
        </p:spPr>
        <p:txBody>
          <a:bodyPr>
            <a:normAutofit/>
          </a:bodyPr>
          <a:lstStyle/>
          <a:p>
            <a:r>
              <a:rPr lang="en-GB" sz="2800" dirty="0"/>
              <a:t>What is the purpose of land law? </a:t>
            </a:r>
            <a:r>
              <a:rPr lang="en-GB" sz="2800" dirty="0" smtClean="0"/>
              <a:t/>
            </a:r>
            <a:br>
              <a:rPr lang="en-GB" sz="2800" dirty="0" smtClean="0"/>
            </a:br>
            <a:r>
              <a:rPr lang="en-GB" sz="2800" dirty="0"/>
              <a:t/>
            </a:r>
            <a:br>
              <a:rPr lang="en-GB" sz="2800" dirty="0"/>
            </a:br>
            <a:r>
              <a:rPr lang="en-GB" sz="2800" dirty="0" smtClean="0"/>
              <a:t>What </a:t>
            </a:r>
            <a:r>
              <a:rPr lang="en-GB" sz="2800" dirty="0"/>
              <a:t>does contemporary society require from its legal rules relating to land?</a:t>
            </a:r>
            <a:endParaRPr lang="en-GB" sz="2800" spc="100" dirty="0"/>
          </a:p>
        </p:txBody>
      </p:sp>
      <p:sp>
        <p:nvSpPr>
          <p:cNvPr id="3" name="Subtitle 2"/>
          <p:cNvSpPr>
            <a:spLocks noGrp="1"/>
          </p:cNvSpPr>
          <p:nvPr>
            <p:ph type="subTitle" idx="1"/>
          </p:nvPr>
        </p:nvSpPr>
        <p:spPr>
          <a:xfrm>
            <a:off x="2493105" y="3531204"/>
            <a:ext cx="8953519" cy="2296018"/>
          </a:xfrm>
        </p:spPr>
        <p:txBody>
          <a:bodyPr>
            <a:normAutofit fontScale="85000" lnSpcReduction="20000"/>
          </a:bodyPr>
          <a:lstStyle/>
          <a:p>
            <a:r>
              <a:rPr lang="en-GB" cap="none" dirty="0" smtClean="0">
                <a:solidFill>
                  <a:schemeClr val="accent5"/>
                </a:solidFill>
              </a:rPr>
              <a:t>Start by breaking the question down into its different parts</a:t>
            </a:r>
            <a:r>
              <a:rPr lang="en-GB" cap="none" dirty="0" smtClean="0">
                <a:solidFill>
                  <a:schemeClr val="accent5"/>
                </a:solidFill>
              </a:rPr>
              <a:t>. </a:t>
            </a:r>
            <a:endParaRPr lang="en-GB" cap="none" dirty="0" smtClean="0">
              <a:solidFill>
                <a:schemeClr val="accent5"/>
              </a:solidFill>
            </a:endParaRPr>
          </a:p>
          <a:p>
            <a:r>
              <a:rPr lang="en-GB" cap="none" dirty="0" smtClean="0">
                <a:solidFill>
                  <a:schemeClr val="accent5"/>
                </a:solidFill>
              </a:rPr>
              <a:t>Here, </a:t>
            </a:r>
            <a:r>
              <a:rPr lang="en-GB" cap="none" dirty="0" smtClean="0">
                <a:solidFill>
                  <a:schemeClr val="accent5"/>
                </a:solidFill>
              </a:rPr>
              <a:t>we need to think about the relationship between the two parts.  Are they:</a:t>
            </a:r>
          </a:p>
          <a:p>
            <a:pPr marL="285750" indent="-285750">
              <a:spcBef>
                <a:spcPts val="0"/>
              </a:spcBef>
              <a:buFont typeface="Arial" panose="020B0604020202020204" pitchFamily="34" charset="0"/>
              <a:buChar char="•"/>
            </a:pPr>
            <a:r>
              <a:rPr lang="en-GB" cap="none" dirty="0" smtClean="0">
                <a:solidFill>
                  <a:schemeClr val="accent5"/>
                </a:solidFill>
              </a:rPr>
              <a:t>two separate questions that need to be answered in turn; or</a:t>
            </a:r>
          </a:p>
          <a:p>
            <a:pPr marL="285750" indent="-285750">
              <a:spcBef>
                <a:spcPts val="0"/>
              </a:spcBef>
              <a:buFont typeface="Arial" panose="020B0604020202020204" pitchFamily="34" charset="0"/>
              <a:buChar char="•"/>
            </a:pPr>
            <a:r>
              <a:rPr lang="en-GB" cap="none" dirty="0" smtClean="0">
                <a:solidFill>
                  <a:schemeClr val="accent5"/>
                </a:solidFill>
              </a:rPr>
              <a:t>two inter-related questions; or</a:t>
            </a:r>
          </a:p>
          <a:p>
            <a:pPr marL="285750" indent="-285750">
              <a:spcBef>
                <a:spcPts val="0"/>
              </a:spcBef>
              <a:buFont typeface="Arial" panose="020B0604020202020204" pitchFamily="34" charset="0"/>
              <a:buChar char="•"/>
            </a:pPr>
            <a:r>
              <a:rPr lang="en-GB" cap="none" dirty="0" smtClean="0">
                <a:solidFill>
                  <a:schemeClr val="accent5"/>
                </a:solidFill>
              </a:rPr>
              <a:t>the same question expressed in two different ways?</a:t>
            </a:r>
            <a:endParaRPr lang="en-GB" cap="none" dirty="0" smtClean="0">
              <a:solidFill>
                <a:schemeClr val="accent5"/>
              </a:solidFill>
            </a:endParaRPr>
          </a:p>
          <a:p>
            <a:r>
              <a:rPr lang="en-GB" cap="none" dirty="0" smtClean="0">
                <a:solidFill>
                  <a:schemeClr val="accent5"/>
                </a:solidFill>
              </a:rPr>
              <a:t>None of these options is clearly correct to the exclusion of the other two.  However, before we start our research and planning it will be helpful for us to decide provisionally what approach we will take.  We should, however, keep this under review in the light of our research.</a:t>
            </a:r>
            <a:endParaRPr lang="en-GB" cap="none" dirty="0">
              <a:solidFill>
                <a:schemeClr val="accent5"/>
              </a:solidFill>
            </a:endParaRPr>
          </a:p>
        </p:txBody>
      </p:sp>
    </p:spTree>
    <p:extLst>
      <p:ext uri="{BB962C8B-B14F-4D97-AF65-F5344CB8AC3E}">
        <p14:creationId xmlns:p14="http://schemas.microsoft.com/office/powerpoint/2010/main" val="396327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1022735"/>
            <a:ext cx="8953520" cy="2007404"/>
          </a:xfrm>
        </p:spPr>
        <p:txBody>
          <a:bodyPr>
            <a:normAutofit/>
          </a:bodyPr>
          <a:lstStyle/>
          <a:p>
            <a:r>
              <a:rPr lang="en-GB" sz="2800" b="1" dirty="0">
                <a:solidFill>
                  <a:schemeClr val="accent4"/>
                </a:solidFill>
              </a:rPr>
              <a:t>What is the purpose of land law? </a:t>
            </a:r>
            <a:r>
              <a:rPr lang="en-GB" sz="2800" b="1" dirty="0" smtClean="0">
                <a:solidFill>
                  <a:schemeClr val="accent4"/>
                </a:solidFill>
              </a:rPr>
              <a:t/>
            </a:r>
            <a:br>
              <a:rPr lang="en-GB" sz="2800" b="1" dirty="0" smtClean="0">
                <a:solidFill>
                  <a:schemeClr val="accent4"/>
                </a:solidFill>
              </a:rPr>
            </a:br>
            <a:r>
              <a:rPr lang="en-GB" sz="2800" dirty="0"/>
              <a:t/>
            </a:r>
            <a:br>
              <a:rPr lang="en-GB" sz="2800" dirty="0"/>
            </a:br>
            <a:r>
              <a:rPr lang="en-GB" sz="2800" dirty="0" smtClean="0"/>
              <a:t>What </a:t>
            </a:r>
            <a:r>
              <a:rPr lang="en-GB" sz="2800" dirty="0"/>
              <a:t>does contemporary society require from its legal rules relating to land?</a:t>
            </a:r>
            <a:endParaRPr lang="en-GB" sz="2800" spc="100" dirty="0"/>
          </a:p>
        </p:txBody>
      </p:sp>
      <p:sp>
        <p:nvSpPr>
          <p:cNvPr id="3" name="Subtitle 2"/>
          <p:cNvSpPr>
            <a:spLocks noGrp="1"/>
          </p:cNvSpPr>
          <p:nvPr>
            <p:ph type="subTitle" idx="1"/>
          </p:nvPr>
        </p:nvSpPr>
        <p:spPr>
          <a:xfrm>
            <a:off x="2493105" y="3531204"/>
            <a:ext cx="8953519" cy="2085825"/>
          </a:xfrm>
        </p:spPr>
        <p:txBody>
          <a:bodyPr>
            <a:normAutofit lnSpcReduction="10000"/>
          </a:bodyPr>
          <a:lstStyle/>
          <a:p>
            <a:r>
              <a:rPr lang="en-GB" cap="none" dirty="0" smtClean="0">
                <a:solidFill>
                  <a:schemeClr val="accent5"/>
                </a:solidFill>
              </a:rPr>
              <a:t>How much attention this gets in land law textbooks varies according to the approach and purpose of the text book.  Books written from a socio-legal perspective are likely to have more to say about it than those </a:t>
            </a:r>
            <a:r>
              <a:rPr lang="en-GB" cap="none" dirty="0" smtClean="0">
                <a:solidFill>
                  <a:schemeClr val="accent5"/>
                </a:solidFill>
              </a:rPr>
              <a:t>which set out to concentrate on the rules and doctrines of the subject.  </a:t>
            </a:r>
            <a:r>
              <a:rPr lang="en-GB" i="1" cap="none" dirty="0" smtClean="0">
                <a:solidFill>
                  <a:schemeClr val="accent5"/>
                </a:solidFill>
              </a:rPr>
              <a:t>Land Law </a:t>
            </a:r>
            <a:r>
              <a:rPr lang="en-GB" cap="none" dirty="0" smtClean="0">
                <a:solidFill>
                  <a:schemeClr val="accent5"/>
                </a:solidFill>
              </a:rPr>
              <a:t>has something to say about this in Section 1.2</a:t>
            </a:r>
            <a:r>
              <a:rPr lang="en-GB" cap="none" dirty="0" smtClean="0">
                <a:solidFill>
                  <a:schemeClr val="accent1">
                    <a:lumMod val="75000"/>
                  </a:schemeClr>
                </a:solidFill>
              </a:rPr>
              <a:t>.  </a:t>
            </a:r>
            <a:r>
              <a:rPr lang="en-GB" cap="none" dirty="0" smtClean="0">
                <a:solidFill>
                  <a:schemeClr val="accent1">
                    <a:lumMod val="50000"/>
                  </a:schemeClr>
                </a:solidFill>
                <a:hlinkClick r:id="rId2"/>
              </a:rPr>
              <a:t>Chapter 1</a:t>
            </a:r>
            <a:r>
              <a:rPr lang="en-GB" cap="none" dirty="0" smtClean="0">
                <a:solidFill>
                  <a:schemeClr val="accent1">
                    <a:lumMod val="75000"/>
                  </a:schemeClr>
                </a:solidFill>
              </a:rPr>
              <a:t> </a:t>
            </a:r>
            <a:r>
              <a:rPr lang="en-GB" cap="none" dirty="0" smtClean="0">
                <a:solidFill>
                  <a:schemeClr val="accent5"/>
                </a:solidFill>
              </a:rPr>
              <a:t>of </a:t>
            </a:r>
            <a:r>
              <a:rPr lang="en-GB" b="1" i="1" cap="none" dirty="0" smtClean="0">
                <a:solidFill>
                  <a:schemeClr val="accent1">
                    <a:lumMod val="75000"/>
                  </a:schemeClr>
                </a:solidFill>
                <a:hlinkClick r:id="rId3"/>
              </a:rPr>
              <a:t>Land Law </a:t>
            </a:r>
            <a:r>
              <a:rPr lang="en-GB" cap="none" dirty="0" smtClean="0">
                <a:solidFill>
                  <a:schemeClr val="accent5"/>
                </a:solidFill>
              </a:rPr>
              <a:t>(2</a:t>
            </a:r>
            <a:r>
              <a:rPr lang="en-GB" cap="none" baseline="30000" dirty="0" smtClean="0">
                <a:solidFill>
                  <a:schemeClr val="accent5"/>
                </a:solidFill>
              </a:rPr>
              <a:t>nd</a:t>
            </a:r>
            <a:r>
              <a:rPr lang="en-GB" cap="none" dirty="0" smtClean="0">
                <a:solidFill>
                  <a:schemeClr val="accent5"/>
                </a:solidFill>
              </a:rPr>
              <a:t> </a:t>
            </a:r>
            <a:r>
              <a:rPr lang="en-GB" cap="none" dirty="0" err="1" smtClean="0">
                <a:solidFill>
                  <a:schemeClr val="accent5"/>
                </a:solidFill>
              </a:rPr>
              <a:t>edn</a:t>
            </a:r>
            <a:r>
              <a:rPr lang="en-GB" cap="none" dirty="0" smtClean="0">
                <a:solidFill>
                  <a:schemeClr val="accent5"/>
                </a:solidFill>
              </a:rPr>
              <a:t>, Palgrave Great Debates in Law) not only introduces some of the main themes of land law, but also has plenty of references to possible further reading in its footnotes.</a:t>
            </a:r>
            <a:endParaRPr lang="en-GB" cap="none" dirty="0">
              <a:solidFill>
                <a:schemeClr val="accent5"/>
              </a:solidFill>
            </a:endParaRPr>
          </a:p>
        </p:txBody>
      </p:sp>
    </p:spTree>
    <p:extLst>
      <p:ext uri="{BB962C8B-B14F-4D97-AF65-F5344CB8AC3E}">
        <p14:creationId xmlns:p14="http://schemas.microsoft.com/office/powerpoint/2010/main" val="265998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1022735"/>
            <a:ext cx="8953520" cy="2007404"/>
          </a:xfrm>
        </p:spPr>
        <p:txBody>
          <a:bodyPr>
            <a:normAutofit/>
          </a:bodyPr>
          <a:lstStyle/>
          <a:p>
            <a:r>
              <a:rPr lang="en-GB" sz="2800" b="1" dirty="0">
                <a:solidFill>
                  <a:schemeClr val="accent4"/>
                </a:solidFill>
              </a:rPr>
              <a:t>What is the purpose of land law? </a:t>
            </a:r>
            <a:r>
              <a:rPr lang="en-GB" sz="2800" b="1" dirty="0" smtClean="0">
                <a:solidFill>
                  <a:schemeClr val="accent4"/>
                </a:solidFill>
              </a:rPr>
              <a:t/>
            </a:r>
            <a:br>
              <a:rPr lang="en-GB" sz="2800" b="1" dirty="0" smtClean="0">
                <a:solidFill>
                  <a:schemeClr val="accent4"/>
                </a:solidFill>
              </a:rPr>
            </a:br>
            <a:r>
              <a:rPr lang="en-GB" sz="2800" dirty="0"/>
              <a:t/>
            </a:r>
            <a:br>
              <a:rPr lang="en-GB" sz="2800" dirty="0"/>
            </a:br>
            <a:r>
              <a:rPr lang="en-GB" sz="2800" dirty="0" smtClean="0"/>
              <a:t>What </a:t>
            </a:r>
            <a:r>
              <a:rPr lang="en-GB" sz="2800" dirty="0"/>
              <a:t>does contemporary society require from its legal rules relating to land?</a:t>
            </a:r>
            <a:endParaRPr lang="en-GB" sz="2800" spc="100" dirty="0"/>
          </a:p>
        </p:txBody>
      </p:sp>
      <p:sp>
        <p:nvSpPr>
          <p:cNvPr id="3" name="Subtitle 2"/>
          <p:cNvSpPr>
            <a:spLocks noGrp="1"/>
          </p:cNvSpPr>
          <p:nvPr>
            <p:ph type="subTitle" idx="1"/>
          </p:nvPr>
        </p:nvSpPr>
        <p:spPr>
          <a:xfrm>
            <a:off x="2493105" y="3531204"/>
            <a:ext cx="8953519" cy="2296018"/>
          </a:xfrm>
        </p:spPr>
        <p:txBody>
          <a:bodyPr>
            <a:noAutofit/>
          </a:bodyPr>
          <a:lstStyle/>
          <a:p>
            <a:r>
              <a:rPr lang="en-GB" sz="1400" cap="none" dirty="0" smtClean="0">
                <a:solidFill>
                  <a:schemeClr val="accent5"/>
                </a:solidFill>
              </a:rPr>
              <a:t>What is law?</a:t>
            </a:r>
          </a:p>
          <a:p>
            <a:r>
              <a:rPr lang="en-GB" sz="1400" cap="none" dirty="0" smtClean="0">
                <a:solidFill>
                  <a:schemeClr val="accent5"/>
                </a:solidFill>
              </a:rPr>
              <a:t>What is land law?</a:t>
            </a:r>
          </a:p>
          <a:p>
            <a:r>
              <a:rPr lang="en-GB" sz="1400" cap="none" dirty="0" smtClean="0">
                <a:solidFill>
                  <a:schemeClr val="accent5"/>
                </a:solidFill>
              </a:rPr>
              <a:t>How do we discern its purpose? </a:t>
            </a:r>
          </a:p>
          <a:p>
            <a:pPr marL="285750" indent="-285750">
              <a:spcBef>
                <a:spcPts val="0"/>
              </a:spcBef>
              <a:buFont typeface="Arial" panose="020B0604020202020204" pitchFamily="34" charset="0"/>
              <a:buChar char="•"/>
            </a:pPr>
            <a:r>
              <a:rPr lang="en-GB" sz="1400" cap="none" dirty="0" smtClean="0">
                <a:solidFill>
                  <a:schemeClr val="accent5"/>
                </a:solidFill>
              </a:rPr>
              <a:t>By looking at its actual rules?</a:t>
            </a:r>
          </a:p>
          <a:p>
            <a:pPr marL="285750" indent="-285750">
              <a:spcBef>
                <a:spcPts val="0"/>
              </a:spcBef>
              <a:buFont typeface="Arial" panose="020B0604020202020204" pitchFamily="34" charset="0"/>
              <a:buChar char="•"/>
            </a:pPr>
            <a:r>
              <a:rPr lang="en-GB" sz="1400" cap="none" dirty="0" smtClean="0">
                <a:solidFill>
                  <a:schemeClr val="accent5"/>
                </a:solidFill>
              </a:rPr>
              <a:t>By looking at what people </a:t>
            </a:r>
            <a:r>
              <a:rPr lang="en-GB" sz="1400" cap="none" dirty="0" smtClean="0">
                <a:solidFill>
                  <a:schemeClr val="accent5"/>
                </a:solidFill>
              </a:rPr>
              <a:t>write about the rules</a:t>
            </a:r>
          </a:p>
          <a:p>
            <a:pPr marL="285750" indent="-285750">
              <a:spcBef>
                <a:spcPts val="0"/>
              </a:spcBef>
              <a:buFont typeface="Arial" panose="020B0604020202020204" pitchFamily="34" charset="0"/>
              <a:buChar char="•"/>
            </a:pPr>
            <a:r>
              <a:rPr lang="en-GB" sz="1400" cap="none" dirty="0" smtClean="0">
                <a:solidFill>
                  <a:schemeClr val="accent5"/>
                </a:solidFill>
              </a:rPr>
              <a:t>By looking at the reasons given for introducing the rules?</a:t>
            </a:r>
          </a:p>
          <a:p>
            <a:pPr marL="285750" indent="-285750">
              <a:spcBef>
                <a:spcPts val="0"/>
              </a:spcBef>
              <a:buFont typeface="Arial" panose="020B0604020202020204" pitchFamily="34" charset="0"/>
              <a:buChar char="•"/>
            </a:pPr>
            <a:r>
              <a:rPr lang="en-GB" sz="1400" cap="none" dirty="0" smtClean="0">
                <a:solidFill>
                  <a:schemeClr val="accent5"/>
                </a:solidFill>
              </a:rPr>
              <a:t>By looking somewhere else?</a:t>
            </a:r>
          </a:p>
        </p:txBody>
      </p:sp>
    </p:spTree>
    <p:extLst>
      <p:ext uri="{BB962C8B-B14F-4D97-AF65-F5344CB8AC3E}">
        <p14:creationId xmlns:p14="http://schemas.microsoft.com/office/powerpoint/2010/main" val="232584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1022735"/>
            <a:ext cx="8953520" cy="2007404"/>
          </a:xfrm>
        </p:spPr>
        <p:txBody>
          <a:bodyPr>
            <a:normAutofit/>
          </a:bodyPr>
          <a:lstStyle/>
          <a:p>
            <a:r>
              <a:rPr lang="en-GB" sz="2800" b="1" dirty="0">
                <a:solidFill>
                  <a:schemeClr val="accent4"/>
                </a:solidFill>
              </a:rPr>
              <a:t>What is the purpose of land law? </a:t>
            </a:r>
            <a:r>
              <a:rPr lang="en-GB" sz="2800" b="1" dirty="0" smtClean="0">
                <a:solidFill>
                  <a:schemeClr val="accent4"/>
                </a:solidFill>
              </a:rPr>
              <a:t/>
            </a:r>
            <a:br>
              <a:rPr lang="en-GB" sz="2800" b="1" dirty="0" smtClean="0">
                <a:solidFill>
                  <a:schemeClr val="accent4"/>
                </a:solidFill>
              </a:rPr>
            </a:br>
            <a:r>
              <a:rPr lang="en-GB" sz="2800" dirty="0"/>
              <a:t/>
            </a:r>
            <a:br>
              <a:rPr lang="en-GB" sz="2800" dirty="0"/>
            </a:br>
            <a:r>
              <a:rPr lang="en-GB" sz="2800" dirty="0" smtClean="0"/>
              <a:t>What </a:t>
            </a:r>
            <a:r>
              <a:rPr lang="en-GB" sz="2800" dirty="0"/>
              <a:t>does contemporary society require from its legal rules relating to land?</a:t>
            </a:r>
            <a:endParaRPr lang="en-GB" sz="2800" spc="100" dirty="0"/>
          </a:p>
        </p:txBody>
      </p:sp>
      <p:sp>
        <p:nvSpPr>
          <p:cNvPr id="3" name="Subtitle 2"/>
          <p:cNvSpPr>
            <a:spLocks noGrp="1"/>
          </p:cNvSpPr>
          <p:nvPr>
            <p:ph type="subTitle" idx="1"/>
          </p:nvPr>
        </p:nvSpPr>
        <p:spPr>
          <a:xfrm>
            <a:off x="2493105" y="3531204"/>
            <a:ext cx="8953519" cy="2296018"/>
          </a:xfrm>
        </p:spPr>
        <p:txBody>
          <a:bodyPr>
            <a:normAutofit/>
          </a:bodyPr>
          <a:lstStyle/>
          <a:p>
            <a:r>
              <a:rPr lang="en-GB" cap="none" dirty="0" smtClean="0">
                <a:solidFill>
                  <a:schemeClr val="accent5"/>
                </a:solidFill>
              </a:rPr>
              <a:t>The second limb of the question strongly hints that the answer to the first limb has something to do with society.</a:t>
            </a:r>
          </a:p>
          <a:p>
            <a:r>
              <a:rPr lang="en-GB" cap="none" dirty="0" smtClean="0">
                <a:solidFill>
                  <a:schemeClr val="accent5"/>
                </a:solidFill>
              </a:rPr>
              <a:t>Note that this is potentially a very wide question.  It is not specifically limited to England and Wales:.  Is this because you are being invited to consider other jurisdictions and societies, or is the limitation implicit.  If this was set as a tutorial or assignment question the course notes should make this clear, but if in doubt, check the scope of a question with your tutor.</a:t>
            </a:r>
          </a:p>
        </p:txBody>
      </p:sp>
    </p:spTree>
    <p:extLst>
      <p:ext uri="{BB962C8B-B14F-4D97-AF65-F5344CB8AC3E}">
        <p14:creationId xmlns:p14="http://schemas.microsoft.com/office/powerpoint/2010/main" val="127300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1022735"/>
            <a:ext cx="8953520" cy="2007404"/>
          </a:xfrm>
        </p:spPr>
        <p:txBody>
          <a:bodyPr>
            <a:normAutofit/>
          </a:bodyPr>
          <a:lstStyle/>
          <a:p>
            <a:r>
              <a:rPr lang="en-GB" sz="2800" dirty="0"/>
              <a:t>What is the purpose of land law? </a:t>
            </a:r>
            <a:r>
              <a:rPr lang="en-GB" sz="2800" b="1" dirty="0" smtClean="0">
                <a:solidFill>
                  <a:schemeClr val="accent4"/>
                </a:solidFill>
              </a:rPr>
              <a:t/>
            </a:r>
            <a:br>
              <a:rPr lang="en-GB" sz="2800" b="1" dirty="0" smtClean="0">
                <a:solidFill>
                  <a:schemeClr val="accent4"/>
                </a:solidFill>
              </a:rPr>
            </a:br>
            <a:r>
              <a:rPr lang="en-GB" sz="2800" dirty="0"/>
              <a:t/>
            </a:r>
            <a:br>
              <a:rPr lang="en-GB" sz="2800" dirty="0"/>
            </a:br>
            <a:r>
              <a:rPr lang="en-GB" sz="2800" b="1" dirty="0" smtClean="0">
                <a:solidFill>
                  <a:schemeClr val="accent2"/>
                </a:solidFill>
              </a:rPr>
              <a:t>What </a:t>
            </a:r>
            <a:r>
              <a:rPr lang="en-GB" sz="2800" b="1" dirty="0">
                <a:solidFill>
                  <a:schemeClr val="accent2"/>
                </a:solidFill>
              </a:rPr>
              <a:t>does contemporary society require from its legal rules relating to land?</a:t>
            </a:r>
            <a:endParaRPr lang="en-GB" sz="2800" b="1" spc="100" dirty="0">
              <a:solidFill>
                <a:schemeClr val="accent2"/>
              </a:solidFill>
            </a:endParaRPr>
          </a:p>
        </p:txBody>
      </p:sp>
      <p:sp>
        <p:nvSpPr>
          <p:cNvPr id="3" name="Subtitle 2"/>
          <p:cNvSpPr>
            <a:spLocks noGrp="1"/>
          </p:cNvSpPr>
          <p:nvPr>
            <p:ph type="subTitle" idx="1"/>
          </p:nvPr>
        </p:nvSpPr>
        <p:spPr>
          <a:xfrm>
            <a:off x="2493105" y="3531204"/>
            <a:ext cx="8953519" cy="2296018"/>
          </a:xfrm>
        </p:spPr>
        <p:txBody>
          <a:bodyPr>
            <a:normAutofit fontScale="92500" lnSpcReduction="10000"/>
          </a:bodyPr>
          <a:lstStyle/>
          <a:p>
            <a:r>
              <a:rPr lang="en-GB" cap="none" dirty="0" smtClean="0">
                <a:solidFill>
                  <a:schemeClr val="accent5"/>
                </a:solidFill>
              </a:rPr>
              <a:t>‘Contemporary society’?  Present England and Wales?  Does society speak with one voice?</a:t>
            </a:r>
          </a:p>
          <a:p>
            <a:r>
              <a:rPr lang="en-GB" cap="none" dirty="0" smtClean="0">
                <a:solidFill>
                  <a:schemeClr val="accent5"/>
                </a:solidFill>
              </a:rPr>
              <a:t>Your research will almost certainly have identified some possibilities here (see, for example, Figure 1.1 in </a:t>
            </a:r>
            <a:r>
              <a:rPr lang="en-GB" i="1" cap="none" dirty="0" smtClean="0">
                <a:solidFill>
                  <a:schemeClr val="accent5"/>
                </a:solidFill>
              </a:rPr>
              <a:t>Land Law</a:t>
            </a:r>
            <a:r>
              <a:rPr lang="en-GB" cap="none" dirty="0" smtClean="0">
                <a:solidFill>
                  <a:schemeClr val="accent5"/>
                </a:solidFill>
              </a:rPr>
              <a:t>): do you need to look for mor</a:t>
            </a:r>
            <a:r>
              <a:rPr lang="en-GB" cap="none" dirty="0" smtClean="0">
                <a:solidFill>
                  <a:schemeClr val="accent5"/>
                </a:solidFill>
              </a:rPr>
              <a:t>e or make a deeper exploration?</a:t>
            </a:r>
          </a:p>
          <a:p>
            <a:r>
              <a:rPr lang="en-GB" cap="none" dirty="0" smtClean="0">
                <a:solidFill>
                  <a:schemeClr val="accent5"/>
                </a:solidFill>
              </a:rPr>
              <a:t>Be prepared to critique them. </a:t>
            </a:r>
          </a:p>
          <a:p>
            <a:pPr marL="285750" indent="-285750">
              <a:spcBef>
                <a:spcPts val="0"/>
              </a:spcBef>
              <a:buFont typeface="Arial" panose="020B0604020202020204" pitchFamily="34" charset="0"/>
              <a:buChar char="•"/>
            </a:pPr>
            <a:r>
              <a:rPr lang="en-GB" cap="none" dirty="0" smtClean="0">
                <a:solidFill>
                  <a:schemeClr val="accent5"/>
                </a:solidFill>
              </a:rPr>
              <a:t>Are these requirements actually met by the present system: how or how not?</a:t>
            </a:r>
          </a:p>
          <a:p>
            <a:pPr marL="285750" indent="-285750">
              <a:spcBef>
                <a:spcPts val="0"/>
              </a:spcBef>
              <a:buFont typeface="Arial" panose="020B0604020202020204" pitchFamily="34" charset="0"/>
              <a:buChar char="•"/>
            </a:pPr>
            <a:r>
              <a:rPr lang="en-GB" cap="none" dirty="0" smtClean="0">
                <a:solidFill>
                  <a:schemeClr val="accent5"/>
                </a:solidFill>
              </a:rPr>
              <a:t>Are these requirements capable of being achieved: for example, are they mutually consistent?</a:t>
            </a:r>
          </a:p>
        </p:txBody>
      </p:sp>
    </p:spTree>
    <p:extLst>
      <p:ext uri="{BB962C8B-B14F-4D97-AF65-F5344CB8AC3E}">
        <p14:creationId xmlns:p14="http://schemas.microsoft.com/office/powerpoint/2010/main" val="269632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9"/>
            <a:ext cx="8953520" cy="2007404"/>
          </a:xfrm>
        </p:spPr>
        <p:txBody>
          <a:bodyPr>
            <a:noAutofit/>
          </a:bodyPr>
          <a:lstStyle/>
          <a:p>
            <a:r>
              <a:rPr lang="en-GB" sz="4800" spc="100" dirty="0">
                <a:solidFill>
                  <a:schemeClr val="accent5"/>
                </a:solidFill>
              </a:rPr>
              <a:t>Now, use what you have discovered through your research to plan and write your </a:t>
            </a:r>
            <a:r>
              <a:rPr lang="en-GB" sz="4800" spc="100" dirty="0" smtClean="0">
                <a:solidFill>
                  <a:schemeClr val="accent5"/>
                </a:solidFill>
              </a:rPr>
              <a:t>answer.</a:t>
            </a:r>
            <a:endParaRPr lang="en-GB" sz="4800" spc="100" dirty="0"/>
          </a:p>
        </p:txBody>
      </p:sp>
      <p:sp>
        <p:nvSpPr>
          <p:cNvPr id="3" name="Subtitle 2"/>
          <p:cNvSpPr>
            <a:spLocks noGrp="1"/>
          </p:cNvSpPr>
          <p:nvPr>
            <p:ph type="subTitle" idx="1"/>
          </p:nvPr>
        </p:nvSpPr>
        <p:spPr>
          <a:xfrm>
            <a:off x="2493105" y="3531204"/>
            <a:ext cx="8953519" cy="2296018"/>
          </a:xfrm>
        </p:spPr>
        <p:txBody>
          <a:bodyPr>
            <a:normAutofit fontScale="92500" lnSpcReduction="20000"/>
          </a:bodyPr>
          <a:lstStyle/>
          <a:p>
            <a:pPr marL="285750" indent="-285750">
              <a:buFont typeface="Arial" panose="020B0604020202020204" pitchFamily="34" charset="0"/>
              <a:buChar char="•"/>
            </a:pPr>
            <a:r>
              <a:rPr lang="en-GB" b="1" cap="none" dirty="0" smtClean="0"/>
              <a:t>Introduction:</a:t>
            </a:r>
            <a:r>
              <a:rPr lang="en-GB" cap="none" dirty="0" smtClean="0"/>
              <a:t> set the context; briefly give you answers to the three parts of the question.</a:t>
            </a:r>
          </a:p>
          <a:p>
            <a:pPr marL="285750" indent="-285750">
              <a:buFont typeface="Arial" panose="020B0604020202020204" pitchFamily="34" charset="0"/>
              <a:buChar char="•"/>
            </a:pPr>
            <a:r>
              <a:rPr lang="en-GB" b="1" cap="none" dirty="0" smtClean="0"/>
              <a:t>Body:</a:t>
            </a:r>
            <a:r>
              <a:rPr lang="en-GB" cap="none" dirty="0" smtClean="0"/>
              <a:t> set out your reasoning; </a:t>
            </a:r>
            <a:r>
              <a:rPr lang="en-GB" cap="none" dirty="0" smtClean="0"/>
              <a:t>work through your explanation systematically and </a:t>
            </a:r>
            <a:r>
              <a:rPr lang="en-GB" cap="none" dirty="0" err="1" smtClean="0"/>
              <a:t>logially</a:t>
            </a:r>
            <a:r>
              <a:rPr lang="en-GB" cap="none" dirty="0" smtClean="0"/>
              <a:t>.</a:t>
            </a:r>
            <a:endParaRPr lang="en-GB" cap="none" dirty="0" smtClean="0"/>
          </a:p>
          <a:p>
            <a:pPr marL="285750" indent="-285750">
              <a:buFont typeface="Arial" panose="020B0604020202020204" pitchFamily="34" charset="0"/>
              <a:buChar char="•"/>
            </a:pPr>
            <a:r>
              <a:rPr lang="en-GB" b="1" cap="none" dirty="0" smtClean="0"/>
              <a:t>Conclusion: </a:t>
            </a:r>
            <a:r>
              <a:rPr lang="en-GB" cap="none" dirty="0" smtClean="0"/>
              <a:t>try to avoid simply restating your introduction; what further issues does this question raise for you; what other issues have the resources you have read identified</a:t>
            </a:r>
            <a:r>
              <a:rPr lang="en-GB" cap="none" dirty="0" smtClean="0"/>
              <a:t>?  This might, for example, be the place to observe (albeit briefly) that there may be other legitimate (perhaps more legitimate) expectations of land law than thos</a:t>
            </a:r>
            <a:r>
              <a:rPr lang="en-GB" cap="none" dirty="0" smtClean="0"/>
              <a:t>e which underlie the land law of </a:t>
            </a:r>
            <a:r>
              <a:rPr lang="en-GB" cap="none" dirty="0" smtClean="0"/>
              <a:t>England and Wales.</a:t>
            </a:r>
            <a:endParaRPr lang="en-GB" cap="none" dirty="0"/>
          </a:p>
        </p:txBody>
      </p:sp>
    </p:spTree>
    <p:extLst>
      <p:ext uri="{BB962C8B-B14F-4D97-AF65-F5344CB8AC3E}">
        <p14:creationId xmlns:p14="http://schemas.microsoft.com/office/powerpoint/2010/main" val="2433133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86</TotalTime>
  <Words>635</Words>
  <Application>Microsoft Office PowerPoint</Application>
  <PresentationFormat>Custom</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Gallery</vt:lpstr>
      <vt:lpstr>What is the purpose of land law? What does contemporary society require from its legal rules relating to land?</vt:lpstr>
      <vt:lpstr>What is the purpose of land law?   What does contemporary society require from its legal rules relating to land?</vt:lpstr>
      <vt:lpstr>What is the purpose of land law?   What does contemporary society require from its legal rules relating to land?</vt:lpstr>
      <vt:lpstr>What is the purpose of land law?   What does contemporary society require from its legal rules relating to land?</vt:lpstr>
      <vt:lpstr>What is the purpose of land law?   What does contemporary society require from its legal rules relating to land?</vt:lpstr>
      <vt:lpstr>What is the purpose of land law?   What does contemporary society require from its legal rules relating to land?</vt:lpstr>
      <vt:lpstr>Now, use what you have discovered through your research to plan and write your answer.</vt:lpstr>
    </vt:vector>
  </TitlesOfParts>
  <Company>Keele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legal estates?  Why are they so significant in modern English land law?  How do they differ from other types of interest in land?</dc:title>
  <dc:creator>Mark Davys</dc:creator>
  <cp:lastModifiedBy>default</cp:lastModifiedBy>
  <cp:revision>11</cp:revision>
  <dcterms:created xsi:type="dcterms:W3CDTF">2019-04-03T10:08:16Z</dcterms:created>
  <dcterms:modified xsi:type="dcterms:W3CDTF">2019-04-03T12:46:12Z</dcterms:modified>
</cp:coreProperties>
</file>