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6" r:id="rId3"/>
    <p:sldId id="258" r:id="rId4"/>
    <p:sldId id="259" r:id="rId5"/>
    <p:sldId id="260"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7" d="100"/>
          <a:sy n="117" d="100"/>
        </p:scale>
        <p:origin x="-300"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4/3/2019</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55BA285-9698-1B45-8319-D90A8C63F150}" type="datetimeFigureOut">
              <a:rPr lang="en-US" dirty="0"/>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4/3/2019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4/3/2019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4/3/2019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4/3/2019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1CFCDFD-B4CF-A241-8D71-E814B10BEAF4}" type="datetimeFigureOut">
              <a:rPr lang="en-US" dirty="0"/>
              <a:t>4/3/2019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4/3/2019</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latin typeface="Gill Sans MT" panose="020B0502020104020203" pitchFamily="34" charset="0"/>
              </a:defRPr>
            </a:lvl1pPr>
          </a:lstStyle>
          <a:p>
            <a:fld id="{4CD8A92E-5FF9-8143-81B3-CCB531513398}" type="datetimeFigureOut">
              <a:rPr lang="en-US" smtClean="0"/>
              <a:pPr/>
              <a:t>4/3/2019</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latin typeface="Gill Sans MT" panose="020B0502020104020203" pitchFamily="34" charset="0"/>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latin typeface="Gill Sans MT" panose="020B0502020104020203" pitchFamily="34" charset="0"/>
              </a:defRPr>
            </a:lvl1pPr>
          </a:lstStyle>
          <a:p>
            <a:fld id="{6D22F896-40B5-4ADD-8801-0D06FADFA095}" type="slidenum">
              <a:rPr lang="en-US" smtClean="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Gill Sans MT" panose="020B0502020104020203" pitchFamily="34" charset="0"/>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Gill Sans MT" panose="020B0502020104020203" pitchFamily="34" charset="0"/>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Gill Sans MT" panose="020B0502020104020203" pitchFamily="34" charset="0"/>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Gill Sans MT" panose="020B0502020104020203" pitchFamily="34" charset="0"/>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Gill Sans MT" panose="020B0502020104020203" pitchFamily="34" charset="0"/>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Gill Sans MT" panose="020B0502020104020203" pitchFamily="34" charset="0"/>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93106" y="3531204"/>
            <a:ext cx="8561746" cy="1123923"/>
          </a:xfrm>
        </p:spPr>
        <p:txBody>
          <a:bodyPr>
            <a:normAutofit lnSpcReduction="10000"/>
          </a:bodyPr>
          <a:lstStyle/>
          <a:p>
            <a:pPr algn="r"/>
            <a:r>
              <a:rPr lang="en-GB" cap="none" dirty="0" smtClean="0"/>
              <a:t>Approaching Exercise 2.2 in </a:t>
            </a:r>
            <a:r>
              <a:rPr lang="en-GB" i="1" cap="none" dirty="0" smtClean="0"/>
              <a:t>Land Law</a:t>
            </a:r>
            <a:br>
              <a:rPr lang="en-GB" i="1" cap="none" dirty="0" smtClean="0"/>
            </a:br>
            <a:r>
              <a:rPr lang="en-GB" i="1" cap="none" dirty="0" smtClean="0"/>
              <a:t>Mark Davys</a:t>
            </a:r>
            <a:br>
              <a:rPr lang="en-GB" i="1" cap="none" dirty="0" smtClean="0"/>
            </a:br>
            <a:r>
              <a:rPr lang="en-GB" i="1" cap="none" dirty="0" smtClean="0"/>
              <a:t>April 2019</a:t>
            </a:r>
            <a:endParaRPr lang="en-GB" cap="none" dirty="0"/>
          </a:p>
        </p:txBody>
      </p:sp>
      <p:sp>
        <p:nvSpPr>
          <p:cNvPr id="4" name="Title 1"/>
          <p:cNvSpPr>
            <a:spLocks noGrp="1"/>
          </p:cNvSpPr>
          <p:nvPr>
            <p:ph type="ctrTitle"/>
          </p:nvPr>
        </p:nvSpPr>
        <p:spPr>
          <a:xfrm>
            <a:off x="2493105" y="802298"/>
            <a:ext cx="8561747" cy="2273411"/>
          </a:xfrm>
        </p:spPr>
        <p:txBody>
          <a:bodyPr>
            <a:noAutofit/>
          </a:bodyPr>
          <a:lstStyle/>
          <a:p>
            <a:r>
              <a:rPr lang="en-GB" sz="4000" spc="100" dirty="0" smtClean="0"/>
              <a:t>What </a:t>
            </a:r>
            <a:r>
              <a:rPr lang="en-GB" sz="4000" spc="100" dirty="0"/>
              <a:t>are legal estates</a:t>
            </a:r>
            <a:r>
              <a:rPr lang="en-GB" sz="4000" spc="100" dirty="0" smtClean="0"/>
              <a:t>?  Why </a:t>
            </a:r>
            <a:r>
              <a:rPr lang="en-GB" sz="4000" spc="100" dirty="0"/>
              <a:t>are they so significant in modern English land law</a:t>
            </a:r>
            <a:r>
              <a:rPr lang="en-GB" sz="4000" spc="100" dirty="0" smtClean="0"/>
              <a:t>?  How do they </a:t>
            </a:r>
            <a:r>
              <a:rPr lang="en-GB" sz="4000" spc="100" dirty="0"/>
              <a:t>differ from other types of interest in land?</a:t>
            </a:r>
          </a:p>
        </p:txBody>
      </p:sp>
    </p:spTree>
    <p:extLst>
      <p:ext uri="{BB962C8B-B14F-4D97-AF65-F5344CB8AC3E}">
        <p14:creationId xmlns:p14="http://schemas.microsoft.com/office/powerpoint/2010/main" val="1640446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9"/>
            <a:ext cx="8953520" cy="2007404"/>
          </a:xfrm>
        </p:spPr>
        <p:txBody>
          <a:bodyPr>
            <a:normAutofit/>
          </a:bodyPr>
          <a:lstStyle/>
          <a:p>
            <a:r>
              <a:rPr lang="en-GB" sz="2800" spc="100" dirty="0" smtClean="0"/>
              <a:t>What </a:t>
            </a:r>
            <a:r>
              <a:rPr lang="en-GB" sz="2800" spc="100" dirty="0"/>
              <a:t>are legal estates? </a:t>
            </a:r>
            <a:r>
              <a:rPr lang="en-GB" sz="2800" spc="100" dirty="0" smtClean="0"/>
              <a:t/>
            </a:r>
            <a:br>
              <a:rPr lang="en-GB" sz="2800" spc="100" dirty="0" smtClean="0"/>
            </a:br>
            <a:r>
              <a:rPr lang="en-GB" sz="2800" spc="100" dirty="0" smtClean="0"/>
              <a:t/>
            </a:r>
            <a:br>
              <a:rPr lang="en-GB" sz="2800" spc="100" dirty="0" smtClean="0"/>
            </a:br>
            <a:r>
              <a:rPr lang="en-GB" sz="2800" spc="100" dirty="0" smtClean="0"/>
              <a:t>Why </a:t>
            </a:r>
            <a:r>
              <a:rPr lang="en-GB" sz="2800" spc="100" dirty="0"/>
              <a:t>are they so significant in modern English land law</a:t>
            </a:r>
            <a:r>
              <a:rPr lang="en-GB" sz="2800" spc="100" dirty="0" smtClean="0"/>
              <a:t>?</a:t>
            </a:r>
            <a:br>
              <a:rPr lang="en-GB" sz="2800" spc="100" dirty="0" smtClean="0"/>
            </a:br>
            <a:r>
              <a:rPr lang="en-GB" sz="2800" spc="100" dirty="0" smtClean="0"/>
              <a:t> </a:t>
            </a:r>
            <a:br>
              <a:rPr lang="en-GB" sz="2800" spc="100" dirty="0" smtClean="0"/>
            </a:br>
            <a:r>
              <a:rPr lang="en-GB" sz="2800" spc="100" dirty="0" smtClean="0"/>
              <a:t>How do they </a:t>
            </a:r>
            <a:r>
              <a:rPr lang="en-GB" sz="2800" spc="100" dirty="0"/>
              <a:t>differ from other types of interest in land?</a:t>
            </a:r>
          </a:p>
        </p:txBody>
      </p:sp>
      <p:sp>
        <p:nvSpPr>
          <p:cNvPr id="3" name="Subtitle 2"/>
          <p:cNvSpPr>
            <a:spLocks noGrp="1"/>
          </p:cNvSpPr>
          <p:nvPr>
            <p:ph type="subTitle" idx="1"/>
          </p:nvPr>
        </p:nvSpPr>
        <p:spPr>
          <a:xfrm>
            <a:off x="2493105" y="3531204"/>
            <a:ext cx="8953519" cy="2296018"/>
          </a:xfrm>
        </p:spPr>
        <p:txBody>
          <a:bodyPr>
            <a:normAutofit/>
          </a:bodyPr>
          <a:lstStyle/>
          <a:p>
            <a:r>
              <a:rPr lang="en-GB" cap="none" dirty="0" smtClean="0">
                <a:solidFill>
                  <a:schemeClr val="accent5"/>
                </a:solidFill>
              </a:rPr>
              <a:t>Start by breaking the question down into its different parts.</a:t>
            </a:r>
          </a:p>
          <a:p>
            <a:r>
              <a:rPr lang="en-GB" cap="none" dirty="0" smtClean="0">
                <a:solidFill>
                  <a:schemeClr val="accent5"/>
                </a:solidFill>
              </a:rPr>
              <a:t>Here, there are three different elements to the one question.</a:t>
            </a:r>
          </a:p>
          <a:p>
            <a:r>
              <a:rPr lang="en-GB" cap="none" dirty="0" smtClean="0">
                <a:solidFill>
                  <a:schemeClr val="accent5"/>
                </a:solidFill>
              </a:rPr>
              <a:t>These different elements need to inform every stage of our essay writing, including our research and the structure of the essay.   We also need to check that our final submission answers all three parts.</a:t>
            </a:r>
            <a:endParaRPr lang="en-GB" cap="none" dirty="0">
              <a:solidFill>
                <a:schemeClr val="accent5"/>
              </a:solidFill>
            </a:endParaRPr>
          </a:p>
        </p:txBody>
      </p:sp>
    </p:spTree>
    <p:extLst>
      <p:ext uri="{BB962C8B-B14F-4D97-AF65-F5344CB8AC3E}">
        <p14:creationId xmlns:p14="http://schemas.microsoft.com/office/powerpoint/2010/main" val="3963270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9"/>
            <a:ext cx="8953520" cy="2007404"/>
          </a:xfrm>
        </p:spPr>
        <p:txBody>
          <a:bodyPr>
            <a:normAutofit/>
          </a:bodyPr>
          <a:lstStyle/>
          <a:p>
            <a:r>
              <a:rPr lang="en-GB" sz="2800" b="1" spc="100" dirty="0" smtClean="0">
                <a:solidFill>
                  <a:schemeClr val="accent4"/>
                </a:solidFill>
              </a:rPr>
              <a:t>What </a:t>
            </a:r>
            <a:r>
              <a:rPr lang="en-GB" sz="2800" b="1" spc="100" dirty="0">
                <a:solidFill>
                  <a:schemeClr val="accent4"/>
                </a:solidFill>
              </a:rPr>
              <a:t>are legal estates? </a:t>
            </a:r>
            <a:r>
              <a:rPr lang="en-GB" sz="2800" spc="100" dirty="0" smtClean="0"/>
              <a:t/>
            </a:r>
            <a:br>
              <a:rPr lang="en-GB" sz="2800" spc="100" dirty="0" smtClean="0"/>
            </a:br>
            <a:r>
              <a:rPr lang="en-GB" sz="2800" spc="100" dirty="0" smtClean="0"/>
              <a:t/>
            </a:r>
            <a:br>
              <a:rPr lang="en-GB" sz="2800" spc="100" dirty="0" smtClean="0"/>
            </a:br>
            <a:r>
              <a:rPr lang="en-GB" sz="2800" spc="100" dirty="0" smtClean="0"/>
              <a:t>Why </a:t>
            </a:r>
            <a:r>
              <a:rPr lang="en-GB" sz="2800" spc="100" dirty="0"/>
              <a:t>are they so significant in modern English land law</a:t>
            </a:r>
            <a:r>
              <a:rPr lang="en-GB" sz="2800" spc="100" dirty="0" smtClean="0"/>
              <a:t>?</a:t>
            </a:r>
            <a:br>
              <a:rPr lang="en-GB" sz="2800" spc="100" dirty="0" smtClean="0"/>
            </a:br>
            <a:r>
              <a:rPr lang="en-GB" sz="2800" spc="100" dirty="0" smtClean="0"/>
              <a:t> </a:t>
            </a:r>
            <a:br>
              <a:rPr lang="en-GB" sz="2800" spc="100" dirty="0" smtClean="0"/>
            </a:br>
            <a:r>
              <a:rPr lang="en-GB" sz="2800" spc="100" dirty="0" smtClean="0"/>
              <a:t>How do they </a:t>
            </a:r>
            <a:r>
              <a:rPr lang="en-GB" sz="2800" spc="100" dirty="0"/>
              <a:t>differ from other types of interest in land?</a:t>
            </a:r>
          </a:p>
        </p:txBody>
      </p:sp>
      <p:sp>
        <p:nvSpPr>
          <p:cNvPr id="3" name="Subtitle 2"/>
          <p:cNvSpPr>
            <a:spLocks noGrp="1"/>
          </p:cNvSpPr>
          <p:nvPr>
            <p:ph type="subTitle" idx="1"/>
          </p:nvPr>
        </p:nvSpPr>
        <p:spPr>
          <a:xfrm>
            <a:off x="2493105" y="3531204"/>
            <a:ext cx="8953519" cy="2437334"/>
          </a:xfrm>
        </p:spPr>
        <p:txBody>
          <a:bodyPr>
            <a:normAutofit fontScale="92500" lnSpcReduction="10000"/>
          </a:bodyPr>
          <a:lstStyle/>
          <a:p>
            <a:r>
              <a:rPr lang="en-GB" cap="none" dirty="0" smtClean="0">
                <a:solidFill>
                  <a:schemeClr val="accent5"/>
                </a:solidFill>
              </a:rPr>
              <a:t>This is probably the </a:t>
            </a:r>
            <a:r>
              <a:rPr lang="en-GB" i="1" cap="none" dirty="0" smtClean="0">
                <a:solidFill>
                  <a:schemeClr val="accent5"/>
                </a:solidFill>
              </a:rPr>
              <a:t>knowledge </a:t>
            </a:r>
            <a:r>
              <a:rPr lang="en-GB" cap="none" dirty="0" smtClean="0">
                <a:solidFill>
                  <a:schemeClr val="accent5"/>
                </a:solidFill>
              </a:rPr>
              <a:t>element of the question: ‘what’ requires a description rather than a critical analysis.</a:t>
            </a:r>
          </a:p>
          <a:p>
            <a:r>
              <a:rPr lang="en-GB" cap="none" dirty="0" smtClean="0">
                <a:solidFill>
                  <a:schemeClr val="accent5"/>
                </a:solidFill>
              </a:rPr>
              <a:t>Research the term ‘legal estate’, using the resources available to you.  For example, the glossary ands index of land Law should lead you to Section 2.2.1.  Does this contain enough information, or do you need to know more.  At the very least you need to refer to section 1(1) of the LPA 1925. </a:t>
            </a:r>
          </a:p>
          <a:p>
            <a:r>
              <a:rPr lang="en-GB" cap="none" dirty="0">
                <a:solidFill>
                  <a:schemeClr val="accent5"/>
                </a:solidFill>
              </a:rPr>
              <a:t>D</a:t>
            </a:r>
            <a:r>
              <a:rPr lang="en-GB" cap="none" dirty="0" smtClean="0">
                <a:solidFill>
                  <a:schemeClr val="accent5"/>
                </a:solidFill>
              </a:rPr>
              <a:t>on’t forget to make it clear that you are answering the question in the context of land law: ‘estate’ means different things in different contexts.</a:t>
            </a:r>
          </a:p>
          <a:p>
            <a:endParaRPr lang="en-GB" cap="none" dirty="0">
              <a:solidFill>
                <a:schemeClr val="accent5"/>
              </a:solidFill>
            </a:endParaRPr>
          </a:p>
        </p:txBody>
      </p:sp>
    </p:spTree>
    <p:extLst>
      <p:ext uri="{BB962C8B-B14F-4D97-AF65-F5344CB8AC3E}">
        <p14:creationId xmlns:p14="http://schemas.microsoft.com/office/powerpoint/2010/main" val="224565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9"/>
            <a:ext cx="8953520" cy="2356537"/>
          </a:xfrm>
        </p:spPr>
        <p:txBody>
          <a:bodyPr>
            <a:normAutofit/>
          </a:bodyPr>
          <a:lstStyle/>
          <a:p>
            <a:r>
              <a:rPr lang="en-GB" sz="2800" spc="100" dirty="0" smtClean="0"/>
              <a:t>What </a:t>
            </a:r>
            <a:r>
              <a:rPr lang="en-GB" sz="2800" spc="100" dirty="0"/>
              <a:t>are legal estates? </a:t>
            </a:r>
            <a:r>
              <a:rPr lang="en-GB" sz="2800" spc="100" dirty="0" smtClean="0"/>
              <a:t/>
            </a:r>
            <a:br>
              <a:rPr lang="en-GB" sz="2800" spc="100" dirty="0" smtClean="0"/>
            </a:br>
            <a:r>
              <a:rPr lang="en-GB" sz="2800" spc="100" dirty="0" smtClean="0"/>
              <a:t/>
            </a:r>
            <a:br>
              <a:rPr lang="en-GB" sz="2800" spc="100" dirty="0" smtClean="0"/>
            </a:br>
            <a:r>
              <a:rPr lang="en-GB" sz="2800" b="1" spc="100" dirty="0" smtClean="0">
                <a:solidFill>
                  <a:schemeClr val="accent3"/>
                </a:solidFill>
              </a:rPr>
              <a:t>Why </a:t>
            </a:r>
            <a:r>
              <a:rPr lang="en-GB" sz="2800" b="1" spc="100" dirty="0">
                <a:solidFill>
                  <a:schemeClr val="accent3"/>
                </a:solidFill>
              </a:rPr>
              <a:t>are they so significant in modern English land law</a:t>
            </a:r>
            <a:r>
              <a:rPr lang="en-GB" sz="2800" b="1" spc="100" dirty="0" smtClean="0">
                <a:solidFill>
                  <a:schemeClr val="accent3"/>
                </a:solidFill>
              </a:rPr>
              <a:t>?</a:t>
            </a:r>
            <a:br>
              <a:rPr lang="en-GB" sz="2800" b="1" spc="100" dirty="0" smtClean="0">
                <a:solidFill>
                  <a:schemeClr val="accent3"/>
                </a:solidFill>
              </a:rPr>
            </a:br>
            <a:r>
              <a:rPr lang="en-GB" sz="2800" spc="100" dirty="0" smtClean="0"/>
              <a:t> </a:t>
            </a:r>
            <a:br>
              <a:rPr lang="en-GB" sz="2800" spc="100" dirty="0" smtClean="0"/>
            </a:br>
            <a:r>
              <a:rPr lang="en-GB" sz="2800" spc="100" dirty="0" smtClean="0"/>
              <a:t>How do they </a:t>
            </a:r>
            <a:r>
              <a:rPr lang="en-GB" sz="2800" spc="100" dirty="0"/>
              <a:t>differ from other types of interest in land?</a:t>
            </a:r>
          </a:p>
        </p:txBody>
      </p:sp>
      <p:sp>
        <p:nvSpPr>
          <p:cNvPr id="3" name="Subtitle 2"/>
          <p:cNvSpPr>
            <a:spLocks noGrp="1"/>
          </p:cNvSpPr>
          <p:nvPr>
            <p:ph type="subTitle" idx="1"/>
          </p:nvPr>
        </p:nvSpPr>
        <p:spPr>
          <a:xfrm>
            <a:off x="2493105" y="3531204"/>
            <a:ext cx="8953519" cy="2437334"/>
          </a:xfrm>
        </p:spPr>
        <p:txBody>
          <a:bodyPr>
            <a:normAutofit fontScale="77500" lnSpcReduction="20000"/>
          </a:bodyPr>
          <a:lstStyle/>
          <a:p>
            <a:r>
              <a:rPr lang="en-GB" cap="none" dirty="0" smtClean="0">
                <a:solidFill>
                  <a:schemeClr val="accent5"/>
                </a:solidFill>
              </a:rPr>
              <a:t>This is a ‘why’ question.  That means you need to consider it </a:t>
            </a:r>
            <a:r>
              <a:rPr lang="en-GB" i="1" cap="none" dirty="0" smtClean="0">
                <a:solidFill>
                  <a:schemeClr val="accent5"/>
                </a:solidFill>
              </a:rPr>
              <a:t>critically</a:t>
            </a:r>
            <a:r>
              <a:rPr lang="en-GB" cap="none" dirty="0" smtClean="0">
                <a:solidFill>
                  <a:schemeClr val="accent5"/>
                </a:solidFill>
              </a:rPr>
              <a:t>.  You need to be able to explain to the reader of your essay why you think they are so significant (or, perhaps, why you think they are not very significant; actually, what does ‘significant’ mean in this context?).</a:t>
            </a:r>
          </a:p>
          <a:p>
            <a:r>
              <a:rPr lang="en-GB" cap="none" dirty="0" smtClean="0">
                <a:solidFill>
                  <a:schemeClr val="accent5"/>
                </a:solidFill>
              </a:rPr>
              <a:t>Again, the emphasis is upon research: find out what answers other people have given to this question, and their reasons.  Some of these will be apparent from your textbook reading, but it is now time to start looking at journal articles and other more specific resources.  For example, if you look through the suggested </a:t>
            </a:r>
            <a:r>
              <a:rPr lang="en-GB" b="1" cap="none" dirty="0" smtClean="0">
                <a:solidFill>
                  <a:schemeClr val="accent5"/>
                </a:solidFill>
              </a:rPr>
              <a:t>Further Reading </a:t>
            </a:r>
            <a:r>
              <a:rPr lang="en-GB" cap="none" dirty="0" smtClean="0">
                <a:solidFill>
                  <a:schemeClr val="accent5"/>
                </a:solidFill>
              </a:rPr>
              <a:t>at the end of Chapter 2, the article by Bright looks particularly relevant.</a:t>
            </a:r>
          </a:p>
          <a:p>
            <a:r>
              <a:rPr lang="en-GB" cap="none" dirty="0" smtClean="0">
                <a:solidFill>
                  <a:schemeClr val="accent5"/>
                </a:solidFill>
              </a:rPr>
              <a:t>When you have finished your research, make sure that you can explain what you think, and why.  Don’t just paraphrase or quote from the resources that you have read.</a:t>
            </a:r>
          </a:p>
          <a:p>
            <a:endParaRPr lang="en-GB" cap="none" dirty="0" smtClean="0">
              <a:solidFill>
                <a:schemeClr val="accent5"/>
              </a:solidFill>
            </a:endParaRPr>
          </a:p>
          <a:p>
            <a:endParaRPr lang="en-GB" cap="none" dirty="0">
              <a:solidFill>
                <a:schemeClr val="accent5"/>
              </a:solidFill>
            </a:endParaRPr>
          </a:p>
        </p:txBody>
      </p:sp>
    </p:spTree>
    <p:extLst>
      <p:ext uri="{BB962C8B-B14F-4D97-AF65-F5344CB8AC3E}">
        <p14:creationId xmlns:p14="http://schemas.microsoft.com/office/powerpoint/2010/main" val="1146234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9"/>
            <a:ext cx="8953520" cy="2356537"/>
          </a:xfrm>
        </p:spPr>
        <p:txBody>
          <a:bodyPr>
            <a:normAutofit/>
          </a:bodyPr>
          <a:lstStyle/>
          <a:p>
            <a:r>
              <a:rPr lang="en-GB" sz="2800" spc="100" dirty="0" smtClean="0"/>
              <a:t>What </a:t>
            </a:r>
            <a:r>
              <a:rPr lang="en-GB" sz="2800" spc="100" dirty="0"/>
              <a:t>are legal estates? </a:t>
            </a:r>
            <a:r>
              <a:rPr lang="en-GB" sz="2800" spc="100" dirty="0" smtClean="0"/>
              <a:t/>
            </a:r>
            <a:br>
              <a:rPr lang="en-GB" sz="2800" spc="100" dirty="0" smtClean="0"/>
            </a:br>
            <a:r>
              <a:rPr lang="en-GB" sz="2800" spc="100" dirty="0" smtClean="0"/>
              <a:t/>
            </a:r>
            <a:br>
              <a:rPr lang="en-GB" sz="2800" spc="100" dirty="0" smtClean="0"/>
            </a:br>
            <a:r>
              <a:rPr lang="en-GB" sz="2800" spc="100" dirty="0" smtClean="0"/>
              <a:t>Why </a:t>
            </a:r>
            <a:r>
              <a:rPr lang="en-GB" sz="2800" spc="100" dirty="0"/>
              <a:t>are they so significant in modern English land law</a:t>
            </a:r>
            <a:r>
              <a:rPr lang="en-GB" sz="2800" spc="100" dirty="0" smtClean="0"/>
              <a:t>?</a:t>
            </a:r>
            <a:br>
              <a:rPr lang="en-GB" sz="2800" spc="100" dirty="0" smtClean="0"/>
            </a:br>
            <a:r>
              <a:rPr lang="en-GB" sz="2800" spc="100" dirty="0" smtClean="0"/>
              <a:t> </a:t>
            </a:r>
            <a:br>
              <a:rPr lang="en-GB" sz="2800" spc="100" dirty="0" smtClean="0"/>
            </a:br>
            <a:r>
              <a:rPr lang="en-GB" sz="2800" b="1" spc="100" dirty="0" smtClean="0">
                <a:solidFill>
                  <a:schemeClr val="accent1"/>
                </a:solidFill>
              </a:rPr>
              <a:t>How do they </a:t>
            </a:r>
            <a:r>
              <a:rPr lang="en-GB" sz="2800" b="1" spc="100" dirty="0">
                <a:solidFill>
                  <a:schemeClr val="accent1"/>
                </a:solidFill>
              </a:rPr>
              <a:t>differ from other types of interest in land?</a:t>
            </a:r>
          </a:p>
        </p:txBody>
      </p:sp>
      <p:sp>
        <p:nvSpPr>
          <p:cNvPr id="3" name="Subtitle 2"/>
          <p:cNvSpPr>
            <a:spLocks noGrp="1"/>
          </p:cNvSpPr>
          <p:nvPr>
            <p:ph type="subTitle" idx="1"/>
          </p:nvPr>
        </p:nvSpPr>
        <p:spPr>
          <a:xfrm>
            <a:off x="2493105" y="3531204"/>
            <a:ext cx="8953519" cy="2437334"/>
          </a:xfrm>
        </p:spPr>
        <p:txBody>
          <a:bodyPr>
            <a:noAutofit/>
          </a:bodyPr>
          <a:lstStyle/>
          <a:p>
            <a:r>
              <a:rPr lang="en-GB" sz="1400" cap="none" dirty="0" smtClean="0">
                <a:solidFill>
                  <a:schemeClr val="accent5"/>
                </a:solidFill>
              </a:rPr>
              <a:t>This is another </a:t>
            </a:r>
            <a:r>
              <a:rPr lang="en-GB" sz="1400" i="1" cap="none" dirty="0" smtClean="0">
                <a:solidFill>
                  <a:schemeClr val="accent5"/>
                </a:solidFill>
              </a:rPr>
              <a:t>critical</a:t>
            </a:r>
            <a:r>
              <a:rPr lang="en-GB" sz="1400" cap="none" dirty="0" smtClean="0">
                <a:solidFill>
                  <a:schemeClr val="accent5"/>
                </a:solidFill>
              </a:rPr>
              <a:t> question.  It is asking you to </a:t>
            </a:r>
            <a:r>
              <a:rPr lang="en-GB" sz="1400" i="1" cap="none" dirty="0" smtClean="0">
                <a:solidFill>
                  <a:schemeClr val="accent5"/>
                </a:solidFill>
              </a:rPr>
              <a:t>compare</a:t>
            </a:r>
            <a:r>
              <a:rPr lang="en-GB" sz="1400" cap="none" dirty="0" smtClean="0">
                <a:solidFill>
                  <a:schemeClr val="accent5"/>
                </a:solidFill>
              </a:rPr>
              <a:t> the characteristics and the role played by legal estates with those of the other types of interests that can exist in land.  Some of your reading so far will inform your answer, not only in the Textbook, but especially if you have may read the article by Bright suggested in the previous slide.  You will need to consider, for example:</a:t>
            </a:r>
          </a:p>
          <a:p>
            <a:pPr marL="285750" indent="-285750">
              <a:spcBef>
                <a:spcPts val="600"/>
              </a:spcBef>
              <a:buFont typeface="Arial" panose="020B0604020202020204" pitchFamily="34" charset="0"/>
              <a:buChar char="•"/>
            </a:pPr>
            <a:r>
              <a:rPr lang="en-GB" sz="1400" cap="none" dirty="0" smtClean="0">
                <a:solidFill>
                  <a:schemeClr val="accent5"/>
                </a:solidFill>
              </a:rPr>
              <a:t>What is an interest in land (and what do they do)?</a:t>
            </a:r>
          </a:p>
          <a:p>
            <a:pPr marL="285750" indent="-285750">
              <a:spcBef>
                <a:spcPts val="0"/>
              </a:spcBef>
              <a:buFont typeface="Arial" panose="020B0604020202020204" pitchFamily="34" charset="0"/>
              <a:buChar char="•"/>
            </a:pPr>
            <a:r>
              <a:rPr lang="en-GB" sz="1400" cap="none" dirty="0" smtClean="0">
                <a:solidFill>
                  <a:schemeClr val="accent5"/>
                </a:solidFill>
              </a:rPr>
              <a:t>What types of interest in land are there?  How do they differ? [Consider, is this about listing all the different types of interest, or is it about the legal/equitable distinction present in section 1 of the LPA 1925? Here, the emphasis should probably be on the latter, albeit with specific examples.]</a:t>
            </a:r>
          </a:p>
          <a:p>
            <a:pPr marL="285750" indent="-285750">
              <a:spcBef>
                <a:spcPts val="0"/>
              </a:spcBef>
              <a:buFont typeface="Arial" panose="020B0604020202020204" pitchFamily="34" charset="0"/>
              <a:buChar char="•"/>
            </a:pPr>
            <a:r>
              <a:rPr lang="en-GB" sz="1400" cap="none" dirty="0" smtClean="0">
                <a:solidFill>
                  <a:schemeClr val="accent5"/>
                </a:solidFill>
              </a:rPr>
              <a:t>How do they differ in what they do from what estates do?</a:t>
            </a:r>
          </a:p>
          <a:p>
            <a:endParaRPr lang="en-GB" sz="1400" cap="none" dirty="0" smtClean="0">
              <a:solidFill>
                <a:schemeClr val="accent5"/>
              </a:solidFill>
            </a:endParaRPr>
          </a:p>
          <a:p>
            <a:endParaRPr lang="en-GB" sz="1400" cap="none" dirty="0">
              <a:solidFill>
                <a:schemeClr val="accent5"/>
              </a:solidFill>
            </a:endParaRPr>
          </a:p>
        </p:txBody>
      </p:sp>
    </p:spTree>
    <p:extLst>
      <p:ext uri="{BB962C8B-B14F-4D97-AF65-F5344CB8AC3E}">
        <p14:creationId xmlns:p14="http://schemas.microsoft.com/office/powerpoint/2010/main" val="1632116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9"/>
            <a:ext cx="8953520" cy="2007404"/>
          </a:xfrm>
        </p:spPr>
        <p:txBody>
          <a:bodyPr>
            <a:noAutofit/>
          </a:bodyPr>
          <a:lstStyle/>
          <a:p>
            <a:r>
              <a:rPr lang="en-GB" sz="4800" spc="100" dirty="0">
                <a:solidFill>
                  <a:schemeClr val="accent5"/>
                </a:solidFill>
              </a:rPr>
              <a:t>Now, use what you have discovered through your research to plan and write your </a:t>
            </a:r>
            <a:r>
              <a:rPr lang="en-GB" sz="4800" spc="100" dirty="0" smtClean="0">
                <a:solidFill>
                  <a:schemeClr val="accent5"/>
                </a:solidFill>
              </a:rPr>
              <a:t>answer.</a:t>
            </a:r>
            <a:endParaRPr lang="en-GB" sz="4800" spc="100" dirty="0"/>
          </a:p>
        </p:txBody>
      </p:sp>
      <p:sp>
        <p:nvSpPr>
          <p:cNvPr id="3" name="Subtitle 2"/>
          <p:cNvSpPr>
            <a:spLocks noGrp="1"/>
          </p:cNvSpPr>
          <p:nvPr>
            <p:ph type="subTitle" idx="1"/>
          </p:nvPr>
        </p:nvSpPr>
        <p:spPr>
          <a:xfrm>
            <a:off x="2493105" y="3531204"/>
            <a:ext cx="8953519" cy="2296018"/>
          </a:xfrm>
        </p:spPr>
        <p:txBody>
          <a:bodyPr>
            <a:normAutofit/>
          </a:bodyPr>
          <a:lstStyle/>
          <a:p>
            <a:pPr marL="285750" indent="-285750">
              <a:buFont typeface="Arial" panose="020B0604020202020204" pitchFamily="34" charset="0"/>
              <a:buChar char="•"/>
            </a:pPr>
            <a:r>
              <a:rPr lang="en-GB" b="1" cap="none" dirty="0" smtClean="0"/>
              <a:t>Introduction:</a:t>
            </a:r>
            <a:r>
              <a:rPr lang="en-GB" cap="none" dirty="0" smtClean="0"/>
              <a:t> set the context; briefly give you answers to the three parts of the question.</a:t>
            </a:r>
          </a:p>
          <a:p>
            <a:pPr marL="285750" indent="-285750">
              <a:buFont typeface="Arial" panose="020B0604020202020204" pitchFamily="34" charset="0"/>
              <a:buChar char="•"/>
            </a:pPr>
            <a:r>
              <a:rPr lang="en-GB" b="1" cap="none" dirty="0" smtClean="0"/>
              <a:t>Body:</a:t>
            </a:r>
            <a:r>
              <a:rPr lang="en-GB" cap="none" dirty="0" smtClean="0"/>
              <a:t> set out your reasoning; deal with each of the three parts in turn.</a:t>
            </a:r>
          </a:p>
          <a:p>
            <a:pPr marL="285750" indent="-285750">
              <a:buFont typeface="Arial" panose="020B0604020202020204" pitchFamily="34" charset="0"/>
              <a:buChar char="•"/>
            </a:pPr>
            <a:r>
              <a:rPr lang="en-GB" b="1" cap="none" dirty="0" smtClean="0"/>
              <a:t>Conclusion: </a:t>
            </a:r>
            <a:r>
              <a:rPr lang="en-GB" cap="none" dirty="0" smtClean="0"/>
              <a:t>try to avoid simply restating your introduction; what further issues does this question raise for you; what other issues have the resources you have </a:t>
            </a:r>
            <a:r>
              <a:rPr lang="en-GB" cap="none" smtClean="0"/>
              <a:t>read identified?</a:t>
            </a:r>
            <a:endParaRPr lang="en-GB" cap="none" dirty="0"/>
          </a:p>
        </p:txBody>
      </p:sp>
    </p:spTree>
    <p:extLst>
      <p:ext uri="{BB962C8B-B14F-4D97-AF65-F5344CB8AC3E}">
        <p14:creationId xmlns:p14="http://schemas.microsoft.com/office/powerpoint/2010/main" val="24331337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TM10001114[[fn=Gallery]]</Template>
  <TotalTime>43</TotalTime>
  <Words>648</Words>
  <Application>Microsoft Office PowerPoint</Application>
  <PresentationFormat>Custom</PresentationFormat>
  <Paragraphs>23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Gallery</vt:lpstr>
      <vt:lpstr>What are legal estates?  Why are they so significant in modern English land law?  How do they differ from other types of interest in land?</vt:lpstr>
      <vt:lpstr>What are legal estates?   Why are they so significant in modern English land law?   How do they differ from other types of interest in land?</vt:lpstr>
      <vt:lpstr>What are legal estates?   Why are they so significant in modern English land law?   How do they differ from other types of interest in land?</vt:lpstr>
      <vt:lpstr>What are legal estates?   Why are they so significant in modern English land law?   How do they differ from other types of interest in land?</vt:lpstr>
      <vt:lpstr>What are legal estates?   Why are they so significant in modern English land law?   How do they differ from other types of interest in land?</vt:lpstr>
      <vt:lpstr>Now, use what you have discovered through your research to plan and write your answer.</vt:lpstr>
    </vt:vector>
  </TitlesOfParts>
  <Company>Keele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legal estates?  Why are they so significant in modern English land law?  How do they differ from other types of interest in land?</dc:title>
  <dc:creator>Mark Davys</dc:creator>
  <cp:lastModifiedBy>default</cp:lastModifiedBy>
  <cp:revision>6</cp:revision>
  <dcterms:created xsi:type="dcterms:W3CDTF">2019-04-03T10:08:16Z</dcterms:created>
  <dcterms:modified xsi:type="dcterms:W3CDTF">2019-04-03T11:57:51Z</dcterms:modified>
</cp:coreProperties>
</file>