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7"/>
  </p:notesMasterIdLst>
  <p:handoutMasterIdLst>
    <p:handoutMasterId r:id="rId18"/>
  </p:handoutMasterIdLst>
  <p:sldIdLst>
    <p:sldId id="294" r:id="rId2"/>
    <p:sldId id="323" r:id="rId3"/>
    <p:sldId id="324" r:id="rId4"/>
    <p:sldId id="309" r:id="rId5"/>
    <p:sldId id="266" r:id="rId6"/>
    <p:sldId id="269" r:id="rId7"/>
    <p:sldId id="325" r:id="rId8"/>
    <p:sldId id="290" r:id="rId9"/>
    <p:sldId id="313" r:id="rId10"/>
    <p:sldId id="320" r:id="rId11"/>
    <p:sldId id="321" r:id="rId12"/>
    <p:sldId id="298" r:id="rId13"/>
    <p:sldId id="306" r:id="rId14"/>
    <p:sldId id="312" r:id="rId15"/>
    <p:sldId id="326" r:id="rId16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userDrawn="1">
          <p15:clr>
            <a:srgbClr val="A4A3A4"/>
          </p15:clr>
        </p15:guide>
        <p15:guide id="7" pos="665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15" orient="horz" pos="346">
          <p15:clr>
            <a:srgbClr val="A4A3A4"/>
          </p15:clr>
        </p15:guide>
        <p15:guide id="17" orient="horz" pos="1888" userDrawn="1">
          <p15:clr>
            <a:srgbClr val="A4A3A4"/>
          </p15:clr>
        </p15:guide>
        <p15:guide id="18" orient="horz" pos="4319">
          <p15:clr>
            <a:srgbClr val="A4A3A4"/>
          </p15:clr>
        </p15:guide>
        <p15:guide id="19" pos="7650" userDrawn="1">
          <p15:clr>
            <a:srgbClr val="A4A3A4"/>
          </p15:clr>
        </p15:guide>
        <p15:guide id="20" orient="horz" pos="119" userDrawn="1">
          <p15:clr>
            <a:srgbClr val="A4A3A4"/>
          </p15:clr>
        </p15:guide>
        <p15:guide id="21" pos="7015" userDrawn="1">
          <p15:clr>
            <a:srgbClr val="A4A3A4"/>
          </p15:clr>
        </p15:guide>
        <p15:guide id="22" pos="710" userDrawn="1">
          <p15:clr>
            <a:srgbClr val="A4A3A4"/>
          </p15:clr>
        </p15:guide>
        <p15:guide id="23" pos="1300" userDrawn="1">
          <p15:clr>
            <a:srgbClr val="A4A3A4"/>
          </p15:clr>
        </p15:guide>
        <p15:guide id="24" pos="1890" userDrawn="1">
          <p15:clr>
            <a:srgbClr val="A4A3A4"/>
          </p15:clr>
        </p15:guide>
        <p15:guide id="25" pos="2570" userDrawn="1">
          <p15:clr>
            <a:srgbClr val="A4A3A4"/>
          </p15:clr>
        </p15:guide>
        <p15:guide id="26" pos="2797" userDrawn="1">
          <p15:clr>
            <a:srgbClr val="A4A3A4"/>
          </p15:clr>
        </p15:guide>
        <p15:guide id="27" pos="3386" userDrawn="1">
          <p15:clr>
            <a:srgbClr val="A4A3A4"/>
          </p15:clr>
        </p15:guide>
        <p15:guide id="28" pos="3795" userDrawn="1">
          <p15:clr>
            <a:srgbClr val="A4A3A4"/>
          </p15:clr>
        </p15:guide>
        <p15:guide id="29" pos="4294" userDrawn="1">
          <p15:clr>
            <a:srgbClr val="A4A3A4"/>
          </p15:clr>
        </p15:guide>
        <p15:guide id="30" pos="4883" userDrawn="1">
          <p15:clr>
            <a:srgbClr val="A4A3A4"/>
          </p15:clr>
        </p15:guide>
        <p15:guide id="31" pos="7680" userDrawn="1">
          <p15:clr>
            <a:srgbClr val="A4A3A4"/>
          </p15:clr>
        </p15:guide>
        <p15:guide id="34" orient="horz" pos="1480" userDrawn="1">
          <p15:clr>
            <a:srgbClr val="A4A3A4"/>
          </p15:clr>
        </p15:guide>
        <p15:guide id="36" orient="horz" pos="2478" userDrawn="1">
          <p15:clr>
            <a:srgbClr val="A4A3A4"/>
          </p15:clr>
        </p15:guide>
        <p15:guide id="37" orient="horz" pos="3158" userDrawn="1">
          <p15:clr>
            <a:srgbClr val="A4A3A4"/>
          </p15:clr>
        </p15:guide>
        <p15:guide id="38" orient="horz" pos="2670">
          <p15:clr>
            <a:srgbClr val="A4A3A4"/>
          </p15:clr>
        </p15:guide>
        <p15:guide id="39" pos="455">
          <p15:clr>
            <a:srgbClr val="A4A3A4"/>
          </p15:clr>
        </p15:guide>
        <p15:guide id="40" pos="7343">
          <p15:clr>
            <a:srgbClr val="A4A3A4"/>
          </p15:clr>
        </p15:guide>
        <p15:guide id="41" orient="horz" pos="28">
          <p15:clr>
            <a:srgbClr val="A4A3A4"/>
          </p15:clr>
        </p15:guide>
        <p15:guide id="42" orient="horz" pos="3112">
          <p15:clr>
            <a:srgbClr val="A4A3A4"/>
          </p15:clr>
        </p15:guide>
        <p15:guide id="43" pos="7333">
          <p15:clr>
            <a:srgbClr val="A4A3A4"/>
          </p15:clr>
        </p15:guide>
        <p15:guide id="44" pos="5655">
          <p15:clr>
            <a:srgbClr val="A4A3A4"/>
          </p15:clr>
        </p15:guide>
        <p15:guide id="45" pos="2766">
          <p15:clr>
            <a:srgbClr val="A4A3A4"/>
          </p15:clr>
        </p15:guide>
        <p15:guide id="46" pos="6199">
          <p15:clr>
            <a:srgbClr val="A4A3A4"/>
          </p15:clr>
        </p15:guide>
        <p15:guide id="47" pos="72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nedikt Quarch" initials="BQ [7]" lastIdx="1" clrIdx="6"/>
  <p:cmAuthor id="1" name="Benedikt Quarch" initials="BQ" lastIdx="0" clrIdx="0"/>
  <p:cmAuthor id="2" name="Benedikt Quarch" initials="BQ [2]" lastIdx="1" clrIdx="1"/>
  <p:cmAuthor id="3" name="Benedikt Quarch" initials="BQ [3]" lastIdx="1" clrIdx="2"/>
  <p:cmAuthor id="4" name="Benedikt Quarch" initials="BQ [4]" lastIdx="1" clrIdx="3"/>
  <p:cmAuthor id="5" name="Benedikt Quarch" initials="BQ [5]" lastIdx="1" clrIdx="4"/>
  <p:cmAuthor id="6" name="Benedikt Quarch" initials="BQ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18296"/>
    <a:srgbClr val="ABE1FA"/>
    <a:srgbClr val="5F5751"/>
    <a:srgbClr val="B3DDC0"/>
    <a:srgbClr val="BFD77D"/>
    <a:srgbClr val="ACCC58"/>
    <a:srgbClr val="FF6501"/>
    <a:srgbClr val="524D33"/>
    <a:srgbClr val="F5F5F5"/>
    <a:srgbClr val="3C8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3" autoAdjust="0"/>
    <p:restoredTop sz="94288" autoAdjust="0"/>
  </p:normalViewPr>
  <p:slideViewPr>
    <p:cSldViewPr snapToObjects="1">
      <p:cViewPr varScale="1">
        <p:scale>
          <a:sx n="109" d="100"/>
          <a:sy n="109" d="100"/>
        </p:scale>
        <p:origin x="924" y="63"/>
      </p:cViewPr>
      <p:guideLst>
        <p:guide orient="horz"/>
        <p:guide pos="665"/>
        <p:guide orient="horz" pos="3974"/>
        <p:guide orient="horz" pos="346"/>
        <p:guide orient="horz" pos="1888"/>
        <p:guide orient="horz" pos="4319"/>
        <p:guide pos="7650"/>
        <p:guide orient="horz" pos="119"/>
        <p:guide pos="7015"/>
        <p:guide pos="710"/>
        <p:guide pos="1300"/>
        <p:guide pos="1890"/>
        <p:guide pos="2570"/>
        <p:guide pos="2797"/>
        <p:guide pos="3386"/>
        <p:guide pos="3795"/>
        <p:guide pos="4294"/>
        <p:guide pos="4883"/>
        <p:guide pos="7680"/>
        <p:guide orient="horz" pos="1480"/>
        <p:guide orient="horz" pos="2478"/>
        <p:guide orient="horz" pos="3158"/>
        <p:guide orient="horz" pos="2670"/>
        <p:guide pos="455"/>
        <p:guide pos="7343"/>
        <p:guide orient="horz" pos="28"/>
        <p:guide orient="horz" pos="3112"/>
        <p:guide pos="7333"/>
        <p:guide pos="5655"/>
        <p:guide pos="2766"/>
        <p:guide pos="6199"/>
        <p:guide pos="72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1182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1F-410B-A20A-75AF9CB2072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1F-410B-A20A-75AF9CB2072C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1F-410B-A20A-75AF9CB2072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1F-410B-A20A-75AF9CB2072C}"/>
              </c:ext>
            </c:extLst>
          </c:dPt>
          <c:cat>
            <c:strRef>
              <c:f>Tabelle1!$A$2:$A$5</c:f>
              <c:strCache>
                <c:ptCount val="3"/>
                <c:pt idx="0">
                  <c:v>Total</c:v>
                </c:pt>
                <c:pt idx="1">
                  <c:v>Vorher</c:v>
                </c:pt>
                <c:pt idx="2">
                  <c:v>Noshow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75</c:v>
                </c:pt>
                <c:pt idx="1">
                  <c:v>17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1F-410B-A20A-75AF9CB20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F2F46CC-E4A9-334F-882C-6DD636B478CC}" type="datetimeFigureOut">
              <a:rPr lang="de-DE" smtClean="0"/>
              <a:t>06.01.2020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E483CC7-A44D-DC4A-ACE3-D8BF8B2F3B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23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02D8B8C-A07F-4F86-91C0-8300805952DE}" type="datetimeFigureOut">
              <a:rPr lang="de-DE" smtClean="0"/>
              <a:pPr/>
              <a:t>06.01.2020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281C78C-DF60-43AA-9025-896AF7F51202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366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1C78C-DF60-43AA-9025-896AF7F51202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338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1C78C-DF60-43AA-9025-896AF7F51202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494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1C78C-DF60-43AA-9025-896AF7F51202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722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1C78C-DF60-43AA-9025-896AF7F51202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20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1C78C-DF60-43AA-9025-896AF7F51202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284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1C78C-DF60-43AA-9025-896AF7F51202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3386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1C78C-DF60-43AA-9025-896AF7F51202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840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20000" y="3024000"/>
            <a:ext cx="9792000" cy="1008000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762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de-CH" altLang="de-DE" sz="4000" dirty="0">
                <a:solidFill>
                  <a:srgbClr val="0080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20000" y="4248000"/>
            <a:ext cx="9792000" cy="966950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762000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None/>
              <a:defRPr lang="de-CH" altLang="de-DE" sz="3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20000" y="5400001"/>
            <a:ext cx="9795789" cy="365125"/>
          </a:xfrm>
        </p:spPr>
        <p:txBody>
          <a:bodyPr lIns="0" tIns="0" rIns="0" bIns="0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24" name="Datumsplatzhalter 10"/>
          <p:cNvSpPr>
            <a:spLocks noGrp="1"/>
          </p:cNvSpPr>
          <p:nvPr>
            <p:ph type="dt" sz="half" idx="2"/>
          </p:nvPr>
        </p:nvSpPr>
        <p:spPr>
          <a:xfrm>
            <a:off x="1920000" y="5904001"/>
            <a:ext cx="979578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Autofit/>
          </a:bodyPr>
          <a:lstStyle>
            <a:lvl1pPr algn="l">
              <a:defRPr sz="30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440000" y="1368000"/>
            <a:ext cx="10560000" cy="4847082"/>
          </a:xfrm>
        </p:spPr>
        <p:txBody>
          <a:bodyPr lIns="0" tIns="0" rIns="0" bIns="0">
            <a:noAutofit/>
          </a:bodyPr>
          <a:lstStyle>
            <a:lvl1pPr marL="457200" indent="-457200">
              <a:buFont typeface="+mj-lt"/>
              <a:buAutoNum type="arabicPeriod"/>
              <a:defRPr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1FF5481D-800C-4F34-B3D6-C18BC0A4FD2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481D-800C-4F34-B3D6-C18BC0A4FD2D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Rectangle 2"/>
          <p:cNvSpPr/>
          <p:nvPr userDrawn="1"/>
        </p:nvSpPr>
        <p:spPr>
          <a:xfrm>
            <a:off x="-4095821" y="2143116"/>
            <a:ext cx="2762269" cy="12144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20000" y="3024000"/>
            <a:ext cx="9792000" cy="1008000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762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de-CH" altLang="de-DE" sz="4000" dirty="0">
                <a:solidFill>
                  <a:srgbClr val="0080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20000" y="4248000"/>
            <a:ext cx="9792000" cy="966950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762000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None/>
              <a:defRPr lang="de-CH" altLang="de-DE" sz="3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20000" y="5400001"/>
            <a:ext cx="9795789" cy="365125"/>
          </a:xfrm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24" name="Datumsplatzhalter 10"/>
          <p:cNvSpPr>
            <a:spLocks noGrp="1"/>
          </p:cNvSpPr>
          <p:nvPr>
            <p:ph type="dt" sz="half" idx="2"/>
          </p:nvPr>
        </p:nvSpPr>
        <p:spPr>
          <a:xfrm>
            <a:off x="1920000" y="5904001"/>
            <a:ext cx="979578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1FF5481D-800C-4F34-B3D6-C18BC0A4FD2D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40000" y="288000"/>
            <a:ext cx="105600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40000" y="1368001"/>
            <a:ext cx="105600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16D8-0C2F-431C-AE4C-B96B771F12F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857214" y="6357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sz="1800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9" name="Textfeld 7"/>
          <p:cNvSpPr txBox="1"/>
          <p:nvPr/>
        </p:nvSpPr>
        <p:spPr>
          <a:xfrm>
            <a:off x="857214" y="6357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6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00802F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3352" y="260648"/>
            <a:ext cx="11665296" cy="6336704"/>
          </a:xfrm>
          <a:prstGeom prst="rect">
            <a:avLst/>
          </a:prstGeom>
          <a:solidFill>
            <a:srgbClr val="ABE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920814" y="2803575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logo</a:t>
            </a:r>
            <a:endParaRPr lang="de-CH" sz="7200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77683" y="5817803"/>
            <a:ext cx="11535763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State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date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and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occasion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of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pitch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  <a:b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Page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numbers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are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also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recommended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  <a:endParaRPr lang="de-CH" sz="1400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1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hteck 143"/>
          <p:cNvSpPr/>
          <p:nvPr/>
        </p:nvSpPr>
        <p:spPr>
          <a:xfrm>
            <a:off x="263352" y="260648"/>
            <a:ext cx="11665296" cy="6336704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1" name="Rechteck 110"/>
          <p:cNvSpPr/>
          <p:nvPr/>
        </p:nvSpPr>
        <p:spPr>
          <a:xfrm>
            <a:off x="695400" y="987525"/>
            <a:ext cx="10674760" cy="83485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If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have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already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achieved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something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r-IN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–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share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it. </a:t>
            </a:r>
            <a:b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Choose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3-4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meaningful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KPIs 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and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provide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a breakdown,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if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necessary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  <a:endParaRPr lang="de-CH" sz="1400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740090" y="211329"/>
            <a:ext cx="6703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Traction</a:t>
            </a:r>
            <a:br>
              <a:rPr lang="de-DE" sz="4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CH" sz="4400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947455" y="5616618"/>
            <a:ext cx="10477137" cy="45719"/>
          </a:xfrm>
          <a:custGeom>
            <a:avLst/>
            <a:gdLst>
              <a:gd name="T0" fmla="+- 0 1430 1430"/>
              <a:gd name="T1" fmla="*/ T0 w 14688"/>
              <a:gd name="T2" fmla="+- 0 16118 1430"/>
              <a:gd name="T3" fmla="*/ T2 w 1468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4688">
                <a:moveTo>
                  <a:pt x="0" y="0"/>
                </a:moveTo>
                <a:lnTo>
                  <a:pt x="14688" y="0"/>
                </a:ln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none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6" name="Freeform 9"/>
          <p:cNvSpPr>
            <a:spLocks/>
          </p:cNvSpPr>
          <p:nvPr/>
        </p:nvSpPr>
        <p:spPr bwMode="auto">
          <a:xfrm rot="5400000">
            <a:off x="-868971" y="3791099"/>
            <a:ext cx="3599994" cy="45719"/>
          </a:xfrm>
          <a:custGeom>
            <a:avLst/>
            <a:gdLst>
              <a:gd name="T0" fmla="+- 0 1430 1430"/>
              <a:gd name="T1" fmla="*/ T0 w 14688"/>
              <a:gd name="T2" fmla="+- 0 16118 1430"/>
              <a:gd name="T3" fmla="*/ T2 w 1468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4688">
                <a:moveTo>
                  <a:pt x="0" y="0"/>
                </a:moveTo>
                <a:lnTo>
                  <a:pt x="14688" y="0"/>
                </a:ln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none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7" name="Gruppierung 6"/>
          <p:cNvGrpSpPr/>
          <p:nvPr/>
        </p:nvGrpSpPr>
        <p:grpSpPr>
          <a:xfrm>
            <a:off x="983432" y="4149079"/>
            <a:ext cx="1489876" cy="1806061"/>
            <a:chOff x="5009208" y="2822901"/>
            <a:chExt cx="1489876" cy="1874856"/>
          </a:xfrm>
        </p:grpSpPr>
        <p:sp>
          <p:nvSpPr>
            <p:cNvPr id="116" name="Rechteck 115"/>
            <p:cNvSpPr/>
            <p:nvPr/>
          </p:nvSpPr>
          <p:spPr>
            <a:xfrm>
              <a:off x="5159895" y="3067385"/>
              <a:ext cx="312797" cy="1261024"/>
            </a:xfrm>
            <a:prstGeom prst="rect">
              <a:avLst/>
            </a:prstGeom>
            <a:solidFill>
              <a:srgbClr val="118296"/>
            </a:solidFill>
            <a:ln>
              <a:solidFill>
                <a:srgbClr val="1182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17" name="Text Box 4"/>
            <p:cNvSpPr txBox="1">
              <a:spLocks noChangeArrowheads="1"/>
            </p:cNvSpPr>
            <p:nvPr/>
          </p:nvSpPr>
          <p:spPr bwMode="auto">
            <a:xfrm>
              <a:off x="5068360" y="2822901"/>
              <a:ext cx="530325" cy="26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0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45k €</a:t>
              </a:r>
            </a:p>
          </p:txBody>
        </p:sp>
        <p:sp>
          <p:nvSpPr>
            <p:cNvPr id="118" name="Rechteck 117"/>
            <p:cNvSpPr/>
            <p:nvPr/>
          </p:nvSpPr>
          <p:spPr>
            <a:xfrm>
              <a:off x="5640011" y="3680412"/>
              <a:ext cx="324000" cy="647999"/>
            </a:xfrm>
            <a:prstGeom prst="rect">
              <a:avLst/>
            </a:prstGeom>
            <a:solidFill>
              <a:srgbClr val="5F5751"/>
            </a:solidFill>
            <a:ln>
              <a:solidFill>
                <a:srgbClr val="5F5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6134032" y="4135892"/>
              <a:ext cx="318843" cy="2011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20" name="Text Box 4"/>
            <p:cNvSpPr txBox="1">
              <a:spLocks noChangeArrowheads="1"/>
            </p:cNvSpPr>
            <p:nvPr/>
          </p:nvSpPr>
          <p:spPr bwMode="auto">
            <a:xfrm>
              <a:off x="6093996" y="4429595"/>
              <a:ext cx="405088" cy="26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1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FCF</a:t>
              </a:r>
            </a:p>
          </p:txBody>
        </p:sp>
        <p:sp>
          <p:nvSpPr>
            <p:cNvPr id="121" name="Text Box 4"/>
            <p:cNvSpPr txBox="1">
              <a:spLocks noChangeArrowheads="1"/>
            </p:cNvSpPr>
            <p:nvPr/>
          </p:nvSpPr>
          <p:spPr bwMode="auto">
            <a:xfrm>
              <a:off x="5546417" y="3466035"/>
              <a:ext cx="530325" cy="26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0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22k €</a:t>
              </a:r>
            </a:p>
          </p:txBody>
        </p:sp>
        <p:sp>
          <p:nvSpPr>
            <p:cNvPr id="122" name="Text Box 4"/>
            <p:cNvSpPr txBox="1">
              <a:spLocks noChangeArrowheads="1"/>
            </p:cNvSpPr>
            <p:nvPr/>
          </p:nvSpPr>
          <p:spPr bwMode="auto">
            <a:xfrm>
              <a:off x="5009208" y="4430885"/>
              <a:ext cx="595827" cy="26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1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REV</a:t>
              </a:r>
            </a:p>
          </p:txBody>
        </p:sp>
        <p:sp>
          <p:nvSpPr>
            <p:cNvPr id="123" name="Text Box 4"/>
            <p:cNvSpPr txBox="1">
              <a:spLocks noChangeArrowheads="1"/>
            </p:cNvSpPr>
            <p:nvPr/>
          </p:nvSpPr>
          <p:spPr bwMode="auto">
            <a:xfrm>
              <a:off x="5497284" y="4430885"/>
              <a:ext cx="595827" cy="26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1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EBIT</a:t>
              </a:r>
            </a:p>
          </p:txBody>
        </p:sp>
      </p:grpSp>
      <p:grpSp>
        <p:nvGrpSpPr>
          <p:cNvPr id="6" name="Gruppierung 5"/>
          <p:cNvGrpSpPr/>
          <p:nvPr/>
        </p:nvGrpSpPr>
        <p:grpSpPr>
          <a:xfrm>
            <a:off x="2601028" y="4415951"/>
            <a:ext cx="1496951" cy="1510495"/>
            <a:chOff x="6953424" y="3056053"/>
            <a:chExt cx="1496951" cy="1859037"/>
          </a:xfrm>
        </p:grpSpPr>
        <p:sp>
          <p:nvSpPr>
            <p:cNvPr id="124" name="Rechteck 123"/>
            <p:cNvSpPr/>
            <p:nvPr/>
          </p:nvSpPr>
          <p:spPr>
            <a:xfrm>
              <a:off x="7104112" y="3409597"/>
              <a:ext cx="302336" cy="1107668"/>
            </a:xfrm>
            <a:prstGeom prst="rect">
              <a:avLst/>
            </a:prstGeom>
            <a:solidFill>
              <a:srgbClr val="118296"/>
            </a:solidFill>
            <a:ln>
              <a:solidFill>
                <a:srgbClr val="1182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7584227" y="4000494"/>
              <a:ext cx="324000" cy="524194"/>
            </a:xfrm>
            <a:prstGeom prst="rect">
              <a:avLst/>
            </a:prstGeom>
            <a:solidFill>
              <a:srgbClr val="5F5751"/>
            </a:solidFill>
            <a:ln>
              <a:solidFill>
                <a:srgbClr val="5F5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8078248" y="3056053"/>
              <a:ext cx="323996" cy="14688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28" name="Text Box 4"/>
            <p:cNvSpPr txBox="1">
              <a:spLocks noChangeArrowheads="1"/>
            </p:cNvSpPr>
            <p:nvPr/>
          </p:nvSpPr>
          <p:spPr bwMode="auto">
            <a:xfrm>
              <a:off x="8045287" y="4648219"/>
              <a:ext cx="405088" cy="26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1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FCF</a:t>
              </a:r>
            </a:p>
          </p:txBody>
        </p:sp>
        <p:sp>
          <p:nvSpPr>
            <p:cNvPr id="130" name="Text Box 4"/>
            <p:cNvSpPr txBox="1">
              <a:spLocks noChangeArrowheads="1"/>
            </p:cNvSpPr>
            <p:nvPr/>
          </p:nvSpPr>
          <p:spPr bwMode="auto">
            <a:xfrm>
              <a:off x="6953424" y="4647214"/>
              <a:ext cx="595827" cy="26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1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REV</a:t>
              </a:r>
            </a:p>
          </p:txBody>
        </p:sp>
        <p:sp>
          <p:nvSpPr>
            <p:cNvPr id="131" name="Text Box 4"/>
            <p:cNvSpPr txBox="1">
              <a:spLocks noChangeArrowheads="1"/>
            </p:cNvSpPr>
            <p:nvPr/>
          </p:nvSpPr>
          <p:spPr bwMode="auto">
            <a:xfrm>
              <a:off x="7444675" y="4647214"/>
              <a:ext cx="595827" cy="26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1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EBIT</a:t>
              </a:r>
            </a:p>
          </p:txBody>
        </p:sp>
      </p:grpSp>
      <p:grpSp>
        <p:nvGrpSpPr>
          <p:cNvPr id="5" name="Gruppierung 4"/>
          <p:cNvGrpSpPr/>
          <p:nvPr/>
        </p:nvGrpSpPr>
        <p:grpSpPr>
          <a:xfrm>
            <a:off x="4227026" y="4064252"/>
            <a:ext cx="1470350" cy="1866543"/>
            <a:chOff x="8825632" y="2736016"/>
            <a:chExt cx="1470350" cy="2178070"/>
          </a:xfrm>
        </p:grpSpPr>
        <p:sp>
          <p:nvSpPr>
            <p:cNvPr id="132" name="Rechteck 131"/>
            <p:cNvSpPr/>
            <p:nvPr/>
          </p:nvSpPr>
          <p:spPr>
            <a:xfrm>
              <a:off x="8995750" y="2736016"/>
              <a:ext cx="302336" cy="1806361"/>
            </a:xfrm>
            <a:prstGeom prst="rect">
              <a:avLst/>
            </a:prstGeom>
            <a:solidFill>
              <a:srgbClr val="118296"/>
            </a:solidFill>
            <a:ln>
              <a:solidFill>
                <a:srgbClr val="1182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34" name="Rechteck 133"/>
            <p:cNvSpPr/>
            <p:nvPr/>
          </p:nvSpPr>
          <p:spPr>
            <a:xfrm>
              <a:off x="9456435" y="3834256"/>
              <a:ext cx="324000" cy="714142"/>
            </a:xfrm>
            <a:prstGeom prst="rect">
              <a:avLst/>
            </a:prstGeom>
            <a:solidFill>
              <a:srgbClr val="5F5751"/>
            </a:solidFill>
            <a:ln>
              <a:solidFill>
                <a:srgbClr val="5F5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35" name="Rechteck 134"/>
            <p:cNvSpPr/>
            <p:nvPr/>
          </p:nvSpPr>
          <p:spPr>
            <a:xfrm>
              <a:off x="9971982" y="3574375"/>
              <a:ext cx="324000" cy="9720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38" name="Text Box 4"/>
            <p:cNvSpPr txBox="1">
              <a:spLocks noChangeArrowheads="1"/>
            </p:cNvSpPr>
            <p:nvPr/>
          </p:nvSpPr>
          <p:spPr bwMode="auto">
            <a:xfrm>
              <a:off x="8825632" y="4647214"/>
              <a:ext cx="595827" cy="26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1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REV</a:t>
              </a:r>
            </a:p>
          </p:txBody>
        </p:sp>
        <p:sp>
          <p:nvSpPr>
            <p:cNvPr id="139" name="Text Box 4"/>
            <p:cNvSpPr txBox="1">
              <a:spLocks noChangeArrowheads="1"/>
            </p:cNvSpPr>
            <p:nvPr/>
          </p:nvSpPr>
          <p:spPr bwMode="auto">
            <a:xfrm>
              <a:off x="9316883" y="4647214"/>
              <a:ext cx="595827" cy="26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1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EBIT</a:t>
              </a:r>
            </a:p>
          </p:txBody>
        </p:sp>
      </p:grpSp>
      <p:grpSp>
        <p:nvGrpSpPr>
          <p:cNvPr id="3" name="Gruppierung 2"/>
          <p:cNvGrpSpPr/>
          <p:nvPr/>
        </p:nvGrpSpPr>
        <p:grpSpPr>
          <a:xfrm>
            <a:off x="5896686" y="3160242"/>
            <a:ext cx="1491872" cy="2797959"/>
            <a:chOff x="10516386" y="1878926"/>
            <a:chExt cx="1491872" cy="3017139"/>
          </a:xfrm>
        </p:grpSpPr>
        <p:sp>
          <p:nvSpPr>
            <p:cNvPr id="140" name="Rechteck 139"/>
            <p:cNvSpPr/>
            <p:nvPr/>
          </p:nvSpPr>
          <p:spPr>
            <a:xfrm>
              <a:off x="10667074" y="1878926"/>
              <a:ext cx="302336" cy="2644087"/>
            </a:xfrm>
            <a:prstGeom prst="rect">
              <a:avLst/>
            </a:prstGeom>
            <a:solidFill>
              <a:srgbClr val="118296"/>
            </a:solidFill>
            <a:ln>
              <a:solidFill>
                <a:srgbClr val="1182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11147189" y="3503826"/>
              <a:ext cx="324000" cy="1020862"/>
            </a:xfrm>
            <a:prstGeom prst="rect">
              <a:avLst/>
            </a:prstGeom>
            <a:solidFill>
              <a:srgbClr val="5F5751"/>
            </a:solidFill>
            <a:ln>
              <a:solidFill>
                <a:srgbClr val="5F5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11684262" y="4015515"/>
              <a:ext cx="323996" cy="5046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46" name="Text Box 4"/>
            <p:cNvSpPr txBox="1">
              <a:spLocks noChangeArrowheads="1"/>
            </p:cNvSpPr>
            <p:nvPr/>
          </p:nvSpPr>
          <p:spPr bwMode="auto">
            <a:xfrm>
              <a:off x="10516386" y="4629193"/>
              <a:ext cx="595827" cy="26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1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REV</a:t>
              </a:r>
            </a:p>
          </p:txBody>
        </p:sp>
        <p:sp>
          <p:nvSpPr>
            <p:cNvPr id="147" name="Text Box 4"/>
            <p:cNvSpPr txBox="1">
              <a:spLocks noChangeArrowheads="1"/>
            </p:cNvSpPr>
            <p:nvPr/>
          </p:nvSpPr>
          <p:spPr bwMode="auto">
            <a:xfrm>
              <a:off x="11004462" y="4629193"/>
              <a:ext cx="595827" cy="26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1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EBIT</a:t>
              </a:r>
            </a:p>
          </p:txBody>
        </p:sp>
      </p:grpSp>
      <p:sp>
        <p:nvSpPr>
          <p:cNvPr id="150" name="Text Box 4"/>
          <p:cNvSpPr txBox="1">
            <a:spLocks noChangeArrowheads="1"/>
          </p:cNvSpPr>
          <p:nvPr/>
        </p:nvSpPr>
        <p:spPr bwMode="auto">
          <a:xfrm>
            <a:off x="2011296" y="5193291"/>
            <a:ext cx="530325" cy="26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0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5k €</a:t>
            </a:r>
          </a:p>
        </p:txBody>
      </p:sp>
      <p:sp>
        <p:nvSpPr>
          <p:cNvPr id="156" name="Oval 155"/>
          <p:cNvSpPr/>
          <p:nvPr/>
        </p:nvSpPr>
        <p:spPr>
          <a:xfrm>
            <a:off x="1102390" y="3694016"/>
            <a:ext cx="108000" cy="108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24D33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757295" y="3737499"/>
            <a:ext cx="108000" cy="108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24D33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4401314" y="3117952"/>
            <a:ext cx="108000" cy="108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24D33"/>
              </a:solidFill>
            </a:endParaRPr>
          </a:p>
        </p:txBody>
      </p:sp>
      <p:cxnSp>
        <p:nvCxnSpPr>
          <p:cNvPr id="164" name="Gerade Verbindung 163"/>
          <p:cNvCxnSpPr>
            <a:stCxn id="156" idx="6"/>
            <a:endCxn id="157" idx="2"/>
          </p:cNvCxnSpPr>
          <p:nvPr/>
        </p:nvCxnSpPr>
        <p:spPr>
          <a:xfrm>
            <a:off x="1210390" y="3748016"/>
            <a:ext cx="1546905" cy="43483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 Box 4"/>
          <p:cNvSpPr txBox="1">
            <a:spLocks noChangeArrowheads="1"/>
          </p:cNvSpPr>
          <p:nvPr/>
        </p:nvSpPr>
        <p:spPr bwMode="auto">
          <a:xfrm>
            <a:off x="916592" y="3444282"/>
            <a:ext cx="530325" cy="26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0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98k €</a:t>
            </a:r>
          </a:p>
        </p:txBody>
      </p:sp>
      <p:sp>
        <p:nvSpPr>
          <p:cNvPr id="218" name="Text Box 4"/>
          <p:cNvSpPr txBox="1">
            <a:spLocks noChangeArrowheads="1"/>
          </p:cNvSpPr>
          <p:nvPr/>
        </p:nvSpPr>
        <p:spPr bwMode="auto">
          <a:xfrm>
            <a:off x="5337332" y="5703368"/>
            <a:ext cx="405088" cy="26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1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FCF</a:t>
            </a:r>
          </a:p>
        </p:txBody>
      </p:sp>
      <p:cxnSp>
        <p:nvCxnSpPr>
          <p:cNvPr id="167" name="Gerade Verbindung 166"/>
          <p:cNvCxnSpPr/>
          <p:nvPr/>
        </p:nvCxnSpPr>
        <p:spPr>
          <a:xfrm flipV="1">
            <a:off x="2849616" y="3168883"/>
            <a:ext cx="1623827" cy="622616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uppierung 218"/>
          <p:cNvGrpSpPr/>
          <p:nvPr/>
        </p:nvGrpSpPr>
        <p:grpSpPr>
          <a:xfrm>
            <a:off x="1080313" y="1844549"/>
            <a:ext cx="1346786" cy="307509"/>
            <a:chOff x="1098841" y="1893992"/>
            <a:chExt cx="1312357" cy="307509"/>
          </a:xfrm>
        </p:grpSpPr>
        <p:cxnSp>
          <p:nvCxnSpPr>
            <p:cNvPr id="148" name="Gerader Verbinder 54"/>
            <p:cNvCxnSpPr/>
            <p:nvPr/>
          </p:nvCxnSpPr>
          <p:spPr>
            <a:xfrm>
              <a:off x="1098841" y="2054974"/>
              <a:ext cx="1312357" cy="1283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 Box 4"/>
            <p:cNvSpPr txBox="1">
              <a:spLocks noChangeArrowheads="1"/>
            </p:cNvSpPr>
            <p:nvPr/>
          </p:nvSpPr>
          <p:spPr bwMode="auto">
            <a:xfrm>
              <a:off x="1383514" y="1893992"/>
              <a:ext cx="738692" cy="307509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vert="horz" wrap="square" lIns="0" tIns="72000" rIns="0" bIns="7200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000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Mai 2017</a:t>
              </a:r>
            </a:p>
          </p:txBody>
        </p:sp>
      </p:grpSp>
      <p:grpSp>
        <p:nvGrpSpPr>
          <p:cNvPr id="161" name="Gruppierung 218"/>
          <p:cNvGrpSpPr/>
          <p:nvPr/>
        </p:nvGrpSpPr>
        <p:grpSpPr>
          <a:xfrm>
            <a:off x="2756093" y="1860229"/>
            <a:ext cx="1368818" cy="307509"/>
            <a:chOff x="1098841" y="1893992"/>
            <a:chExt cx="1312357" cy="307509"/>
          </a:xfrm>
        </p:grpSpPr>
        <p:cxnSp>
          <p:nvCxnSpPr>
            <p:cNvPr id="162" name="Gerader Verbinder 54"/>
            <p:cNvCxnSpPr/>
            <p:nvPr/>
          </p:nvCxnSpPr>
          <p:spPr>
            <a:xfrm>
              <a:off x="1098841" y="2054974"/>
              <a:ext cx="1312357" cy="1283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 Box 4"/>
            <p:cNvSpPr txBox="1">
              <a:spLocks noChangeArrowheads="1"/>
            </p:cNvSpPr>
            <p:nvPr/>
          </p:nvSpPr>
          <p:spPr bwMode="auto">
            <a:xfrm>
              <a:off x="1411499" y="1893992"/>
              <a:ext cx="675161" cy="307509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vert="horz" wrap="square" lIns="0" tIns="72000" rIns="0" bIns="7200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000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Juni</a:t>
              </a:r>
              <a:r>
                <a:rPr lang="en-US" altLang="de-DE" sz="1000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2017</a:t>
              </a:r>
            </a:p>
          </p:txBody>
        </p:sp>
      </p:grpSp>
      <p:grpSp>
        <p:nvGrpSpPr>
          <p:cNvPr id="166" name="Gruppierung 218"/>
          <p:cNvGrpSpPr/>
          <p:nvPr/>
        </p:nvGrpSpPr>
        <p:grpSpPr>
          <a:xfrm>
            <a:off x="4393426" y="1876941"/>
            <a:ext cx="1376476" cy="307509"/>
            <a:chOff x="1098841" y="1893992"/>
            <a:chExt cx="1312357" cy="307509"/>
          </a:xfrm>
        </p:grpSpPr>
        <p:cxnSp>
          <p:nvCxnSpPr>
            <p:cNvPr id="168" name="Gerader Verbinder 54"/>
            <p:cNvCxnSpPr/>
            <p:nvPr/>
          </p:nvCxnSpPr>
          <p:spPr>
            <a:xfrm>
              <a:off x="1098841" y="2054974"/>
              <a:ext cx="1312357" cy="1283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 Box 4"/>
            <p:cNvSpPr txBox="1">
              <a:spLocks noChangeArrowheads="1"/>
            </p:cNvSpPr>
            <p:nvPr/>
          </p:nvSpPr>
          <p:spPr bwMode="auto">
            <a:xfrm>
              <a:off x="1392043" y="1893992"/>
              <a:ext cx="721448" cy="307509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vert="horz" wrap="square" lIns="0" tIns="72000" rIns="0" bIns="7200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000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Juli</a:t>
              </a:r>
              <a:r>
                <a:rPr lang="en-US" altLang="de-DE" sz="1000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2017</a:t>
              </a:r>
            </a:p>
          </p:txBody>
        </p:sp>
      </p:grpSp>
      <p:grpSp>
        <p:nvGrpSpPr>
          <p:cNvPr id="171" name="Gruppierung 218"/>
          <p:cNvGrpSpPr/>
          <p:nvPr/>
        </p:nvGrpSpPr>
        <p:grpSpPr>
          <a:xfrm>
            <a:off x="6073257" y="1893653"/>
            <a:ext cx="1351922" cy="274085"/>
            <a:chOff x="1098841" y="1893992"/>
            <a:chExt cx="1312357" cy="274085"/>
          </a:xfrm>
        </p:grpSpPr>
        <p:cxnSp>
          <p:nvCxnSpPr>
            <p:cNvPr id="172" name="Gerader Verbinder 54"/>
            <p:cNvCxnSpPr/>
            <p:nvPr/>
          </p:nvCxnSpPr>
          <p:spPr>
            <a:xfrm>
              <a:off x="1098841" y="2054974"/>
              <a:ext cx="1312357" cy="1283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 Box 4"/>
            <p:cNvSpPr txBox="1">
              <a:spLocks noChangeArrowheads="1"/>
            </p:cNvSpPr>
            <p:nvPr/>
          </p:nvSpPr>
          <p:spPr bwMode="auto">
            <a:xfrm>
              <a:off x="1304364" y="1893992"/>
              <a:ext cx="908603" cy="2740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0" tIns="72000" rIns="0" bIns="7200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000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August 2017</a:t>
              </a:r>
            </a:p>
          </p:txBody>
        </p:sp>
      </p:grpSp>
      <p:grpSp>
        <p:nvGrpSpPr>
          <p:cNvPr id="174" name="Gruppierung 218"/>
          <p:cNvGrpSpPr/>
          <p:nvPr/>
        </p:nvGrpSpPr>
        <p:grpSpPr>
          <a:xfrm>
            <a:off x="7777976" y="1894685"/>
            <a:ext cx="1367965" cy="307509"/>
            <a:chOff x="1098841" y="1893992"/>
            <a:chExt cx="1312357" cy="307509"/>
          </a:xfrm>
        </p:grpSpPr>
        <p:cxnSp>
          <p:nvCxnSpPr>
            <p:cNvPr id="175" name="Gerader Verbinder 54"/>
            <p:cNvCxnSpPr/>
            <p:nvPr/>
          </p:nvCxnSpPr>
          <p:spPr>
            <a:xfrm>
              <a:off x="1098841" y="2054974"/>
              <a:ext cx="1312357" cy="1283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 Box 4"/>
            <p:cNvSpPr txBox="1">
              <a:spLocks noChangeArrowheads="1"/>
            </p:cNvSpPr>
            <p:nvPr/>
          </p:nvSpPr>
          <p:spPr bwMode="auto">
            <a:xfrm>
              <a:off x="1304490" y="1893992"/>
              <a:ext cx="888650" cy="307509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vert="horz" wrap="square" lIns="0" tIns="72000" rIns="0" bIns="7200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000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Sept. 2017</a:t>
              </a:r>
            </a:p>
          </p:txBody>
        </p:sp>
      </p:grpSp>
      <p:grpSp>
        <p:nvGrpSpPr>
          <p:cNvPr id="178" name="Gruppierung 218"/>
          <p:cNvGrpSpPr/>
          <p:nvPr/>
        </p:nvGrpSpPr>
        <p:grpSpPr>
          <a:xfrm>
            <a:off x="9420632" y="1914196"/>
            <a:ext cx="1367965" cy="307509"/>
            <a:chOff x="1098841" y="1902495"/>
            <a:chExt cx="1312357" cy="307509"/>
          </a:xfrm>
        </p:grpSpPr>
        <p:cxnSp>
          <p:nvCxnSpPr>
            <p:cNvPr id="179" name="Gerader Verbinder 54"/>
            <p:cNvCxnSpPr/>
            <p:nvPr/>
          </p:nvCxnSpPr>
          <p:spPr>
            <a:xfrm>
              <a:off x="1098841" y="2054974"/>
              <a:ext cx="1312357" cy="1283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 Box 4"/>
            <p:cNvSpPr txBox="1">
              <a:spLocks noChangeArrowheads="1"/>
            </p:cNvSpPr>
            <p:nvPr/>
          </p:nvSpPr>
          <p:spPr bwMode="auto">
            <a:xfrm>
              <a:off x="1352458" y="1902495"/>
              <a:ext cx="819517" cy="307509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txBody>
            <a:bodyPr vert="horz" wrap="square" lIns="0" tIns="72000" rIns="0" bIns="7200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000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Okt</a:t>
              </a:r>
              <a:r>
                <a:rPr lang="en-US" altLang="de-DE" sz="1000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2017</a:t>
              </a:r>
            </a:p>
          </p:txBody>
        </p:sp>
      </p:grpSp>
      <p:grpSp>
        <p:nvGrpSpPr>
          <p:cNvPr id="181" name="Gruppierung 2"/>
          <p:cNvGrpSpPr/>
          <p:nvPr/>
        </p:nvGrpSpPr>
        <p:grpSpPr>
          <a:xfrm>
            <a:off x="7614542" y="2875950"/>
            <a:ext cx="1491872" cy="3062681"/>
            <a:chOff x="10516386" y="1479370"/>
            <a:chExt cx="1491872" cy="3416076"/>
          </a:xfrm>
        </p:grpSpPr>
        <p:sp>
          <p:nvSpPr>
            <p:cNvPr id="182" name="Rechteck 181"/>
            <p:cNvSpPr/>
            <p:nvPr/>
          </p:nvSpPr>
          <p:spPr>
            <a:xfrm>
              <a:off x="10667074" y="1479370"/>
              <a:ext cx="302336" cy="3051698"/>
            </a:xfrm>
            <a:prstGeom prst="rect">
              <a:avLst/>
            </a:prstGeom>
            <a:solidFill>
              <a:srgbClr val="118296"/>
            </a:solidFill>
            <a:ln>
              <a:solidFill>
                <a:srgbClr val="1182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84" name="Rechteck 183"/>
            <p:cNvSpPr/>
            <p:nvPr/>
          </p:nvSpPr>
          <p:spPr>
            <a:xfrm>
              <a:off x="11147189" y="3532413"/>
              <a:ext cx="324000" cy="992274"/>
            </a:xfrm>
            <a:prstGeom prst="rect">
              <a:avLst/>
            </a:prstGeom>
            <a:solidFill>
              <a:srgbClr val="5F5751"/>
            </a:solidFill>
            <a:ln>
              <a:solidFill>
                <a:srgbClr val="5F5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11684262" y="4000403"/>
              <a:ext cx="323996" cy="52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118296"/>
                </a:solidFill>
              </a:endParaRPr>
            </a:p>
          </p:txBody>
        </p:sp>
        <p:sp>
          <p:nvSpPr>
            <p:cNvPr id="188" name="Text Box 4"/>
            <p:cNvSpPr txBox="1">
              <a:spLocks noChangeArrowheads="1"/>
            </p:cNvSpPr>
            <p:nvPr/>
          </p:nvSpPr>
          <p:spPr bwMode="auto">
            <a:xfrm>
              <a:off x="10516386" y="4628574"/>
              <a:ext cx="595827" cy="26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1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REV</a:t>
              </a:r>
            </a:p>
          </p:txBody>
        </p:sp>
        <p:sp>
          <p:nvSpPr>
            <p:cNvPr id="189" name="Text Box 4"/>
            <p:cNvSpPr txBox="1">
              <a:spLocks noChangeArrowheads="1"/>
            </p:cNvSpPr>
            <p:nvPr/>
          </p:nvSpPr>
          <p:spPr bwMode="auto">
            <a:xfrm>
              <a:off x="11004462" y="4628574"/>
              <a:ext cx="595827" cy="26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11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EBIT</a:t>
              </a:r>
            </a:p>
          </p:txBody>
        </p:sp>
      </p:grpSp>
      <p:sp>
        <p:nvSpPr>
          <p:cNvPr id="191" name="Oval 158"/>
          <p:cNvSpPr/>
          <p:nvPr/>
        </p:nvSpPr>
        <p:spPr>
          <a:xfrm>
            <a:off x="9348994" y="1457874"/>
            <a:ext cx="108000" cy="108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24D33"/>
              </a:solidFill>
            </a:endParaRPr>
          </a:p>
        </p:txBody>
      </p:sp>
      <p:sp>
        <p:nvSpPr>
          <p:cNvPr id="199" name="Oval 158"/>
          <p:cNvSpPr/>
          <p:nvPr/>
        </p:nvSpPr>
        <p:spPr>
          <a:xfrm>
            <a:off x="6030379" y="2431936"/>
            <a:ext cx="108000" cy="108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524D33"/>
              </a:solidFill>
            </a:endParaRPr>
          </a:p>
        </p:txBody>
      </p:sp>
      <p:sp>
        <p:nvSpPr>
          <p:cNvPr id="201" name="Rechteck 200"/>
          <p:cNvSpPr/>
          <p:nvPr/>
        </p:nvSpPr>
        <p:spPr>
          <a:xfrm>
            <a:off x="9429028" y="2581484"/>
            <a:ext cx="302336" cy="3024000"/>
          </a:xfrm>
          <a:prstGeom prst="rect">
            <a:avLst/>
          </a:prstGeom>
          <a:solidFill>
            <a:srgbClr val="118296"/>
          </a:solidFill>
          <a:ln>
            <a:solidFill>
              <a:srgbClr val="118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118296"/>
              </a:solidFill>
            </a:endParaRPr>
          </a:p>
        </p:txBody>
      </p:sp>
      <p:sp>
        <p:nvSpPr>
          <p:cNvPr id="203" name="Rechteck 202"/>
          <p:cNvSpPr/>
          <p:nvPr/>
        </p:nvSpPr>
        <p:spPr>
          <a:xfrm>
            <a:off x="9907815" y="4415951"/>
            <a:ext cx="324000" cy="1193257"/>
          </a:xfrm>
          <a:prstGeom prst="rect">
            <a:avLst/>
          </a:prstGeom>
          <a:solidFill>
            <a:srgbClr val="5F5751"/>
          </a:solidFill>
          <a:ln>
            <a:solidFill>
              <a:srgbClr val="5F5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118296"/>
              </a:solidFill>
            </a:endParaRPr>
          </a:p>
        </p:txBody>
      </p:sp>
      <p:sp>
        <p:nvSpPr>
          <p:cNvPr id="209" name="Rechteck 208"/>
          <p:cNvSpPr/>
          <p:nvPr/>
        </p:nvSpPr>
        <p:spPr>
          <a:xfrm>
            <a:off x="10444886" y="4459178"/>
            <a:ext cx="324000" cy="11441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118296"/>
              </a:solidFill>
            </a:endParaRPr>
          </a:p>
        </p:txBody>
      </p:sp>
      <p:sp>
        <p:nvSpPr>
          <p:cNvPr id="212" name="Text Box 4"/>
          <p:cNvSpPr txBox="1">
            <a:spLocks noChangeArrowheads="1"/>
          </p:cNvSpPr>
          <p:nvPr/>
        </p:nvSpPr>
        <p:spPr bwMode="auto">
          <a:xfrm>
            <a:off x="9277012" y="5699366"/>
            <a:ext cx="595827" cy="23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1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</a:t>
            </a:r>
          </a:p>
        </p:txBody>
      </p:sp>
      <p:sp>
        <p:nvSpPr>
          <p:cNvPr id="213" name="Text Box 4"/>
          <p:cNvSpPr txBox="1">
            <a:spLocks noChangeArrowheads="1"/>
          </p:cNvSpPr>
          <p:nvPr/>
        </p:nvSpPr>
        <p:spPr bwMode="auto">
          <a:xfrm>
            <a:off x="9765088" y="5699366"/>
            <a:ext cx="595827" cy="23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1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EBIT</a:t>
            </a:r>
          </a:p>
        </p:txBody>
      </p:sp>
      <p:sp>
        <p:nvSpPr>
          <p:cNvPr id="225" name="Text Box 4"/>
          <p:cNvSpPr txBox="1">
            <a:spLocks noChangeArrowheads="1"/>
          </p:cNvSpPr>
          <p:nvPr/>
        </p:nvSpPr>
        <p:spPr bwMode="auto">
          <a:xfrm>
            <a:off x="7037756" y="5698262"/>
            <a:ext cx="405088" cy="2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1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FCF</a:t>
            </a:r>
          </a:p>
        </p:txBody>
      </p:sp>
      <p:sp>
        <p:nvSpPr>
          <p:cNvPr id="226" name="Text Box 4"/>
          <p:cNvSpPr txBox="1">
            <a:spLocks noChangeArrowheads="1"/>
          </p:cNvSpPr>
          <p:nvPr/>
        </p:nvSpPr>
        <p:spPr bwMode="auto">
          <a:xfrm>
            <a:off x="8760602" y="5699969"/>
            <a:ext cx="405088" cy="2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1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FCF</a:t>
            </a:r>
          </a:p>
        </p:txBody>
      </p:sp>
      <p:sp>
        <p:nvSpPr>
          <p:cNvPr id="227" name="Text Box 4"/>
          <p:cNvSpPr txBox="1">
            <a:spLocks noChangeArrowheads="1"/>
          </p:cNvSpPr>
          <p:nvPr/>
        </p:nvSpPr>
        <p:spPr bwMode="auto">
          <a:xfrm>
            <a:off x="10430936" y="5699969"/>
            <a:ext cx="405088" cy="2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1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FCF</a:t>
            </a:r>
          </a:p>
        </p:txBody>
      </p:sp>
      <p:sp>
        <p:nvSpPr>
          <p:cNvPr id="159" name="Oval 158"/>
          <p:cNvSpPr/>
          <p:nvPr/>
        </p:nvSpPr>
        <p:spPr>
          <a:xfrm>
            <a:off x="7716192" y="1977816"/>
            <a:ext cx="108000" cy="108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24D33"/>
              </a:solidFill>
            </a:endParaRPr>
          </a:p>
        </p:txBody>
      </p:sp>
      <p:cxnSp>
        <p:nvCxnSpPr>
          <p:cNvPr id="190" name="Gerade Verbindung 169"/>
          <p:cNvCxnSpPr>
            <a:endCxn id="159" idx="6"/>
          </p:cNvCxnSpPr>
          <p:nvPr/>
        </p:nvCxnSpPr>
        <p:spPr>
          <a:xfrm flipV="1">
            <a:off x="6138379" y="2031816"/>
            <a:ext cx="1685813" cy="43844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erade Verbindung 169"/>
          <p:cNvCxnSpPr>
            <a:endCxn id="199" idx="2"/>
          </p:cNvCxnSpPr>
          <p:nvPr/>
        </p:nvCxnSpPr>
        <p:spPr>
          <a:xfrm flipV="1">
            <a:off x="4493498" y="2485936"/>
            <a:ext cx="1536881" cy="663512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481D-800C-4F34-B3D6-C18BC0A4FD2D}" type="slidenum">
              <a:rPr lang="de-CH" smtClean="0"/>
              <a:pPr/>
              <a:t>10</a:t>
            </a:fld>
            <a:endParaRPr lang="de-CH"/>
          </a:p>
        </p:txBody>
      </p:sp>
      <p:grpSp>
        <p:nvGrpSpPr>
          <p:cNvPr id="165" name="Gruppierung 164"/>
          <p:cNvGrpSpPr/>
          <p:nvPr/>
        </p:nvGrpSpPr>
        <p:grpSpPr>
          <a:xfrm>
            <a:off x="983432" y="6165304"/>
            <a:ext cx="416697" cy="109981"/>
            <a:chOff x="953886" y="5638108"/>
            <a:chExt cx="416697" cy="109981"/>
          </a:xfrm>
        </p:grpSpPr>
        <p:sp>
          <p:nvSpPr>
            <p:cNvPr id="195" name="Oval 194"/>
            <p:cNvSpPr/>
            <p:nvPr/>
          </p:nvSpPr>
          <p:spPr>
            <a:xfrm>
              <a:off x="953886" y="5638108"/>
              <a:ext cx="108000" cy="108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524D33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1262583" y="5640089"/>
              <a:ext cx="108000" cy="108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524D33"/>
                </a:solidFill>
              </a:endParaRPr>
            </a:p>
          </p:txBody>
        </p:sp>
        <p:cxnSp>
          <p:nvCxnSpPr>
            <p:cNvPr id="197" name="Gerade Verbindung 196"/>
            <p:cNvCxnSpPr>
              <a:stCxn id="195" idx="6"/>
            </p:cNvCxnSpPr>
            <p:nvPr/>
          </p:nvCxnSpPr>
          <p:spPr>
            <a:xfrm>
              <a:off x="1061886" y="5692108"/>
              <a:ext cx="210294" cy="0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 Box 4"/>
          <p:cNvSpPr txBox="1">
            <a:spLocks noChangeArrowheads="1"/>
          </p:cNvSpPr>
          <p:nvPr/>
        </p:nvSpPr>
        <p:spPr bwMode="auto">
          <a:xfrm>
            <a:off x="1487488" y="6136328"/>
            <a:ext cx="1344513" cy="26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0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Acc. Working Capital</a:t>
            </a:r>
          </a:p>
        </p:txBody>
      </p:sp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987178" y="6403200"/>
            <a:ext cx="342653" cy="23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0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</a:t>
            </a:r>
          </a:p>
        </p:txBody>
      </p: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3005367" y="6127108"/>
            <a:ext cx="611252" cy="23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0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EBIT</a:t>
            </a:r>
          </a:p>
        </p:txBody>
      </p:sp>
      <p:sp>
        <p:nvSpPr>
          <p:cNvPr id="94" name="Text Box 4"/>
          <p:cNvSpPr txBox="1">
            <a:spLocks noChangeArrowheads="1"/>
          </p:cNvSpPr>
          <p:nvPr/>
        </p:nvSpPr>
        <p:spPr bwMode="auto">
          <a:xfrm>
            <a:off x="3009142" y="6405247"/>
            <a:ext cx="342653" cy="23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0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FCF</a:t>
            </a: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1506551" y="6408742"/>
            <a:ext cx="1344513" cy="26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0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Revenue</a:t>
            </a:r>
          </a:p>
        </p:txBody>
      </p: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3520555" y="6120818"/>
            <a:ext cx="2007229" cy="26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0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Earnings before Interest and Taxes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3522742" y="6385143"/>
            <a:ext cx="2007229" cy="26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e-DE" sz="10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Cash Flow</a:t>
            </a:r>
          </a:p>
        </p:txBody>
      </p:sp>
      <p:cxnSp>
        <p:nvCxnSpPr>
          <p:cNvPr id="217" name="Gerade Verbindung 216"/>
          <p:cNvCxnSpPr/>
          <p:nvPr/>
        </p:nvCxnSpPr>
        <p:spPr>
          <a:xfrm flipV="1">
            <a:off x="7786855" y="1514384"/>
            <a:ext cx="1577902" cy="503982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89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hteck 178"/>
          <p:cNvSpPr/>
          <p:nvPr/>
        </p:nvSpPr>
        <p:spPr>
          <a:xfrm>
            <a:off x="263352" y="260648"/>
            <a:ext cx="11665296" cy="6336704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2740090" y="211329"/>
            <a:ext cx="6703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 Economics</a:t>
            </a:r>
            <a:endParaRPr lang="de-CH" sz="14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de-CH" sz="4400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07368" y="2099339"/>
            <a:ext cx="3691804" cy="3768408"/>
            <a:chOff x="4403730" y="1604808"/>
            <a:chExt cx="3691804" cy="3768408"/>
          </a:xfrm>
        </p:grpSpPr>
        <p:grpSp>
          <p:nvGrpSpPr>
            <p:cNvPr id="135" name="Gruppierung 134"/>
            <p:cNvGrpSpPr/>
            <p:nvPr/>
          </p:nvGrpSpPr>
          <p:grpSpPr>
            <a:xfrm>
              <a:off x="4403730" y="2339564"/>
              <a:ext cx="3691804" cy="3033652"/>
              <a:chOff x="345272" y="2564904"/>
              <a:chExt cx="3691804" cy="3033652"/>
            </a:xfrm>
          </p:grpSpPr>
          <p:sp>
            <p:nvSpPr>
              <p:cNvPr id="136" name="Rechteck 135"/>
              <p:cNvSpPr/>
              <p:nvPr/>
            </p:nvSpPr>
            <p:spPr>
              <a:xfrm>
                <a:off x="448024" y="2564904"/>
                <a:ext cx="302336" cy="2632590"/>
              </a:xfrm>
              <a:prstGeom prst="rect">
                <a:avLst/>
              </a:prstGeom>
              <a:solidFill>
                <a:srgbClr val="118296"/>
              </a:solidFill>
              <a:ln>
                <a:solidFill>
                  <a:srgbClr val="1182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118296"/>
                  </a:solidFill>
                </a:endParaRPr>
              </a:p>
            </p:txBody>
          </p:sp>
          <p:sp>
            <p:nvSpPr>
              <p:cNvPr id="137" name="Freeform 9"/>
              <p:cNvSpPr>
                <a:spLocks/>
              </p:cNvSpPr>
              <p:nvPr/>
            </p:nvSpPr>
            <p:spPr bwMode="auto">
              <a:xfrm>
                <a:off x="438651" y="5206866"/>
                <a:ext cx="3487737" cy="45719"/>
              </a:xfrm>
              <a:custGeom>
                <a:avLst/>
                <a:gdLst>
                  <a:gd name="T0" fmla="+- 0 1430 1430"/>
                  <a:gd name="T1" fmla="*/ T0 w 14688"/>
                  <a:gd name="T2" fmla="+- 0 16118 1430"/>
                  <a:gd name="T3" fmla="*/ T2 w 1468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4688">
                    <a:moveTo>
                      <a:pt x="0" y="0"/>
                    </a:moveTo>
                    <a:lnTo>
                      <a:pt x="14688" y="0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 type="none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38" name="Text Box 4"/>
              <p:cNvSpPr txBox="1">
                <a:spLocks noChangeArrowheads="1"/>
              </p:cNvSpPr>
              <p:nvPr/>
            </p:nvSpPr>
            <p:spPr bwMode="auto">
              <a:xfrm>
                <a:off x="345272" y="5331684"/>
                <a:ext cx="405088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1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REV</a:t>
                </a:r>
              </a:p>
            </p:txBody>
          </p:sp>
          <p:sp>
            <p:nvSpPr>
              <p:cNvPr id="140" name="Text Box 4"/>
              <p:cNvSpPr txBox="1">
                <a:spLocks noChangeArrowheads="1"/>
              </p:cNvSpPr>
              <p:nvPr/>
            </p:nvSpPr>
            <p:spPr bwMode="auto">
              <a:xfrm>
                <a:off x="882491" y="5331684"/>
                <a:ext cx="405088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1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COGS</a:t>
                </a:r>
              </a:p>
            </p:txBody>
          </p:sp>
          <p:sp>
            <p:nvSpPr>
              <p:cNvPr id="141" name="Rechteck 140"/>
              <p:cNvSpPr/>
              <p:nvPr/>
            </p:nvSpPr>
            <p:spPr>
              <a:xfrm>
                <a:off x="928139" y="2566719"/>
                <a:ext cx="324000" cy="1151996"/>
              </a:xfrm>
              <a:prstGeom prst="rect">
                <a:avLst/>
              </a:prstGeom>
              <a:solidFill>
                <a:srgbClr val="5F5751"/>
              </a:solidFill>
              <a:ln>
                <a:solidFill>
                  <a:srgbClr val="5F57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118296"/>
                  </a:solidFill>
                </a:endParaRPr>
              </a:p>
            </p:txBody>
          </p:sp>
          <p:cxnSp>
            <p:nvCxnSpPr>
              <p:cNvPr id="142" name="Gerade Verbindung 141"/>
              <p:cNvCxnSpPr/>
              <p:nvPr/>
            </p:nvCxnSpPr>
            <p:spPr>
              <a:xfrm>
                <a:off x="773464" y="2564904"/>
                <a:ext cx="167635" cy="0"/>
              </a:xfrm>
              <a:prstGeom prst="line">
                <a:avLst/>
              </a:prstGeom>
              <a:ln w="9525" cmpd="sng">
                <a:solidFill>
                  <a:srgbClr val="5F575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 Box 4"/>
              <p:cNvSpPr txBox="1">
                <a:spLocks noChangeArrowheads="1"/>
              </p:cNvSpPr>
              <p:nvPr/>
            </p:nvSpPr>
            <p:spPr bwMode="auto">
              <a:xfrm>
                <a:off x="650104" y="3502040"/>
                <a:ext cx="530325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de-DE" sz="10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826835" y="3035832"/>
                <a:ext cx="530325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9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-43%</a:t>
                </a:r>
              </a:p>
            </p:txBody>
          </p:sp>
          <p:cxnSp>
            <p:nvCxnSpPr>
              <p:cNvPr id="145" name="Gerade Verbindung 144"/>
              <p:cNvCxnSpPr/>
              <p:nvPr/>
            </p:nvCxnSpPr>
            <p:spPr>
              <a:xfrm>
                <a:off x="1031821" y="3688810"/>
                <a:ext cx="167635" cy="0"/>
              </a:xfrm>
              <a:prstGeom prst="line">
                <a:avLst/>
              </a:prstGeom>
              <a:ln w="9525" cmpd="sng">
                <a:solidFill>
                  <a:srgbClr val="5F575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Rechteck 145"/>
              <p:cNvSpPr/>
              <p:nvPr/>
            </p:nvSpPr>
            <p:spPr>
              <a:xfrm>
                <a:off x="1465212" y="3718715"/>
                <a:ext cx="323996" cy="14787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118296"/>
                  </a:solidFill>
                </a:endParaRPr>
              </a:p>
            </p:txBody>
          </p:sp>
          <p:cxnSp>
            <p:nvCxnSpPr>
              <p:cNvPr id="147" name="Gerade Verbindung 146"/>
              <p:cNvCxnSpPr/>
              <p:nvPr/>
            </p:nvCxnSpPr>
            <p:spPr>
              <a:xfrm>
                <a:off x="1277328" y="3723513"/>
                <a:ext cx="180000" cy="4177"/>
              </a:xfrm>
              <a:prstGeom prst="line">
                <a:avLst/>
              </a:prstGeom>
              <a:ln w="9525" cmpd="sng">
                <a:solidFill>
                  <a:srgbClr val="5F575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 Box 4"/>
              <p:cNvSpPr txBox="1">
                <a:spLocks noChangeArrowheads="1"/>
              </p:cNvSpPr>
              <p:nvPr/>
            </p:nvSpPr>
            <p:spPr bwMode="auto">
              <a:xfrm>
                <a:off x="1370120" y="4419392"/>
                <a:ext cx="530325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900" dirty="0">
                    <a:solidFill>
                      <a:srgbClr val="524D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57%</a:t>
                </a:r>
              </a:p>
            </p:txBody>
          </p:sp>
          <p:sp>
            <p:nvSpPr>
              <p:cNvPr id="149" name="Text Box 4"/>
              <p:cNvSpPr txBox="1">
                <a:spLocks noChangeArrowheads="1"/>
              </p:cNvSpPr>
              <p:nvPr/>
            </p:nvSpPr>
            <p:spPr bwMode="auto">
              <a:xfrm>
                <a:off x="1419710" y="5331684"/>
                <a:ext cx="405088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1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CM1</a:t>
                </a:r>
              </a:p>
            </p:txBody>
          </p:sp>
          <p:sp>
            <p:nvSpPr>
              <p:cNvPr id="150" name="Text Box 4"/>
              <p:cNvSpPr txBox="1">
                <a:spLocks noChangeArrowheads="1"/>
              </p:cNvSpPr>
              <p:nvPr/>
            </p:nvSpPr>
            <p:spPr bwMode="auto">
              <a:xfrm>
                <a:off x="1956929" y="5331684"/>
                <a:ext cx="405088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1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OPS</a:t>
                </a:r>
              </a:p>
            </p:txBody>
          </p:sp>
          <p:sp>
            <p:nvSpPr>
              <p:cNvPr id="151" name="Text Box 4"/>
              <p:cNvSpPr txBox="1">
                <a:spLocks noChangeArrowheads="1"/>
              </p:cNvSpPr>
              <p:nvPr/>
            </p:nvSpPr>
            <p:spPr bwMode="auto">
              <a:xfrm>
                <a:off x="2494148" y="5331684"/>
                <a:ext cx="405088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1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CM2</a:t>
                </a:r>
              </a:p>
            </p:txBody>
          </p:sp>
          <p:sp>
            <p:nvSpPr>
              <p:cNvPr id="152" name="Text Box 4"/>
              <p:cNvSpPr txBox="1">
                <a:spLocks noChangeArrowheads="1"/>
              </p:cNvSpPr>
              <p:nvPr/>
            </p:nvSpPr>
            <p:spPr bwMode="auto">
              <a:xfrm>
                <a:off x="3031367" y="5331684"/>
                <a:ext cx="405088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1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CAC</a:t>
                </a:r>
              </a:p>
            </p:txBody>
          </p:sp>
          <p:sp>
            <p:nvSpPr>
              <p:cNvPr id="153" name="Text Box 4"/>
              <p:cNvSpPr txBox="1">
                <a:spLocks noChangeArrowheads="1"/>
              </p:cNvSpPr>
              <p:nvPr/>
            </p:nvSpPr>
            <p:spPr bwMode="auto">
              <a:xfrm>
                <a:off x="3568584" y="5331684"/>
                <a:ext cx="405088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1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CM3</a:t>
                </a:r>
              </a:p>
            </p:txBody>
          </p:sp>
          <p:cxnSp>
            <p:nvCxnSpPr>
              <p:cNvPr id="154" name="Gerade Verbindung 153"/>
              <p:cNvCxnSpPr/>
              <p:nvPr/>
            </p:nvCxnSpPr>
            <p:spPr>
              <a:xfrm>
                <a:off x="1794960" y="3726543"/>
                <a:ext cx="180000" cy="4177"/>
              </a:xfrm>
              <a:prstGeom prst="line">
                <a:avLst/>
              </a:prstGeom>
              <a:ln w="9525" cmpd="sng">
                <a:solidFill>
                  <a:srgbClr val="5F575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eck 154"/>
              <p:cNvSpPr/>
              <p:nvPr/>
            </p:nvSpPr>
            <p:spPr>
              <a:xfrm>
                <a:off x="2000880" y="3730720"/>
                <a:ext cx="324000" cy="36000"/>
              </a:xfrm>
              <a:prstGeom prst="rect">
                <a:avLst/>
              </a:prstGeom>
              <a:solidFill>
                <a:srgbClr val="5F5751"/>
              </a:solidFill>
              <a:ln>
                <a:solidFill>
                  <a:srgbClr val="5F57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118296"/>
                  </a:solidFill>
                </a:endParaRPr>
              </a:p>
            </p:txBody>
          </p:sp>
          <p:cxnSp>
            <p:nvCxnSpPr>
              <p:cNvPr id="156" name="Gerade Verbindung 155"/>
              <p:cNvCxnSpPr/>
              <p:nvPr/>
            </p:nvCxnSpPr>
            <p:spPr>
              <a:xfrm>
                <a:off x="2348728" y="3770798"/>
                <a:ext cx="180000" cy="4177"/>
              </a:xfrm>
              <a:prstGeom prst="line">
                <a:avLst/>
              </a:prstGeom>
              <a:ln w="9525" cmpd="sng">
                <a:solidFill>
                  <a:srgbClr val="5F575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Rechteck 156"/>
              <p:cNvSpPr/>
              <p:nvPr/>
            </p:nvSpPr>
            <p:spPr>
              <a:xfrm>
                <a:off x="2535208" y="3768775"/>
                <a:ext cx="323996" cy="14287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118296"/>
                  </a:solidFill>
                </a:endParaRPr>
              </a:p>
            </p:txBody>
          </p:sp>
          <p:sp>
            <p:nvSpPr>
              <p:cNvPr id="158" name="Text Box 4"/>
              <p:cNvSpPr txBox="1">
                <a:spLocks noChangeArrowheads="1"/>
              </p:cNvSpPr>
              <p:nvPr/>
            </p:nvSpPr>
            <p:spPr bwMode="auto">
              <a:xfrm>
                <a:off x="2436047" y="4419392"/>
                <a:ext cx="530325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900" dirty="0">
                    <a:solidFill>
                      <a:srgbClr val="524D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55%</a:t>
                </a:r>
              </a:p>
            </p:txBody>
          </p:sp>
          <p:sp>
            <p:nvSpPr>
              <p:cNvPr id="161" name="Rechteck 160"/>
              <p:cNvSpPr/>
              <p:nvPr/>
            </p:nvSpPr>
            <p:spPr>
              <a:xfrm>
                <a:off x="3073579" y="3770798"/>
                <a:ext cx="323996" cy="72000"/>
              </a:xfrm>
              <a:prstGeom prst="rect">
                <a:avLst/>
              </a:prstGeom>
              <a:solidFill>
                <a:srgbClr val="5F5751"/>
              </a:solidFill>
              <a:ln>
                <a:solidFill>
                  <a:srgbClr val="5F57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118296"/>
                  </a:solidFill>
                </a:endParaRPr>
              </a:p>
            </p:txBody>
          </p:sp>
          <p:cxnSp>
            <p:nvCxnSpPr>
              <p:cNvPr id="162" name="Gerade Verbindung 161"/>
              <p:cNvCxnSpPr/>
              <p:nvPr/>
            </p:nvCxnSpPr>
            <p:spPr>
              <a:xfrm>
                <a:off x="2878704" y="3772956"/>
                <a:ext cx="180000" cy="4177"/>
              </a:xfrm>
              <a:prstGeom prst="line">
                <a:avLst/>
              </a:prstGeom>
              <a:ln w="9525" cmpd="sng">
                <a:solidFill>
                  <a:srgbClr val="5F575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Rechteck 163"/>
              <p:cNvSpPr/>
              <p:nvPr/>
            </p:nvSpPr>
            <p:spPr>
              <a:xfrm>
                <a:off x="3602392" y="3851314"/>
                <a:ext cx="323996" cy="13461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118296"/>
                  </a:solidFill>
                </a:endParaRPr>
              </a:p>
            </p:txBody>
          </p:sp>
          <p:cxnSp>
            <p:nvCxnSpPr>
              <p:cNvPr id="165" name="Gerade Verbindung 164"/>
              <p:cNvCxnSpPr/>
              <p:nvPr/>
            </p:nvCxnSpPr>
            <p:spPr>
              <a:xfrm>
                <a:off x="3415870" y="3847137"/>
                <a:ext cx="180000" cy="4177"/>
              </a:xfrm>
              <a:prstGeom prst="line">
                <a:avLst/>
              </a:prstGeom>
              <a:ln w="9525" cmpd="sng">
                <a:solidFill>
                  <a:srgbClr val="5F575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Text Box 4"/>
              <p:cNvSpPr txBox="1">
                <a:spLocks noChangeArrowheads="1"/>
              </p:cNvSpPr>
              <p:nvPr/>
            </p:nvSpPr>
            <p:spPr bwMode="auto">
              <a:xfrm>
                <a:off x="3506751" y="4419392"/>
                <a:ext cx="530325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900" dirty="0">
                    <a:solidFill>
                      <a:srgbClr val="524D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53%</a:t>
                </a:r>
              </a:p>
            </p:txBody>
          </p:sp>
        </p:grpSp>
        <p:grpSp>
          <p:nvGrpSpPr>
            <p:cNvPr id="169" name="Gruppierung 16"/>
            <p:cNvGrpSpPr/>
            <p:nvPr/>
          </p:nvGrpSpPr>
          <p:grpSpPr>
            <a:xfrm>
              <a:off x="4481929" y="1604808"/>
              <a:ext cx="3502917" cy="335270"/>
              <a:chOff x="479381" y="1845230"/>
              <a:chExt cx="3241749" cy="335270"/>
            </a:xfrm>
          </p:grpSpPr>
          <p:cxnSp>
            <p:nvCxnSpPr>
              <p:cNvPr id="177" name="Gerader Verbinder 54"/>
              <p:cNvCxnSpPr/>
              <p:nvPr/>
            </p:nvCxnSpPr>
            <p:spPr>
              <a:xfrm>
                <a:off x="479381" y="2024702"/>
                <a:ext cx="324174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 Box 4"/>
              <p:cNvSpPr txBox="1">
                <a:spLocks noChangeArrowheads="1"/>
              </p:cNvSpPr>
              <p:nvPr/>
            </p:nvSpPr>
            <p:spPr bwMode="auto">
              <a:xfrm>
                <a:off x="1481697" y="1845230"/>
                <a:ext cx="1251814" cy="335270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</p:spPr>
            <p:txBody>
              <a:bodyPr vert="horz" wrap="square" lIns="0" tIns="72000" rIns="0" bIns="7200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400" b="1" dirty="0">
                    <a:solidFill>
                      <a:srgbClr val="524D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Sept. 2017</a:t>
                </a:r>
              </a:p>
            </p:txBody>
          </p:sp>
        </p:grpSp>
      </p:grpSp>
      <p:sp>
        <p:nvSpPr>
          <p:cNvPr id="181" name="Textfeld 180"/>
          <p:cNvSpPr txBox="1"/>
          <p:nvPr/>
        </p:nvSpPr>
        <p:spPr>
          <a:xfrm>
            <a:off x="170384" y="6557094"/>
            <a:ext cx="28119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de-DE" sz="9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Lifespan</a:t>
            </a:r>
            <a:r>
              <a:rPr lang="de-DE" sz="9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9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calculated</a:t>
            </a:r>
            <a:r>
              <a:rPr lang="de-DE" sz="9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9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de-DE" sz="9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LS = 1/(1-Retention Rate) </a:t>
            </a:r>
            <a:endParaRPr lang="de-CH" sz="9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8205620" y="2100103"/>
            <a:ext cx="3502940" cy="3370227"/>
            <a:chOff x="8408988" y="1605572"/>
            <a:chExt cx="3502940" cy="3370227"/>
          </a:xfrm>
        </p:grpSpPr>
        <p:grpSp>
          <p:nvGrpSpPr>
            <p:cNvPr id="188" name="Gruppierung 16"/>
            <p:cNvGrpSpPr/>
            <p:nvPr/>
          </p:nvGrpSpPr>
          <p:grpSpPr>
            <a:xfrm>
              <a:off x="8408988" y="1605572"/>
              <a:ext cx="3502917" cy="335270"/>
              <a:chOff x="479381" y="1845230"/>
              <a:chExt cx="3241749" cy="335270"/>
            </a:xfrm>
          </p:grpSpPr>
          <p:cxnSp>
            <p:nvCxnSpPr>
              <p:cNvPr id="189" name="Gerader Verbinder 54"/>
              <p:cNvCxnSpPr/>
              <p:nvPr/>
            </p:nvCxnSpPr>
            <p:spPr>
              <a:xfrm>
                <a:off x="479381" y="2024702"/>
                <a:ext cx="324174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ext Box 4"/>
              <p:cNvSpPr txBox="1">
                <a:spLocks noChangeArrowheads="1"/>
              </p:cNvSpPr>
              <p:nvPr/>
            </p:nvSpPr>
            <p:spPr bwMode="auto">
              <a:xfrm>
                <a:off x="1395435" y="1845230"/>
                <a:ext cx="1411226" cy="335270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</p:spPr>
            <p:txBody>
              <a:bodyPr vert="horz" wrap="square" lIns="0" tIns="72000" rIns="0" bIns="7200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400" b="1" dirty="0">
                    <a:solidFill>
                      <a:srgbClr val="524D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Lifetime Value</a:t>
                </a:r>
              </a:p>
            </p:txBody>
          </p:sp>
        </p:grpSp>
        <p:sp>
          <p:nvSpPr>
            <p:cNvPr id="16" name="Rechteck 15"/>
            <p:cNvSpPr/>
            <p:nvPr/>
          </p:nvSpPr>
          <p:spPr>
            <a:xfrm>
              <a:off x="8409864" y="2837649"/>
              <a:ext cx="3501210" cy="80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8409011" y="2636912"/>
              <a:ext cx="3502917" cy="570769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rgbClr val="11829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524D33"/>
                </a:solidFill>
                <a:latin typeface="Tahoma"/>
                <a:cs typeface="Tahoma"/>
              </a:endParaRPr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8409864" y="4125472"/>
              <a:ext cx="3501210" cy="80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8409011" y="3520971"/>
              <a:ext cx="3502917" cy="570769"/>
              <a:chOff x="8422433" y="3506303"/>
              <a:chExt cx="3502917" cy="570769"/>
            </a:xfrm>
          </p:grpSpPr>
          <p:sp>
            <p:nvSpPr>
              <p:cNvPr id="170" name="Rechteck 169"/>
              <p:cNvSpPr/>
              <p:nvPr/>
            </p:nvSpPr>
            <p:spPr>
              <a:xfrm>
                <a:off x="8422433" y="3506303"/>
                <a:ext cx="3502917" cy="570769"/>
              </a:xfrm>
              <a:prstGeom prst="rect">
                <a:avLst/>
              </a:prstGeom>
              <a:solidFill>
                <a:srgbClr val="FFFFFF"/>
              </a:solidFill>
              <a:ln w="6350" cmpd="sng">
                <a:solidFill>
                  <a:srgbClr val="11829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3" name="Rechteck 212"/>
              <p:cNvSpPr/>
              <p:nvPr/>
            </p:nvSpPr>
            <p:spPr>
              <a:xfrm>
                <a:off x="9292887" y="3642796"/>
                <a:ext cx="1720060" cy="2956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XXX </a:t>
                </a:r>
                <a:r>
                  <a:rPr lang="de-DE" sz="1200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€ x </a:t>
                </a:r>
                <a:r>
                  <a:rPr lang="de-DE" sz="12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XXX </a:t>
                </a:r>
                <a:r>
                  <a:rPr lang="de-DE" sz="1200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Jahre*</a:t>
                </a:r>
                <a:endPara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215" name="Gerader Verbinder 54"/>
            <p:cNvCxnSpPr/>
            <p:nvPr/>
          </p:nvCxnSpPr>
          <p:spPr>
            <a:xfrm>
              <a:off x="9840416" y="2337183"/>
              <a:ext cx="572081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>
              <a:off x="10157108" y="3207681"/>
              <a:ext cx="0" cy="31329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pieren 6"/>
            <p:cNvGrpSpPr/>
            <p:nvPr/>
          </p:nvGrpSpPr>
          <p:grpSpPr>
            <a:xfrm>
              <a:off x="8409011" y="4405030"/>
              <a:ext cx="3502917" cy="570769"/>
              <a:chOff x="8420083" y="4405030"/>
              <a:chExt cx="3502917" cy="570769"/>
            </a:xfrm>
          </p:grpSpPr>
          <p:sp>
            <p:nvSpPr>
              <p:cNvPr id="171" name="Rechteck 170"/>
              <p:cNvSpPr/>
              <p:nvPr/>
            </p:nvSpPr>
            <p:spPr>
              <a:xfrm>
                <a:off x="8420083" y="4405030"/>
                <a:ext cx="3502917" cy="570769"/>
              </a:xfrm>
              <a:prstGeom prst="rect">
                <a:avLst/>
              </a:prstGeom>
              <a:solidFill>
                <a:srgbClr val="FFFFFF"/>
              </a:solidFill>
              <a:ln w="6350" cmpd="sng">
                <a:solidFill>
                  <a:srgbClr val="11829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1" name="Rechteck 220"/>
              <p:cNvSpPr/>
              <p:nvPr/>
            </p:nvSpPr>
            <p:spPr>
              <a:xfrm>
                <a:off x="9292887" y="4546549"/>
                <a:ext cx="1720060" cy="2956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 dirty="0">
                    <a:solidFill>
                      <a:srgbClr val="FF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XXX €</a:t>
                </a:r>
                <a:endParaRPr lang="de-CH" sz="24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2" name="Rechteck 171"/>
            <p:cNvSpPr/>
            <p:nvPr/>
          </p:nvSpPr>
          <p:spPr>
            <a:xfrm>
              <a:off x="9555385" y="1991887"/>
              <a:ext cx="1223566" cy="295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CLV</a:t>
              </a:r>
              <a:endParaRPr lang="de-CH" sz="16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78" name="Gerade Verbindung mit Pfeil 177"/>
            <p:cNvCxnSpPr/>
            <p:nvPr/>
          </p:nvCxnSpPr>
          <p:spPr>
            <a:xfrm flipH="1">
              <a:off x="10160446" y="2339564"/>
              <a:ext cx="0" cy="297348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Gerade Verbindung mit Pfeil 186"/>
            <p:cNvCxnSpPr>
              <a:stCxn id="170" idx="2"/>
            </p:cNvCxnSpPr>
            <p:nvPr/>
          </p:nvCxnSpPr>
          <p:spPr>
            <a:xfrm flipH="1">
              <a:off x="10151157" y="4091740"/>
              <a:ext cx="0" cy="31329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uppieren 2"/>
          <p:cNvGrpSpPr/>
          <p:nvPr/>
        </p:nvGrpSpPr>
        <p:grpSpPr>
          <a:xfrm>
            <a:off x="4260529" y="2108864"/>
            <a:ext cx="3691804" cy="3768408"/>
            <a:chOff x="4403730" y="1604808"/>
            <a:chExt cx="3691804" cy="3768408"/>
          </a:xfrm>
        </p:grpSpPr>
        <p:grpSp>
          <p:nvGrpSpPr>
            <p:cNvPr id="193" name="Gruppierung 192"/>
            <p:cNvGrpSpPr/>
            <p:nvPr/>
          </p:nvGrpSpPr>
          <p:grpSpPr>
            <a:xfrm>
              <a:off x="4403730" y="2627385"/>
              <a:ext cx="3691804" cy="2745831"/>
              <a:chOff x="345272" y="2852725"/>
              <a:chExt cx="3691804" cy="2745831"/>
            </a:xfrm>
          </p:grpSpPr>
          <p:sp>
            <p:nvSpPr>
              <p:cNvPr id="197" name="Rechteck 196"/>
              <p:cNvSpPr/>
              <p:nvPr/>
            </p:nvSpPr>
            <p:spPr>
              <a:xfrm>
                <a:off x="448024" y="2852726"/>
                <a:ext cx="302336" cy="2344767"/>
              </a:xfrm>
              <a:prstGeom prst="rect">
                <a:avLst/>
              </a:prstGeom>
              <a:solidFill>
                <a:srgbClr val="118296"/>
              </a:solidFill>
              <a:ln>
                <a:solidFill>
                  <a:srgbClr val="1182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118296"/>
                  </a:solidFill>
                </a:endParaRPr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438651" y="5206866"/>
                <a:ext cx="3487737" cy="45719"/>
              </a:xfrm>
              <a:custGeom>
                <a:avLst/>
                <a:gdLst>
                  <a:gd name="T0" fmla="+- 0 1430 1430"/>
                  <a:gd name="T1" fmla="*/ T0 w 14688"/>
                  <a:gd name="T2" fmla="+- 0 16118 1430"/>
                  <a:gd name="T3" fmla="*/ T2 w 1468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4688">
                    <a:moveTo>
                      <a:pt x="0" y="0"/>
                    </a:moveTo>
                    <a:lnTo>
                      <a:pt x="14688" y="0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 type="none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99" name="Text Box 4"/>
              <p:cNvSpPr txBox="1">
                <a:spLocks noChangeArrowheads="1"/>
              </p:cNvSpPr>
              <p:nvPr/>
            </p:nvSpPr>
            <p:spPr bwMode="auto">
              <a:xfrm>
                <a:off x="345272" y="5331684"/>
                <a:ext cx="405088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1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REV</a:t>
                </a:r>
              </a:p>
            </p:txBody>
          </p:sp>
          <p:sp>
            <p:nvSpPr>
              <p:cNvPr id="201" name="Text Box 4"/>
              <p:cNvSpPr txBox="1">
                <a:spLocks noChangeArrowheads="1"/>
              </p:cNvSpPr>
              <p:nvPr/>
            </p:nvSpPr>
            <p:spPr bwMode="auto">
              <a:xfrm>
                <a:off x="882491" y="5331684"/>
                <a:ext cx="405088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1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COGS</a:t>
                </a:r>
              </a:p>
            </p:txBody>
          </p:sp>
          <p:sp>
            <p:nvSpPr>
              <p:cNvPr id="202" name="Rechteck 201"/>
              <p:cNvSpPr/>
              <p:nvPr/>
            </p:nvSpPr>
            <p:spPr>
              <a:xfrm>
                <a:off x="936778" y="2852725"/>
                <a:ext cx="359440" cy="998589"/>
              </a:xfrm>
              <a:prstGeom prst="rect">
                <a:avLst/>
              </a:prstGeom>
              <a:solidFill>
                <a:srgbClr val="5F5751"/>
              </a:solidFill>
              <a:ln>
                <a:solidFill>
                  <a:srgbClr val="5F57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118296"/>
                  </a:solidFill>
                </a:endParaRPr>
              </a:p>
            </p:txBody>
          </p:sp>
          <p:cxnSp>
            <p:nvCxnSpPr>
              <p:cNvPr id="203" name="Gerade Verbindung 202"/>
              <p:cNvCxnSpPr/>
              <p:nvPr/>
            </p:nvCxnSpPr>
            <p:spPr>
              <a:xfrm>
                <a:off x="764825" y="2852727"/>
                <a:ext cx="167635" cy="0"/>
              </a:xfrm>
              <a:prstGeom prst="line">
                <a:avLst/>
              </a:prstGeom>
              <a:ln w="9525" cmpd="sng">
                <a:solidFill>
                  <a:srgbClr val="5F575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Text Box 4"/>
              <p:cNvSpPr txBox="1">
                <a:spLocks noChangeArrowheads="1"/>
              </p:cNvSpPr>
              <p:nvPr/>
            </p:nvSpPr>
            <p:spPr bwMode="auto">
              <a:xfrm>
                <a:off x="650104" y="3502040"/>
                <a:ext cx="530325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de-DE" sz="10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" name="Text Box 4"/>
              <p:cNvSpPr txBox="1">
                <a:spLocks noChangeArrowheads="1"/>
              </p:cNvSpPr>
              <p:nvPr/>
            </p:nvSpPr>
            <p:spPr bwMode="auto">
              <a:xfrm>
                <a:off x="844113" y="3161919"/>
                <a:ext cx="530325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9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-47%</a:t>
                </a:r>
              </a:p>
            </p:txBody>
          </p:sp>
          <p:cxnSp>
            <p:nvCxnSpPr>
              <p:cNvPr id="206" name="Gerade Verbindung 205"/>
              <p:cNvCxnSpPr/>
              <p:nvPr/>
            </p:nvCxnSpPr>
            <p:spPr>
              <a:xfrm>
                <a:off x="1031821" y="3688810"/>
                <a:ext cx="167635" cy="0"/>
              </a:xfrm>
              <a:prstGeom prst="line">
                <a:avLst/>
              </a:prstGeom>
              <a:ln w="9525" cmpd="sng">
                <a:solidFill>
                  <a:srgbClr val="5F575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Rechteck 206"/>
              <p:cNvSpPr/>
              <p:nvPr/>
            </p:nvSpPr>
            <p:spPr>
              <a:xfrm>
                <a:off x="1465212" y="3852355"/>
                <a:ext cx="323996" cy="134513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118296"/>
                  </a:solidFill>
                </a:endParaRPr>
              </a:p>
            </p:txBody>
          </p:sp>
          <p:cxnSp>
            <p:nvCxnSpPr>
              <p:cNvPr id="208" name="Gerade Verbindung 207"/>
              <p:cNvCxnSpPr/>
              <p:nvPr/>
            </p:nvCxnSpPr>
            <p:spPr>
              <a:xfrm>
                <a:off x="1285967" y="3856662"/>
                <a:ext cx="180000" cy="4177"/>
              </a:xfrm>
              <a:prstGeom prst="line">
                <a:avLst/>
              </a:prstGeom>
              <a:ln w="9525" cmpd="sng">
                <a:solidFill>
                  <a:srgbClr val="5F575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Text Box 4"/>
              <p:cNvSpPr txBox="1">
                <a:spLocks noChangeArrowheads="1"/>
              </p:cNvSpPr>
              <p:nvPr/>
            </p:nvSpPr>
            <p:spPr bwMode="auto">
              <a:xfrm>
                <a:off x="1370120" y="4419392"/>
                <a:ext cx="530325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900" dirty="0">
                    <a:solidFill>
                      <a:srgbClr val="524D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53%</a:t>
                </a:r>
              </a:p>
            </p:txBody>
          </p:sp>
          <p:sp>
            <p:nvSpPr>
              <p:cNvPr id="211" name="Text Box 4"/>
              <p:cNvSpPr txBox="1">
                <a:spLocks noChangeArrowheads="1"/>
              </p:cNvSpPr>
              <p:nvPr/>
            </p:nvSpPr>
            <p:spPr bwMode="auto">
              <a:xfrm>
                <a:off x="1419710" y="5331684"/>
                <a:ext cx="405088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1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CM1</a:t>
                </a:r>
              </a:p>
            </p:txBody>
          </p:sp>
          <p:sp>
            <p:nvSpPr>
              <p:cNvPr id="212" name="Text Box 4"/>
              <p:cNvSpPr txBox="1">
                <a:spLocks noChangeArrowheads="1"/>
              </p:cNvSpPr>
              <p:nvPr/>
            </p:nvSpPr>
            <p:spPr bwMode="auto">
              <a:xfrm>
                <a:off x="1956929" y="5331684"/>
                <a:ext cx="405088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1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OPS</a:t>
                </a:r>
              </a:p>
            </p:txBody>
          </p:sp>
          <p:sp>
            <p:nvSpPr>
              <p:cNvPr id="214" name="Text Box 4"/>
              <p:cNvSpPr txBox="1">
                <a:spLocks noChangeArrowheads="1"/>
              </p:cNvSpPr>
              <p:nvPr/>
            </p:nvSpPr>
            <p:spPr bwMode="auto">
              <a:xfrm>
                <a:off x="2494148" y="5331684"/>
                <a:ext cx="405088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1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CM2</a:t>
                </a:r>
              </a:p>
            </p:txBody>
          </p:sp>
          <p:sp>
            <p:nvSpPr>
              <p:cNvPr id="216" name="Text Box 4"/>
              <p:cNvSpPr txBox="1">
                <a:spLocks noChangeArrowheads="1"/>
              </p:cNvSpPr>
              <p:nvPr/>
            </p:nvSpPr>
            <p:spPr bwMode="auto">
              <a:xfrm>
                <a:off x="3031367" y="5331684"/>
                <a:ext cx="405088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1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CAC</a:t>
                </a:r>
              </a:p>
            </p:txBody>
          </p:sp>
          <p:sp>
            <p:nvSpPr>
              <p:cNvPr id="217" name="Text Box 4"/>
              <p:cNvSpPr txBox="1">
                <a:spLocks noChangeArrowheads="1"/>
              </p:cNvSpPr>
              <p:nvPr/>
            </p:nvSpPr>
            <p:spPr bwMode="auto">
              <a:xfrm>
                <a:off x="3568584" y="5331684"/>
                <a:ext cx="405088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100" b="1" dirty="0">
                    <a:solidFill>
                      <a:srgbClr val="5F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CM3</a:t>
                </a:r>
              </a:p>
            </p:txBody>
          </p:sp>
          <p:cxnSp>
            <p:nvCxnSpPr>
              <p:cNvPr id="218" name="Gerade Verbindung 217"/>
              <p:cNvCxnSpPr/>
              <p:nvPr/>
            </p:nvCxnSpPr>
            <p:spPr>
              <a:xfrm>
                <a:off x="1794960" y="3856661"/>
                <a:ext cx="180000" cy="0"/>
              </a:xfrm>
              <a:prstGeom prst="line">
                <a:avLst/>
              </a:prstGeom>
              <a:ln w="9525" cmpd="sng">
                <a:solidFill>
                  <a:srgbClr val="5F575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Rechteck 218"/>
              <p:cNvSpPr/>
              <p:nvPr/>
            </p:nvSpPr>
            <p:spPr>
              <a:xfrm>
                <a:off x="2000880" y="3860839"/>
                <a:ext cx="324000" cy="36000"/>
              </a:xfrm>
              <a:prstGeom prst="rect">
                <a:avLst/>
              </a:prstGeom>
              <a:solidFill>
                <a:srgbClr val="5F5751"/>
              </a:solidFill>
              <a:ln>
                <a:solidFill>
                  <a:srgbClr val="5F57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118296"/>
                  </a:solidFill>
                </a:endParaRPr>
              </a:p>
            </p:txBody>
          </p:sp>
          <p:cxnSp>
            <p:nvCxnSpPr>
              <p:cNvPr id="220" name="Gerade Verbindung 219"/>
              <p:cNvCxnSpPr/>
              <p:nvPr/>
            </p:nvCxnSpPr>
            <p:spPr>
              <a:xfrm>
                <a:off x="2348728" y="3902749"/>
                <a:ext cx="180000" cy="0"/>
              </a:xfrm>
              <a:prstGeom prst="line">
                <a:avLst/>
              </a:prstGeom>
              <a:ln w="9525" cmpd="sng">
                <a:solidFill>
                  <a:srgbClr val="5F575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Rechteck 221"/>
              <p:cNvSpPr/>
              <p:nvPr/>
            </p:nvSpPr>
            <p:spPr>
              <a:xfrm>
                <a:off x="2535208" y="3902749"/>
                <a:ext cx="323996" cy="129474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118296"/>
                  </a:solidFill>
                </a:endParaRPr>
              </a:p>
            </p:txBody>
          </p:sp>
          <p:sp>
            <p:nvSpPr>
              <p:cNvPr id="223" name="Text Box 4"/>
              <p:cNvSpPr txBox="1">
                <a:spLocks noChangeArrowheads="1"/>
              </p:cNvSpPr>
              <p:nvPr/>
            </p:nvSpPr>
            <p:spPr bwMode="auto">
              <a:xfrm>
                <a:off x="2436047" y="4419392"/>
                <a:ext cx="530325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900" dirty="0">
                    <a:solidFill>
                      <a:srgbClr val="524D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51%</a:t>
                </a:r>
              </a:p>
            </p:txBody>
          </p:sp>
          <p:sp>
            <p:nvSpPr>
              <p:cNvPr id="226" name="Rechteck 225"/>
              <p:cNvSpPr/>
              <p:nvPr/>
            </p:nvSpPr>
            <p:spPr>
              <a:xfrm>
                <a:off x="3073579" y="3906934"/>
                <a:ext cx="323996" cy="106961"/>
              </a:xfrm>
              <a:prstGeom prst="rect">
                <a:avLst/>
              </a:prstGeom>
              <a:solidFill>
                <a:srgbClr val="5F5751"/>
              </a:solidFill>
              <a:ln>
                <a:solidFill>
                  <a:srgbClr val="5F57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118296"/>
                  </a:solidFill>
                </a:endParaRPr>
              </a:p>
            </p:txBody>
          </p:sp>
          <p:cxnSp>
            <p:nvCxnSpPr>
              <p:cNvPr id="227" name="Gerade Verbindung 226"/>
              <p:cNvCxnSpPr/>
              <p:nvPr/>
            </p:nvCxnSpPr>
            <p:spPr>
              <a:xfrm>
                <a:off x="2878704" y="3911389"/>
                <a:ext cx="180000" cy="0"/>
              </a:xfrm>
              <a:prstGeom prst="line">
                <a:avLst/>
              </a:prstGeom>
              <a:ln w="9525" cmpd="sng">
                <a:solidFill>
                  <a:srgbClr val="5F575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Rechteck 228"/>
              <p:cNvSpPr/>
              <p:nvPr/>
            </p:nvSpPr>
            <p:spPr>
              <a:xfrm>
                <a:off x="3602392" y="4027555"/>
                <a:ext cx="323996" cy="11699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118296"/>
                  </a:solidFill>
                </a:endParaRPr>
              </a:p>
            </p:txBody>
          </p:sp>
          <p:cxnSp>
            <p:nvCxnSpPr>
              <p:cNvPr id="230" name="Gerade Verbindung 229"/>
              <p:cNvCxnSpPr/>
              <p:nvPr/>
            </p:nvCxnSpPr>
            <p:spPr>
              <a:xfrm>
                <a:off x="3415870" y="4021105"/>
                <a:ext cx="180000" cy="0"/>
              </a:xfrm>
              <a:prstGeom prst="line">
                <a:avLst/>
              </a:prstGeom>
              <a:ln w="9525" cmpd="sng">
                <a:solidFill>
                  <a:srgbClr val="5F575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Text Box 4"/>
              <p:cNvSpPr txBox="1">
                <a:spLocks noChangeArrowheads="1"/>
              </p:cNvSpPr>
              <p:nvPr/>
            </p:nvSpPr>
            <p:spPr bwMode="auto">
              <a:xfrm>
                <a:off x="3506751" y="4419392"/>
                <a:ext cx="530325" cy="26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900" dirty="0">
                    <a:solidFill>
                      <a:srgbClr val="524D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47%</a:t>
                </a:r>
              </a:p>
            </p:txBody>
          </p:sp>
        </p:grpSp>
        <p:grpSp>
          <p:nvGrpSpPr>
            <p:cNvPr id="194" name="Gruppierung 16"/>
            <p:cNvGrpSpPr/>
            <p:nvPr/>
          </p:nvGrpSpPr>
          <p:grpSpPr>
            <a:xfrm>
              <a:off x="4481929" y="1604808"/>
              <a:ext cx="3502917" cy="335270"/>
              <a:chOff x="479381" y="1845230"/>
              <a:chExt cx="3241749" cy="335270"/>
            </a:xfrm>
          </p:grpSpPr>
          <p:cxnSp>
            <p:nvCxnSpPr>
              <p:cNvPr id="195" name="Gerader Verbinder 54"/>
              <p:cNvCxnSpPr/>
              <p:nvPr/>
            </p:nvCxnSpPr>
            <p:spPr>
              <a:xfrm>
                <a:off x="479381" y="2024702"/>
                <a:ext cx="324174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Text Box 4"/>
              <p:cNvSpPr txBox="1">
                <a:spLocks noChangeArrowheads="1"/>
              </p:cNvSpPr>
              <p:nvPr/>
            </p:nvSpPr>
            <p:spPr bwMode="auto">
              <a:xfrm>
                <a:off x="1481697" y="1845230"/>
                <a:ext cx="1251814" cy="335270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</p:spPr>
            <p:txBody>
              <a:bodyPr vert="horz" wrap="square" lIns="0" tIns="72000" rIns="0" bIns="7200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de-DE" sz="1400" b="1" dirty="0">
                    <a:solidFill>
                      <a:srgbClr val="524D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Oct. 2017</a:t>
                </a:r>
              </a:p>
            </p:txBody>
          </p:sp>
        </p:grpSp>
      </p:grpSp>
      <p:sp>
        <p:nvSpPr>
          <p:cNvPr id="105" name="Rechteck 104"/>
          <p:cNvSpPr/>
          <p:nvPr/>
        </p:nvSpPr>
        <p:spPr>
          <a:xfrm>
            <a:off x="9128468" y="3253898"/>
            <a:ext cx="1720060" cy="295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CLV </a:t>
            </a:r>
            <a:r>
              <a:rPr lang="de-DE" sz="12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</a:t>
            </a:r>
            <a: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depending</a:t>
            </a:r>
            <a: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de-DE" sz="12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  <a:endParaRPr lang="de-CH" sz="12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263352" y="1153988"/>
            <a:ext cx="11665296" cy="83485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Show </a:t>
            </a:r>
            <a:r>
              <a:rPr lang="de-CH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that</a:t>
            </a: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understand</a:t>
            </a: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your</a:t>
            </a: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Unit Economics.</a:t>
            </a:r>
          </a:p>
          <a:p>
            <a:pPr algn="ctr">
              <a:lnSpc>
                <a:spcPct val="150000"/>
              </a:lnSpc>
            </a:pP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Break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each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unit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down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to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CM3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and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demonstrate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that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are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ready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to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scale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  <a:endParaRPr lang="de-CH" sz="1400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481D-800C-4F34-B3D6-C18BC0A4FD2D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635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263352" y="260648"/>
            <a:ext cx="11665296" cy="6336704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1791115" y="211329"/>
            <a:ext cx="7891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err="1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Achievements</a:t>
            </a:r>
            <a:r>
              <a:rPr lang="de-DE" sz="4400" b="1" dirty="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Roadmap</a:t>
            </a:r>
            <a:endParaRPr lang="de-CH" sz="4400" b="1" dirty="0">
              <a:solidFill>
                <a:srgbClr val="4D4D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3352" y="1212060"/>
            <a:ext cx="11665296" cy="93610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1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1278959" y="3067204"/>
            <a:ext cx="3731528" cy="6949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</a:t>
            </a:r>
            <a:r>
              <a:rPr lang="de-CH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</a:t>
            </a:r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achievement</a:t>
            </a:r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</a:p>
        </p:txBody>
      </p:sp>
      <p:sp>
        <p:nvSpPr>
          <p:cNvPr id="51" name="Freeform 18"/>
          <p:cNvSpPr>
            <a:spLocks noChangeAspect="1" noEditPoints="1"/>
          </p:cNvSpPr>
          <p:nvPr/>
        </p:nvSpPr>
        <p:spPr bwMode="gray">
          <a:xfrm>
            <a:off x="778956" y="3180669"/>
            <a:ext cx="327599" cy="467999"/>
          </a:xfrm>
          <a:custGeom>
            <a:avLst/>
            <a:gdLst/>
            <a:ahLst/>
            <a:cxnLst>
              <a:cxn ang="0">
                <a:pos x="4" y="49"/>
              </a:cxn>
              <a:cxn ang="0">
                <a:pos x="5" y="45"/>
              </a:cxn>
              <a:cxn ang="0">
                <a:pos x="28" y="26"/>
              </a:cxn>
              <a:cxn ang="0">
                <a:pos x="18" y="15"/>
              </a:cxn>
              <a:cxn ang="0">
                <a:pos x="32" y="0"/>
              </a:cxn>
              <a:cxn ang="0">
                <a:pos x="49" y="15"/>
              </a:cxn>
              <a:cxn ang="0">
                <a:pos x="66" y="16"/>
              </a:cxn>
              <a:cxn ang="0">
                <a:pos x="76" y="25"/>
              </a:cxn>
              <a:cxn ang="0">
                <a:pos x="76" y="25"/>
              </a:cxn>
              <a:cxn ang="0">
                <a:pos x="76" y="25"/>
              </a:cxn>
              <a:cxn ang="0">
                <a:pos x="43" y="58"/>
              </a:cxn>
              <a:cxn ang="0">
                <a:pos x="43" y="58"/>
              </a:cxn>
              <a:cxn ang="0">
                <a:pos x="43" y="58"/>
              </a:cxn>
              <a:cxn ang="0">
                <a:pos x="33" y="49"/>
              </a:cxn>
              <a:cxn ang="0">
                <a:pos x="33" y="31"/>
              </a:cxn>
              <a:cxn ang="0">
                <a:pos x="32" y="30"/>
              </a:cxn>
              <a:cxn ang="0">
                <a:pos x="11" y="48"/>
              </a:cxn>
              <a:cxn ang="0">
                <a:pos x="33" y="88"/>
              </a:cxn>
              <a:cxn ang="0">
                <a:pos x="45" y="98"/>
              </a:cxn>
              <a:cxn ang="0">
                <a:pos x="16" y="98"/>
              </a:cxn>
              <a:cxn ang="0">
                <a:pos x="26" y="89"/>
              </a:cxn>
              <a:cxn ang="0">
                <a:pos x="5" y="51"/>
              </a:cxn>
              <a:cxn ang="0">
                <a:pos x="4" y="50"/>
              </a:cxn>
              <a:cxn ang="0">
                <a:pos x="4" y="49"/>
              </a:cxn>
              <a:cxn ang="0">
                <a:pos x="57" y="102"/>
              </a:cxn>
              <a:cxn ang="0">
                <a:pos x="4" y="102"/>
              </a:cxn>
              <a:cxn ang="0">
                <a:pos x="0" y="106"/>
              </a:cxn>
              <a:cxn ang="0">
                <a:pos x="4" y="109"/>
              </a:cxn>
              <a:cxn ang="0">
                <a:pos x="57" y="109"/>
              </a:cxn>
              <a:cxn ang="0">
                <a:pos x="61" y="106"/>
              </a:cxn>
              <a:cxn ang="0">
                <a:pos x="57" y="102"/>
              </a:cxn>
            </a:cxnLst>
            <a:rect l="0" t="0" r="r" b="b"/>
            <a:pathLst>
              <a:path w="76" h="109">
                <a:moveTo>
                  <a:pt x="4" y="49"/>
                </a:moveTo>
                <a:cubicBezTo>
                  <a:pt x="3" y="48"/>
                  <a:pt x="4" y="46"/>
                  <a:pt x="5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18" y="15"/>
                  <a:pt x="18" y="15"/>
                  <a:pt x="18" y="15"/>
                </a:cubicBezTo>
                <a:cubicBezTo>
                  <a:pt x="32" y="0"/>
                  <a:pt x="32" y="0"/>
                  <a:pt x="32" y="0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5"/>
                  <a:pt x="61" y="10"/>
                  <a:pt x="66" y="16"/>
                </a:cubicBezTo>
                <a:cubicBezTo>
                  <a:pt x="72" y="21"/>
                  <a:pt x="76" y="25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39" y="54"/>
                  <a:pt x="33" y="49"/>
                </a:cubicBezTo>
                <a:cubicBezTo>
                  <a:pt x="28" y="43"/>
                  <a:pt x="33" y="31"/>
                  <a:pt x="33" y="31"/>
                </a:cubicBezTo>
                <a:cubicBezTo>
                  <a:pt x="32" y="30"/>
                  <a:pt x="32" y="30"/>
                  <a:pt x="32" y="30"/>
                </a:cubicBezTo>
                <a:cubicBezTo>
                  <a:pt x="11" y="48"/>
                  <a:pt x="11" y="48"/>
                  <a:pt x="11" y="48"/>
                </a:cubicBezTo>
                <a:cubicBezTo>
                  <a:pt x="33" y="88"/>
                  <a:pt x="33" y="88"/>
                  <a:pt x="33" y="88"/>
                </a:cubicBezTo>
                <a:cubicBezTo>
                  <a:pt x="40" y="89"/>
                  <a:pt x="45" y="93"/>
                  <a:pt x="45" y="98"/>
                </a:cubicBezTo>
                <a:cubicBezTo>
                  <a:pt x="16" y="98"/>
                  <a:pt x="16" y="98"/>
                  <a:pt x="16" y="98"/>
                </a:cubicBezTo>
                <a:cubicBezTo>
                  <a:pt x="16" y="94"/>
                  <a:pt x="20" y="90"/>
                  <a:pt x="26" y="89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0"/>
                  <a:pt x="4" y="50"/>
                  <a:pt x="4" y="50"/>
                </a:cubicBezTo>
                <a:cubicBezTo>
                  <a:pt x="4" y="49"/>
                  <a:pt x="4" y="49"/>
                  <a:pt x="4" y="49"/>
                </a:cubicBezTo>
                <a:close/>
                <a:moveTo>
                  <a:pt x="57" y="102"/>
                </a:moveTo>
                <a:cubicBezTo>
                  <a:pt x="4" y="102"/>
                  <a:pt x="4" y="102"/>
                  <a:pt x="4" y="102"/>
                </a:cubicBezTo>
                <a:cubicBezTo>
                  <a:pt x="2" y="102"/>
                  <a:pt x="0" y="104"/>
                  <a:pt x="0" y="106"/>
                </a:cubicBezTo>
                <a:cubicBezTo>
                  <a:pt x="0" y="108"/>
                  <a:pt x="2" y="109"/>
                  <a:pt x="4" y="109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9" y="109"/>
                  <a:pt x="61" y="108"/>
                  <a:pt x="61" y="106"/>
                </a:cubicBezTo>
                <a:cubicBezTo>
                  <a:pt x="61" y="104"/>
                  <a:pt x="59" y="102"/>
                  <a:pt x="57" y="102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kern="1200" dirty="0">
              <a:solidFill>
                <a:srgbClr val="FF6600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1278959" y="3843497"/>
            <a:ext cx="4091568" cy="6949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</a:t>
            </a:r>
            <a:r>
              <a:rPr lang="de-CH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</a:t>
            </a:r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achievement</a:t>
            </a:r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</p:txBody>
      </p:sp>
      <p:sp>
        <p:nvSpPr>
          <p:cNvPr id="56" name="Freeform 47"/>
          <p:cNvSpPr>
            <a:spLocks noChangeAspect="1" noEditPoints="1"/>
          </p:cNvSpPr>
          <p:nvPr/>
        </p:nvSpPr>
        <p:spPr bwMode="gray">
          <a:xfrm>
            <a:off x="778956" y="4010961"/>
            <a:ext cx="242345" cy="360000"/>
          </a:xfrm>
          <a:custGeom>
            <a:avLst/>
            <a:gdLst/>
            <a:ahLst/>
            <a:cxnLst>
              <a:cxn ang="0">
                <a:pos x="55" y="18"/>
              </a:cxn>
              <a:cxn ang="0">
                <a:pos x="67" y="18"/>
              </a:cxn>
              <a:cxn ang="0">
                <a:pos x="49" y="0"/>
              </a:cxn>
              <a:cxn ang="0">
                <a:pos x="49" y="0"/>
              </a:cxn>
              <a:cxn ang="0">
                <a:pos x="49" y="12"/>
              </a:cxn>
              <a:cxn ang="0">
                <a:pos x="55" y="18"/>
              </a:cxn>
              <a:cxn ang="0">
                <a:pos x="49" y="71"/>
              </a:cxn>
              <a:cxn ang="0">
                <a:pos x="47" y="71"/>
              </a:cxn>
              <a:cxn ang="0">
                <a:pos x="47" y="78"/>
              </a:cxn>
              <a:cxn ang="0">
                <a:pos x="49" y="76"/>
              </a:cxn>
              <a:cxn ang="0">
                <a:pos x="51" y="78"/>
              </a:cxn>
              <a:cxn ang="0">
                <a:pos x="51" y="71"/>
              </a:cxn>
              <a:cxn ang="0">
                <a:pos x="49" y="71"/>
              </a:cxn>
              <a:cxn ang="0">
                <a:pos x="55" y="21"/>
              </a:cxn>
              <a:cxn ang="0">
                <a:pos x="45" y="12"/>
              </a:cxn>
              <a:cxn ang="0">
                <a:pos x="45" y="0"/>
              </a:cxn>
              <a:cxn ang="0">
                <a:pos x="0" y="0"/>
              </a:cxn>
              <a:cxn ang="0">
                <a:pos x="0" y="100"/>
              </a:cxn>
              <a:cxn ang="0">
                <a:pos x="67" y="100"/>
              </a:cxn>
              <a:cxn ang="0">
                <a:pos x="67" y="21"/>
              </a:cxn>
              <a:cxn ang="0">
                <a:pos x="55" y="21"/>
              </a:cxn>
              <a:cxn ang="0">
                <a:pos x="12" y="31"/>
              </a:cxn>
              <a:cxn ang="0">
                <a:pos x="56" y="31"/>
              </a:cxn>
              <a:cxn ang="0">
                <a:pos x="57" y="33"/>
              </a:cxn>
              <a:cxn ang="0">
                <a:pos x="56" y="35"/>
              </a:cxn>
              <a:cxn ang="0">
                <a:pos x="12" y="35"/>
              </a:cxn>
              <a:cxn ang="0">
                <a:pos x="10" y="33"/>
              </a:cxn>
              <a:cxn ang="0">
                <a:pos x="12" y="31"/>
              </a:cxn>
              <a:cxn ang="0">
                <a:pos x="10" y="43"/>
              </a:cxn>
              <a:cxn ang="0">
                <a:pos x="12" y="41"/>
              </a:cxn>
              <a:cxn ang="0">
                <a:pos x="56" y="41"/>
              </a:cxn>
              <a:cxn ang="0">
                <a:pos x="57" y="43"/>
              </a:cxn>
              <a:cxn ang="0">
                <a:pos x="56" y="45"/>
              </a:cxn>
              <a:cxn ang="0">
                <a:pos x="12" y="45"/>
              </a:cxn>
              <a:cxn ang="0">
                <a:pos x="10" y="43"/>
              </a:cxn>
              <a:cxn ang="0">
                <a:pos x="55" y="69"/>
              </a:cxn>
              <a:cxn ang="0">
                <a:pos x="55" y="87"/>
              </a:cxn>
              <a:cxn ang="0">
                <a:pos x="49" y="80"/>
              </a:cxn>
              <a:cxn ang="0">
                <a:pos x="43" y="87"/>
              </a:cxn>
              <a:cxn ang="0">
                <a:pos x="43" y="69"/>
              </a:cxn>
              <a:cxn ang="0">
                <a:pos x="41" y="63"/>
              </a:cxn>
              <a:cxn ang="0">
                <a:pos x="49" y="55"/>
              </a:cxn>
              <a:cxn ang="0">
                <a:pos x="57" y="63"/>
              </a:cxn>
              <a:cxn ang="0">
                <a:pos x="55" y="69"/>
              </a:cxn>
              <a:cxn ang="0">
                <a:pos x="49" y="59"/>
              </a:cxn>
              <a:cxn ang="0">
                <a:pos x="45" y="63"/>
              </a:cxn>
              <a:cxn ang="0">
                <a:pos x="49" y="68"/>
              </a:cxn>
              <a:cxn ang="0">
                <a:pos x="54" y="63"/>
              </a:cxn>
              <a:cxn ang="0">
                <a:pos x="49" y="59"/>
              </a:cxn>
            </a:cxnLst>
            <a:rect l="0" t="0" r="r" b="b"/>
            <a:pathLst>
              <a:path w="67" h="100">
                <a:moveTo>
                  <a:pt x="55" y="18"/>
                </a:moveTo>
                <a:cubicBezTo>
                  <a:pt x="67" y="18"/>
                  <a:pt x="67" y="18"/>
                  <a:pt x="67" y="18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5"/>
                  <a:pt x="51" y="18"/>
                  <a:pt x="55" y="18"/>
                </a:cubicBezTo>
                <a:close/>
                <a:moveTo>
                  <a:pt x="49" y="71"/>
                </a:moveTo>
                <a:cubicBezTo>
                  <a:pt x="48" y="71"/>
                  <a:pt x="47" y="71"/>
                  <a:pt x="47" y="71"/>
                </a:cubicBezTo>
                <a:cubicBezTo>
                  <a:pt x="47" y="78"/>
                  <a:pt x="47" y="78"/>
                  <a:pt x="47" y="78"/>
                </a:cubicBezTo>
                <a:cubicBezTo>
                  <a:pt x="49" y="76"/>
                  <a:pt x="49" y="76"/>
                  <a:pt x="49" y="76"/>
                </a:cubicBezTo>
                <a:cubicBezTo>
                  <a:pt x="51" y="78"/>
                  <a:pt x="51" y="78"/>
                  <a:pt x="51" y="78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1"/>
                  <a:pt x="50" y="71"/>
                  <a:pt x="49" y="71"/>
                </a:cubicBezTo>
                <a:close/>
                <a:moveTo>
                  <a:pt x="55" y="21"/>
                </a:moveTo>
                <a:cubicBezTo>
                  <a:pt x="50" y="21"/>
                  <a:pt x="45" y="16"/>
                  <a:pt x="45" y="12"/>
                </a:cubicBezTo>
                <a:cubicBezTo>
                  <a:pt x="45" y="0"/>
                  <a:pt x="45" y="0"/>
                  <a:pt x="4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0"/>
                  <a:pt x="0" y="100"/>
                  <a:pt x="0" y="100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67" y="21"/>
                  <a:pt x="67" y="21"/>
                  <a:pt x="67" y="21"/>
                </a:cubicBezTo>
                <a:lnTo>
                  <a:pt x="55" y="21"/>
                </a:lnTo>
                <a:close/>
                <a:moveTo>
                  <a:pt x="12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7" y="32"/>
                  <a:pt x="57" y="33"/>
                </a:cubicBezTo>
                <a:cubicBezTo>
                  <a:pt x="57" y="34"/>
                  <a:pt x="56" y="35"/>
                  <a:pt x="56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1" y="35"/>
                  <a:pt x="10" y="34"/>
                  <a:pt x="10" y="33"/>
                </a:cubicBezTo>
                <a:cubicBezTo>
                  <a:pt x="10" y="32"/>
                  <a:pt x="11" y="31"/>
                  <a:pt x="12" y="31"/>
                </a:cubicBezTo>
                <a:close/>
                <a:moveTo>
                  <a:pt x="10" y="43"/>
                </a:moveTo>
                <a:cubicBezTo>
                  <a:pt x="10" y="42"/>
                  <a:pt x="11" y="41"/>
                  <a:pt x="12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7" y="42"/>
                  <a:pt x="57" y="43"/>
                </a:cubicBezTo>
                <a:cubicBezTo>
                  <a:pt x="57" y="44"/>
                  <a:pt x="56" y="45"/>
                  <a:pt x="56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5"/>
                  <a:pt x="10" y="44"/>
                  <a:pt x="10" y="43"/>
                </a:cubicBezTo>
                <a:close/>
                <a:moveTo>
                  <a:pt x="55" y="69"/>
                </a:moveTo>
                <a:cubicBezTo>
                  <a:pt x="55" y="87"/>
                  <a:pt x="55" y="87"/>
                  <a:pt x="55" y="87"/>
                </a:cubicBezTo>
                <a:cubicBezTo>
                  <a:pt x="49" y="80"/>
                  <a:pt x="49" y="80"/>
                  <a:pt x="49" y="80"/>
                </a:cubicBezTo>
                <a:cubicBezTo>
                  <a:pt x="43" y="87"/>
                  <a:pt x="43" y="87"/>
                  <a:pt x="43" y="87"/>
                </a:cubicBezTo>
                <a:cubicBezTo>
                  <a:pt x="43" y="69"/>
                  <a:pt x="43" y="69"/>
                  <a:pt x="43" y="69"/>
                </a:cubicBezTo>
                <a:cubicBezTo>
                  <a:pt x="42" y="68"/>
                  <a:pt x="41" y="66"/>
                  <a:pt x="41" y="63"/>
                </a:cubicBezTo>
                <a:cubicBezTo>
                  <a:pt x="41" y="59"/>
                  <a:pt x="45" y="55"/>
                  <a:pt x="49" y="55"/>
                </a:cubicBezTo>
                <a:cubicBezTo>
                  <a:pt x="54" y="55"/>
                  <a:pt x="57" y="59"/>
                  <a:pt x="57" y="63"/>
                </a:cubicBezTo>
                <a:cubicBezTo>
                  <a:pt x="57" y="66"/>
                  <a:pt x="56" y="68"/>
                  <a:pt x="55" y="69"/>
                </a:cubicBezTo>
                <a:close/>
                <a:moveTo>
                  <a:pt x="49" y="59"/>
                </a:moveTo>
                <a:cubicBezTo>
                  <a:pt x="47" y="59"/>
                  <a:pt x="45" y="61"/>
                  <a:pt x="45" y="63"/>
                </a:cubicBezTo>
                <a:cubicBezTo>
                  <a:pt x="45" y="66"/>
                  <a:pt x="47" y="68"/>
                  <a:pt x="49" y="68"/>
                </a:cubicBezTo>
                <a:cubicBezTo>
                  <a:pt x="52" y="68"/>
                  <a:pt x="54" y="66"/>
                  <a:pt x="54" y="63"/>
                </a:cubicBezTo>
                <a:cubicBezTo>
                  <a:pt x="54" y="61"/>
                  <a:pt x="52" y="59"/>
                  <a:pt x="49" y="59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1278959" y="4606280"/>
            <a:ext cx="4458082" cy="6949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</a:t>
            </a:r>
            <a:r>
              <a:rPr lang="de-CH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</a:t>
            </a:r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achievement</a:t>
            </a:r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</a:p>
        </p:txBody>
      </p:sp>
      <p:grpSp>
        <p:nvGrpSpPr>
          <p:cNvPr id="59" name="Group 390"/>
          <p:cNvGrpSpPr>
            <a:grpSpLocks noChangeAspect="1"/>
          </p:cNvGrpSpPr>
          <p:nvPr/>
        </p:nvGrpSpPr>
        <p:grpSpPr bwMode="gray">
          <a:xfrm>
            <a:off x="778956" y="4805254"/>
            <a:ext cx="387609" cy="324000"/>
            <a:chOff x="3952875" y="3714750"/>
            <a:chExt cx="1238250" cy="1035050"/>
          </a:xfrm>
          <a:solidFill>
            <a:srgbClr val="FF6600"/>
          </a:solidFill>
        </p:grpSpPr>
        <p:sp>
          <p:nvSpPr>
            <p:cNvPr id="65" name="Freeform 45"/>
            <p:cNvSpPr>
              <a:spLocks/>
            </p:cNvSpPr>
            <p:nvPr/>
          </p:nvSpPr>
          <p:spPr bwMode="gray">
            <a:xfrm>
              <a:off x="3952875" y="3783013"/>
              <a:ext cx="1238250" cy="534988"/>
            </a:xfrm>
            <a:custGeom>
              <a:avLst/>
              <a:gdLst/>
              <a:ahLst/>
              <a:cxnLst>
                <a:cxn ang="0">
                  <a:pos x="75" y="47"/>
                </a:cxn>
                <a:cxn ang="0">
                  <a:pos x="32" y="47"/>
                </a:cxn>
                <a:cxn ang="0">
                  <a:pos x="0" y="40"/>
                </a:cxn>
                <a:cxn ang="0">
                  <a:pos x="53" y="2"/>
                </a:cxn>
                <a:cxn ang="0">
                  <a:pos x="109" y="40"/>
                </a:cxn>
                <a:cxn ang="0">
                  <a:pos x="75" y="47"/>
                </a:cxn>
              </a:cxnLst>
              <a:rect l="0" t="0" r="r" b="b"/>
              <a:pathLst>
                <a:path w="109" h="47">
                  <a:moveTo>
                    <a:pt x="75" y="47"/>
                  </a:moveTo>
                  <a:cubicBezTo>
                    <a:pt x="75" y="47"/>
                    <a:pt x="57" y="27"/>
                    <a:pt x="32" y="47"/>
                  </a:cubicBezTo>
                  <a:cubicBezTo>
                    <a:pt x="32" y="47"/>
                    <a:pt x="20" y="32"/>
                    <a:pt x="0" y="40"/>
                  </a:cubicBezTo>
                  <a:cubicBezTo>
                    <a:pt x="0" y="40"/>
                    <a:pt x="12" y="3"/>
                    <a:pt x="53" y="2"/>
                  </a:cubicBezTo>
                  <a:cubicBezTo>
                    <a:pt x="53" y="2"/>
                    <a:pt x="92" y="0"/>
                    <a:pt x="109" y="40"/>
                  </a:cubicBezTo>
                  <a:cubicBezTo>
                    <a:pt x="109" y="40"/>
                    <a:pt x="86" y="29"/>
                    <a:pt x="75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gray">
            <a:xfrm>
              <a:off x="4543425" y="3714750"/>
              <a:ext cx="46038" cy="793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0"/>
                </a:cxn>
                <a:cxn ang="0">
                  <a:pos x="4" y="7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0" y="7"/>
                    <a:pt x="0" y="0"/>
                    <a:pt x="2" y="0"/>
                  </a:cubicBezTo>
                  <a:cubicBezTo>
                    <a:pt x="3" y="0"/>
                    <a:pt x="4" y="7"/>
                    <a:pt x="4" y="7"/>
                  </a:cubicBezTo>
                  <a:cubicBezTo>
                    <a:pt x="4" y="7"/>
                    <a:pt x="1" y="7"/>
                    <a:pt x="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73" name="Freeform 47"/>
            <p:cNvSpPr>
              <a:spLocks/>
            </p:cNvSpPr>
            <p:nvPr/>
          </p:nvSpPr>
          <p:spPr bwMode="gray">
            <a:xfrm>
              <a:off x="4349750" y="4238625"/>
              <a:ext cx="239713" cy="511175"/>
            </a:xfrm>
            <a:custGeom>
              <a:avLst/>
              <a:gdLst/>
              <a:ahLst/>
              <a:cxnLst>
                <a:cxn ang="0">
                  <a:pos x="4" y="34"/>
                </a:cxn>
                <a:cxn ang="0">
                  <a:pos x="4" y="30"/>
                </a:cxn>
                <a:cxn ang="0">
                  <a:pos x="2" y="29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0" y="45"/>
                </a:cxn>
                <a:cxn ang="0">
                  <a:pos x="21" y="34"/>
                </a:cxn>
                <a:cxn ang="0">
                  <a:pos x="21" y="34"/>
                </a:cxn>
                <a:cxn ang="0">
                  <a:pos x="21" y="31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7" y="34"/>
                </a:cxn>
                <a:cxn ang="0">
                  <a:pos x="17" y="35"/>
                </a:cxn>
                <a:cxn ang="0">
                  <a:pos x="10" y="41"/>
                </a:cxn>
                <a:cxn ang="0">
                  <a:pos x="4" y="35"/>
                </a:cxn>
                <a:cxn ang="0">
                  <a:pos x="4" y="34"/>
                </a:cxn>
              </a:cxnLst>
              <a:rect l="0" t="0" r="r" b="b"/>
              <a:pathLst>
                <a:path w="21" h="45">
                  <a:moveTo>
                    <a:pt x="4" y="34"/>
                  </a:moveTo>
                  <a:cubicBezTo>
                    <a:pt x="4" y="33"/>
                    <a:pt x="4" y="32"/>
                    <a:pt x="4" y="30"/>
                  </a:cubicBezTo>
                  <a:cubicBezTo>
                    <a:pt x="4" y="30"/>
                    <a:pt x="4" y="29"/>
                    <a:pt x="2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1"/>
                    <a:pt x="5" y="45"/>
                    <a:pt x="10" y="45"/>
                  </a:cubicBezTo>
                  <a:cubicBezTo>
                    <a:pt x="16" y="45"/>
                    <a:pt x="21" y="41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9"/>
                    <a:pt x="14" y="41"/>
                    <a:pt x="10" y="41"/>
                  </a:cubicBezTo>
                  <a:cubicBezTo>
                    <a:pt x="7" y="41"/>
                    <a:pt x="4" y="39"/>
                    <a:pt x="4" y="35"/>
                  </a:cubicBezTo>
                  <a:lnTo>
                    <a:pt x="4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6600"/>
                </a:solidFill>
              </a:endParaRPr>
            </a:p>
          </p:txBody>
        </p:sp>
      </p:grpSp>
      <p:sp>
        <p:nvSpPr>
          <p:cNvPr id="75" name="Freeform 5"/>
          <p:cNvSpPr>
            <a:spLocks noChangeAspect="1" noEditPoints="1"/>
          </p:cNvSpPr>
          <p:nvPr/>
        </p:nvSpPr>
        <p:spPr bwMode="gray">
          <a:xfrm>
            <a:off x="7076320" y="3219492"/>
            <a:ext cx="234344" cy="34811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91"/>
              </a:cxn>
              <a:cxn ang="0">
                <a:pos x="58" y="100"/>
              </a:cxn>
              <a:cxn ang="0">
                <a:pos x="67" y="8"/>
              </a:cxn>
              <a:cxn ang="0">
                <a:pos x="8" y="15"/>
              </a:cxn>
              <a:cxn ang="0">
                <a:pos x="55" y="11"/>
              </a:cxn>
              <a:cxn ang="0">
                <a:pos x="58" y="25"/>
              </a:cxn>
              <a:cxn ang="0">
                <a:pos x="12" y="28"/>
              </a:cxn>
              <a:cxn ang="0">
                <a:pos x="8" y="15"/>
              </a:cxn>
              <a:cxn ang="0">
                <a:pos x="54" y="46"/>
              </a:cxn>
              <a:cxn ang="0">
                <a:pos x="54" y="39"/>
              </a:cxn>
              <a:cxn ang="0">
                <a:pos x="44" y="42"/>
              </a:cxn>
              <a:cxn ang="0">
                <a:pos x="36" y="42"/>
              </a:cxn>
              <a:cxn ang="0">
                <a:pos x="44" y="42"/>
              </a:cxn>
              <a:cxn ang="0">
                <a:pos x="26" y="46"/>
              </a:cxn>
              <a:cxn ang="0">
                <a:pos x="26" y="39"/>
              </a:cxn>
              <a:cxn ang="0">
                <a:pos x="12" y="89"/>
              </a:cxn>
              <a:cxn ang="0">
                <a:pos x="12" y="81"/>
              </a:cxn>
              <a:cxn ang="0">
                <a:pos x="12" y="89"/>
              </a:cxn>
              <a:cxn ang="0">
                <a:pos x="8" y="71"/>
              </a:cxn>
              <a:cxn ang="0">
                <a:pos x="16" y="71"/>
              </a:cxn>
              <a:cxn ang="0">
                <a:pos x="12" y="60"/>
              </a:cxn>
              <a:cxn ang="0">
                <a:pos x="12" y="53"/>
              </a:cxn>
              <a:cxn ang="0">
                <a:pos x="12" y="60"/>
              </a:cxn>
              <a:cxn ang="0">
                <a:pos x="8" y="42"/>
              </a:cxn>
              <a:cxn ang="0">
                <a:pos x="16" y="42"/>
              </a:cxn>
              <a:cxn ang="0">
                <a:pos x="26" y="89"/>
              </a:cxn>
              <a:cxn ang="0">
                <a:pos x="26" y="81"/>
              </a:cxn>
              <a:cxn ang="0">
                <a:pos x="26" y="89"/>
              </a:cxn>
              <a:cxn ang="0">
                <a:pos x="22" y="71"/>
              </a:cxn>
              <a:cxn ang="0">
                <a:pos x="30" y="71"/>
              </a:cxn>
              <a:cxn ang="0">
                <a:pos x="26" y="60"/>
              </a:cxn>
              <a:cxn ang="0">
                <a:pos x="26" y="53"/>
              </a:cxn>
              <a:cxn ang="0">
                <a:pos x="26" y="60"/>
              </a:cxn>
              <a:cxn ang="0">
                <a:pos x="36" y="85"/>
              </a:cxn>
              <a:cxn ang="0">
                <a:pos x="44" y="85"/>
              </a:cxn>
              <a:cxn ang="0">
                <a:pos x="40" y="74"/>
              </a:cxn>
              <a:cxn ang="0">
                <a:pos x="40" y="67"/>
              </a:cxn>
              <a:cxn ang="0">
                <a:pos x="40" y="74"/>
              </a:cxn>
              <a:cxn ang="0">
                <a:pos x="36" y="57"/>
              </a:cxn>
              <a:cxn ang="0">
                <a:pos x="44" y="57"/>
              </a:cxn>
              <a:cxn ang="0">
                <a:pos x="59" y="86"/>
              </a:cxn>
              <a:cxn ang="0">
                <a:pos x="52" y="88"/>
              </a:cxn>
              <a:cxn ang="0">
                <a:pos x="50" y="55"/>
              </a:cxn>
              <a:cxn ang="0">
                <a:pos x="57" y="53"/>
              </a:cxn>
              <a:cxn ang="0">
                <a:pos x="59" y="86"/>
              </a:cxn>
            </a:cxnLst>
            <a:rect l="0" t="0" r="r" b="b"/>
            <a:pathLst>
              <a:path w="67" h="100">
                <a:moveTo>
                  <a:pt x="5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8" y="100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63" y="100"/>
                  <a:pt x="67" y="96"/>
                  <a:pt x="67" y="91"/>
                </a:cubicBezTo>
                <a:cubicBezTo>
                  <a:pt x="67" y="8"/>
                  <a:pt x="67" y="8"/>
                  <a:pt x="67" y="8"/>
                </a:cubicBezTo>
                <a:cubicBezTo>
                  <a:pt x="67" y="4"/>
                  <a:pt x="63" y="0"/>
                  <a:pt x="58" y="0"/>
                </a:cubicBezTo>
                <a:close/>
                <a:moveTo>
                  <a:pt x="8" y="15"/>
                </a:moveTo>
                <a:cubicBezTo>
                  <a:pt x="8" y="13"/>
                  <a:pt x="10" y="11"/>
                  <a:pt x="12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7" y="11"/>
                  <a:pt x="58" y="13"/>
                  <a:pt x="58" y="1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6"/>
                  <a:pt x="57" y="28"/>
                  <a:pt x="55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0" y="28"/>
                  <a:pt x="8" y="26"/>
                  <a:pt x="8" y="25"/>
                </a:cubicBezTo>
                <a:lnTo>
                  <a:pt x="8" y="15"/>
                </a:lnTo>
                <a:close/>
                <a:moveTo>
                  <a:pt x="58" y="42"/>
                </a:moveTo>
                <a:cubicBezTo>
                  <a:pt x="58" y="44"/>
                  <a:pt x="56" y="46"/>
                  <a:pt x="54" y="46"/>
                </a:cubicBezTo>
                <a:cubicBezTo>
                  <a:pt x="52" y="46"/>
                  <a:pt x="51" y="44"/>
                  <a:pt x="51" y="42"/>
                </a:cubicBezTo>
                <a:cubicBezTo>
                  <a:pt x="51" y="40"/>
                  <a:pt x="52" y="39"/>
                  <a:pt x="54" y="39"/>
                </a:cubicBezTo>
                <a:cubicBezTo>
                  <a:pt x="56" y="39"/>
                  <a:pt x="58" y="40"/>
                  <a:pt x="58" y="42"/>
                </a:cubicBezTo>
                <a:close/>
                <a:moveTo>
                  <a:pt x="44" y="42"/>
                </a:moveTo>
                <a:cubicBezTo>
                  <a:pt x="44" y="44"/>
                  <a:pt x="42" y="46"/>
                  <a:pt x="40" y="46"/>
                </a:cubicBezTo>
                <a:cubicBezTo>
                  <a:pt x="38" y="46"/>
                  <a:pt x="36" y="44"/>
                  <a:pt x="36" y="42"/>
                </a:cubicBezTo>
                <a:cubicBezTo>
                  <a:pt x="36" y="40"/>
                  <a:pt x="38" y="39"/>
                  <a:pt x="40" y="39"/>
                </a:cubicBezTo>
                <a:cubicBezTo>
                  <a:pt x="42" y="39"/>
                  <a:pt x="44" y="40"/>
                  <a:pt x="44" y="42"/>
                </a:cubicBezTo>
                <a:close/>
                <a:moveTo>
                  <a:pt x="30" y="42"/>
                </a:moveTo>
                <a:cubicBezTo>
                  <a:pt x="30" y="44"/>
                  <a:pt x="28" y="46"/>
                  <a:pt x="26" y="46"/>
                </a:cubicBezTo>
                <a:cubicBezTo>
                  <a:pt x="24" y="46"/>
                  <a:pt x="22" y="44"/>
                  <a:pt x="22" y="42"/>
                </a:cubicBezTo>
                <a:cubicBezTo>
                  <a:pt x="22" y="40"/>
                  <a:pt x="24" y="39"/>
                  <a:pt x="26" y="39"/>
                </a:cubicBezTo>
                <a:cubicBezTo>
                  <a:pt x="28" y="39"/>
                  <a:pt x="30" y="40"/>
                  <a:pt x="30" y="42"/>
                </a:cubicBezTo>
                <a:close/>
                <a:moveTo>
                  <a:pt x="12" y="89"/>
                </a:moveTo>
                <a:cubicBezTo>
                  <a:pt x="10" y="89"/>
                  <a:pt x="8" y="87"/>
                  <a:pt x="8" y="85"/>
                </a:cubicBezTo>
                <a:cubicBezTo>
                  <a:pt x="8" y="83"/>
                  <a:pt x="10" y="81"/>
                  <a:pt x="12" y="81"/>
                </a:cubicBezTo>
                <a:cubicBezTo>
                  <a:pt x="14" y="81"/>
                  <a:pt x="16" y="83"/>
                  <a:pt x="16" y="85"/>
                </a:cubicBezTo>
                <a:cubicBezTo>
                  <a:pt x="16" y="87"/>
                  <a:pt x="14" y="89"/>
                  <a:pt x="12" y="89"/>
                </a:cubicBezTo>
                <a:close/>
                <a:moveTo>
                  <a:pt x="12" y="74"/>
                </a:moveTo>
                <a:cubicBezTo>
                  <a:pt x="10" y="74"/>
                  <a:pt x="8" y="73"/>
                  <a:pt x="8" y="71"/>
                </a:cubicBezTo>
                <a:cubicBezTo>
                  <a:pt x="8" y="69"/>
                  <a:pt x="10" y="67"/>
                  <a:pt x="12" y="67"/>
                </a:cubicBezTo>
                <a:cubicBezTo>
                  <a:pt x="14" y="67"/>
                  <a:pt x="16" y="69"/>
                  <a:pt x="16" y="71"/>
                </a:cubicBezTo>
                <a:cubicBezTo>
                  <a:pt x="16" y="73"/>
                  <a:pt x="14" y="74"/>
                  <a:pt x="12" y="74"/>
                </a:cubicBezTo>
                <a:close/>
                <a:moveTo>
                  <a:pt x="12" y="60"/>
                </a:moveTo>
                <a:cubicBezTo>
                  <a:pt x="10" y="60"/>
                  <a:pt x="8" y="59"/>
                  <a:pt x="8" y="57"/>
                </a:cubicBezTo>
                <a:cubicBezTo>
                  <a:pt x="8" y="55"/>
                  <a:pt x="10" y="53"/>
                  <a:pt x="12" y="53"/>
                </a:cubicBezTo>
                <a:cubicBezTo>
                  <a:pt x="14" y="53"/>
                  <a:pt x="16" y="55"/>
                  <a:pt x="16" y="57"/>
                </a:cubicBezTo>
                <a:cubicBezTo>
                  <a:pt x="16" y="59"/>
                  <a:pt x="14" y="60"/>
                  <a:pt x="12" y="60"/>
                </a:cubicBezTo>
                <a:close/>
                <a:moveTo>
                  <a:pt x="12" y="46"/>
                </a:moveTo>
                <a:cubicBezTo>
                  <a:pt x="10" y="46"/>
                  <a:pt x="8" y="44"/>
                  <a:pt x="8" y="42"/>
                </a:cubicBezTo>
                <a:cubicBezTo>
                  <a:pt x="8" y="40"/>
                  <a:pt x="10" y="39"/>
                  <a:pt x="12" y="39"/>
                </a:cubicBezTo>
                <a:cubicBezTo>
                  <a:pt x="14" y="39"/>
                  <a:pt x="16" y="40"/>
                  <a:pt x="16" y="42"/>
                </a:cubicBezTo>
                <a:cubicBezTo>
                  <a:pt x="16" y="44"/>
                  <a:pt x="14" y="46"/>
                  <a:pt x="12" y="46"/>
                </a:cubicBezTo>
                <a:close/>
                <a:moveTo>
                  <a:pt x="26" y="89"/>
                </a:moveTo>
                <a:cubicBezTo>
                  <a:pt x="24" y="89"/>
                  <a:pt x="22" y="87"/>
                  <a:pt x="22" y="85"/>
                </a:cubicBezTo>
                <a:cubicBezTo>
                  <a:pt x="22" y="83"/>
                  <a:pt x="24" y="81"/>
                  <a:pt x="26" y="81"/>
                </a:cubicBezTo>
                <a:cubicBezTo>
                  <a:pt x="28" y="81"/>
                  <a:pt x="30" y="83"/>
                  <a:pt x="30" y="85"/>
                </a:cubicBezTo>
                <a:cubicBezTo>
                  <a:pt x="30" y="87"/>
                  <a:pt x="28" y="89"/>
                  <a:pt x="26" y="89"/>
                </a:cubicBezTo>
                <a:close/>
                <a:moveTo>
                  <a:pt x="26" y="74"/>
                </a:moveTo>
                <a:cubicBezTo>
                  <a:pt x="24" y="74"/>
                  <a:pt x="22" y="73"/>
                  <a:pt x="22" y="71"/>
                </a:cubicBezTo>
                <a:cubicBezTo>
                  <a:pt x="22" y="69"/>
                  <a:pt x="24" y="67"/>
                  <a:pt x="26" y="67"/>
                </a:cubicBezTo>
                <a:cubicBezTo>
                  <a:pt x="28" y="67"/>
                  <a:pt x="30" y="69"/>
                  <a:pt x="30" y="71"/>
                </a:cubicBezTo>
                <a:cubicBezTo>
                  <a:pt x="30" y="73"/>
                  <a:pt x="28" y="74"/>
                  <a:pt x="26" y="74"/>
                </a:cubicBezTo>
                <a:close/>
                <a:moveTo>
                  <a:pt x="26" y="60"/>
                </a:moveTo>
                <a:cubicBezTo>
                  <a:pt x="24" y="60"/>
                  <a:pt x="22" y="59"/>
                  <a:pt x="22" y="57"/>
                </a:cubicBezTo>
                <a:cubicBezTo>
                  <a:pt x="22" y="55"/>
                  <a:pt x="24" y="53"/>
                  <a:pt x="26" y="53"/>
                </a:cubicBezTo>
                <a:cubicBezTo>
                  <a:pt x="28" y="53"/>
                  <a:pt x="30" y="55"/>
                  <a:pt x="30" y="57"/>
                </a:cubicBezTo>
                <a:cubicBezTo>
                  <a:pt x="30" y="59"/>
                  <a:pt x="28" y="60"/>
                  <a:pt x="26" y="60"/>
                </a:cubicBezTo>
                <a:close/>
                <a:moveTo>
                  <a:pt x="40" y="89"/>
                </a:moveTo>
                <a:cubicBezTo>
                  <a:pt x="38" y="89"/>
                  <a:pt x="36" y="87"/>
                  <a:pt x="36" y="85"/>
                </a:cubicBezTo>
                <a:cubicBezTo>
                  <a:pt x="36" y="83"/>
                  <a:pt x="38" y="81"/>
                  <a:pt x="40" y="81"/>
                </a:cubicBezTo>
                <a:cubicBezTo>
                  <a:pt x="42" y="81"/>
                  <a:pt x="44" y="83"/>
                  <a:pt x="44" y="85"/>
                </a:cubicBezTo>
                <a:cubicBezTo>
                  <a:pt x="44" y="87"/>
                  <a:pt x="42" y="89"/>
                  <a:pt x="40" y="89"/>
                </a:cubicBezTo>
                <a:close/>
                <a:moveTo>
                  <a:pt x="40" y="74"/>
                </a:moveTo>
                <a:cubicBezTo>
                  <a:pt x="38" y="74"/>
                  <a:pt x="36" y="73"/>
                  <a:pt x="36" y="71"/>
                </a:cubicBezTo>
                <a:cubicBezTo>
                  <a:pt x="36" y="69"/>
                  <a:pt x="38" y="67"/>
                  <a:pt x="40" y="67"/>
                </a:cubicBezTo>
                <a:cubicBezTo>
                  <a:pt x="42" y="67"/>
                  <a:pt x="44" y="69"/>
                  <a:pt x="44" y="71"/>
                </a:cubicBezTo>
                <a:cubicBezTo>
                  <a:pt x="44" y="73"/>
                  <a:pt x="42" y="74"/>
                  <a:pt x="40" y="74"/>
                </a:cubicBezTo>
                <a:close/>
                <a:moveTo>
                  <a:pt x="40" y="60"/>
                </a:moveTo>
                <a:cubicBezTo>
                  <a:pt x="38" y="60"/>
                  <a:pt x="36" y="59"/>
                  <a:pt x="36" y="57"/>
                </a:cubicBezTo>
                <a:cubicBezTo>
                  <a:pt x="36" y="55"/>
                  <a:pt x="38" y="53"/>
                  <a:pt x="40" y="53"/>
                </a:cubicBezTo>
                <a:cubicBezTo>
                  <a:pt x="42" y="53"/>
                  <a:pt x="44" y="55"/>
                  <a:pt x="44" y="57"/>
                </a:cubicBezTo>
                <a:cubicBezTo>
                  <a:pt x="44" y="59"/>
                  <a:pt x="42" y="60"/>
                  <a:pt x="40" y="60"/>
                </a:cubicBezTo>
                <a:close/>
                <a:moveTo>
                  <a:pt x="59" y="86"/>
                </a:moveTo>
                <a:cubicBezTo>
                  <a:pt x="59" y="87"/>
                  <a:pt x="58" y="88"/>
                  <a:pt x="57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0" y="87"/>
                  <a:pt x="50" y="86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4"/>
                  <a:pt x="51" y="53"/>
                  <a:pt x="52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8" y="53"/>
                  <a:pt x="59" y="54"/>
                  <a:pt x="59" y="55"/>
                </a:cubicBezTo>
                <a:lnTo>
                  <a:pt x="59" y="86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118296"/>
              </a:solidFill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7562284" y="3079413"/>
            <a:ext cx="3731528" cy="6949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</a:t>
            </a:r>
            <a:r>
              <a:rPr lang="de-CH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</a:t>
            </a:r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  <a:endParaRPr lang="de-CH" sz="9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Freeform 5"/>
          <p:cNvSpPr>
            <a:spLocks noChangeAspect="1" noEditPoints="1"/>
          </p:cNvSpPr>
          <p:nvPr/>
        </p:nvSpPr>
        <p:spPr bwMode="gray">
          <a:xfrm>
            <a:off x="7050396" y="4026261"/>
            <a:ext cx="286192" cy="324000"/>
          </a:xfrm>
          <a:custGeom>
            <a:avLst/>
            <a:gdLst/>
            <a:ahLst/>
            <a:cxnLst>
              <a:cxn ang="0">
                <a:pos x="56" y="16"/>
              </a:cxn>
              <a:cxn ang="0">
                <a:pos x="38" y="9"/>
              </a:cxn>
              <a:cxn ang="0">
                <a:pos x="20" y="16"/>
              </a:cxn>
              <a:cxn ang="0">
                <a:pos x="9" y="27"/>
              </a:cxn>
              <a:cxn ang="0">
                <a:pos x="17" y="57"/>
              </a:cxn>
              <a:cxn ang="0">
                <a:pos x="57" y="20"/>
              </a:cxn>
              <a:cxn ang="0">
                <a:pos x="56" y="16"/>
              </a:cxn>
              <a:cxn ang="0">
                <a:pos x="22" y="65"/>
              </a:cxn>
              <a:cxn ang="0">
                <a:pos x="38" y="77"/>
              </a:cxn>
              <a:cxn ang="0">
                <a:pos x="67" y="27"/>
              </a:cxn>
              <a:cxn ang="0">
                <a:pos x="64" y="26"/>
              </a:cxn>
              <a:cxn ang="0">
                <a:pos x="22" y="65"/>
              </a:cxn>
              <a:cxn ang="0">
                <a:pos x="61" y="9"/>
              </a:cxn>
              <a:cxn ang="0">
                <a:pos x="38" y="0"/>
              </a:cxn>
              <a:cxn ang="0">
                <a:pos x="15" y="9"/>
              </a:cxn>
              <a:cxn ang="0">
                <a:pos x="1" y="22"/>
              </a:cxn>
              <a:cxn ang="0">
                <a:pos x="38" y="86"/>
              </a:cxn>
              <a:cxn ang="0">
                <a:pos x="75" y="22"/>
              </a:cxn>
              <a:cxn ang="0">
                <a:pos x="61" y="9"/>
              </a:cxn>
              <a:cxn ang="0">
                <a:pos x="39" y="78"/>
              </a:cxn>
              <a:cxn ang="0">
                <a:pos x="38" y="79"/>
              </a:cxn>
              <a:cxn ang="0">
                <a:pos x="38" y="78"/>
              </a:cxn>
              <a:cxn ang="0">
                <a:pos x="8" y="26"/>
              </a:cxn>
              <a:cxn ang="0">
                <a:pos x="8" y="25"/>
              </a:cxn>
              <a:cxn ang="0">
                <a:pos x="9" y="25"/>
              </a:cxn>
              <a:cxn ang="0">
                <a:pos x="9" y="25"/>
              </a:cxn>
              <a:cxn ang="0">
                <a:pos x="19" y="15"/>
              </a:cxn>
              <a:cxn ang="0">
                <a:pos x="19" y="14"/>
              </a:cxn>
              <a:cxn ang="0">
                <a:pos x="20" y="15"/>
              </a:cxn>
              <a:cxn ang="0">
                <a:pos x="22" y="15"/>
              </a:cxn>
              <a:cxn ang="0">
                <a:pos x="38" y="8"/>
              </a:cxn>
              <a:cxn ang="0">
                <a:pos x="38" y="7"/>
              </a:cxn>
              <a:cxn ang="0">
                <a:pos x="39" y="8"/>
              </a:cxn>
              <a:cxn ang="0">
                <a:pos x="55" y="15"/>
              </a:cxn>
              <a:cxn ang="0">
                <a:pos x="57" y="15"/>
              </a:cxn>
              <a:cxn ang="0">
                <a:pos x="58" y="14"/>
              </a:cxn>
              <a:cxn ang="0">
                <a:pos x="58" y="15"/>
              </a:cxn>
              <a:cxn ang="0">
                <a:pos x="67" y="25"/>
              </a:cxn>
              <a:cxn ang="0">
                <a:pos x="68" y="25"/>
              </a:cxn>
              <a:cxn ang="0">
                <a:pos x="69" y="25"/>
              </a:cxn>
              <a:cxn ang="0">
                <a:pos x="69" y="26"/>
              </a:cxn>
              <a:cxn ang="0">
                <a:pos x="39" y="78"/>
              </a:cxn>
            </a:cxnLst>
            <a:rect l="0" t="0" r="r" b="b"/>
            <a:pathLst>
              <a:path w="76" h="86">
                <a:moveTo>
                  <a:pt x="56" y="16"/>
                </a:moveTo>
                <a:cubicBezTo>
                  <a:pt x="53" y="17"/>
                  <a:pt x="46" y="17"/>
                  <a:pt x="38" y="9"/>
                </a:cubicBezTo>
                <a:cubicBezTo>
                  <a:pt x="30" y="17"/>
                  <a:pt x="23" y="17"/>
                  <a:pt x="20" y="16"/>
                </a:cubicBezTo>
                <a:cubicBezTo>
                  <a:pt x="20" y="24"/>
                  <a:pt x="14" y="27"/>
                  <a:pt x="9" y="27"/>
                </a:cubicBezTo>
                <a:cubicBezTo>
                  <a:pt x="9" y="40"/>
                  <a:pt x="12" y="50"/>
                  <a:pt x="17" y="57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19"/>
                  <a:pt x="56" y="18"/>
                  <a:pt x="56" y="16"/>
                </a:cubicBezTo>
                <a:close/>
                <a:moveTo>
                  <a:pt x="22" y="65"/>
                </a:moveTo>
                <a:cubicBezTo>
                  <a:pt x="29" y="73"/>
                  <a:pt x="37" y="76"/>
                  <a:pt x="38" y="77"/>
                </a:cubicBezTo>
                <a:cubicBezTo>
                  <a:pt x="41" y="76"/>
                  <a:pt x="67" y="65"/>
                  <a:pt x="67" y="27"/>
                </a:cubicBezTo>
                <a:cubicBezTo>
                  <a:pt x="66" y="27"/>
                  <a:pt x="65" y="26"/>
                  <a:pt x="64" y="26"/>
                </a:cubicBezTo>
                <a:lnTo>
                  <a:pt x="22" y="65"/>
                </a:lnTo>
                <a:close/>
                <a:moveTo>
                  <a:pt x="61" y="9"/>
                </a:moveTo>
                <a:cubicBezTo>
                  <a:pt x="61" y="9"/>
                  <a:pt x="50" y="11"/>
                  <a:pt x="38" y="0"/>
                </a:cubicBezTo>
                <a:cubicBezTo>
                  <a:pt x="26" y="11"/>
                  <a:pt x="15" y="9"/>
                  <a:pt x="15" y="9"/>
                </a:cubicBezTo>
                <a:cubicBezTo>
                  <a:pt x="15" y="23"/>
                  <a:pt x="1" y="22"/>
                  <a:pt x="1" y="22"/>
                </a:cubicBezTo>
                <a:cubicBezTo>
                  <a:pt x="0" y="74"/>
                  <a:pt x="38" y="86"/>
                  <a:pt x="38" y="86"/>
                </a:cubicBezTo>
                <a:cubicBezTo>
                  <a:pt x="38" y="86"/>
                  <a:pt x="76" y="74"/>
                  <a:pt x="75" y="22"/>
                </a:cubicBezTo>
                <a:cubicBezTo>
                  <a:pt x="75" y="22"/>
                  <a:pt x="62" y="23"/>
                  <a:pt x="61" y="9"/>
                </a:cubicBezTo>
                <a:close/>
                <a:moveTo>
                  <a:pt x="39" y="78"/>
                </a:move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8" y="78"/>
                  <a:pt x="38" y="78"/>
                </a:cubicBezTo>
                <a:cubicBezTo>
                  <a:pt x="38" y="78"/>
                  <a:pt x="7" y="68"/>
                  <a:pt x="8" y="26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2" y="25"/>
                  <a:pt x="19" y="24"/>
                  <a:pt x="19" y="15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1" y="15"/>
                  <a:pt x="22" y="15"/>
                </a:cubicBezTo>
                <a:cubicBezTo>
                  <a:pt x="25" y="15"/>
                  <a:pt x="31" y="14"/>
                  <a:pt x="38" y="8"/>
                </a:cubicBezTo>
                <a:cubicBezTo>
                  <a:pt x="38" y="7"/>
                  <a:pt x="38" y="7"/>
                  <a:pt x="38" y="7"/>
                </a:cubicBezTo>
                <a:cubicBezTo>
                  <a:pt x="39" y="8"/>
                  <a:pt x="39" y="8"/>
                  <a:pt x="39" y="8"/>
                </a:cubicBezTo>
                <a:cubicBezTo>
                  <a:pt x="46" y="14"/>
                  <a:pt x="52" y="15"/>
                  <a:pt x="55" y="15"/>
                </a:cubicBezTo>
                <a:cubicBezTo>
                  <a:pt x="56" y="15"/>
                  <a:pt x="57" y="15"/>
                  <a:pt x="57" y="15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24"/>
                  <a:pt x="65" y="25"/>
                  <a:pt x="67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6"/>
                  <a:pt x="69" y="26"/>
                </a:cubicBezTo>
                <a:cubicBezTo>
                  <a:pt x="70" y="68"/>
                  <a:pt x="39" y="78"/>
                  <a:pt x="39" y="78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Rechteck 78"/>
          <p:cNvSpPr/>
          <p:nvPr/>
        </p:nvSpPr>
        <p:spPr>
          <a:xfrm>
            <a:off x="7562284" y="3843192"/>
            <a:ext cx="4151784" cy="6949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</a:t>
            </a:r>
            <a:r>
              <a:rPr lang="de-CH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</a:t>
            </a:r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  <a:endParaRPr lang="de-CH" sz="9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hteck 79"/>
          <p:cNvSpPr/>
          <p:nvPr/>
        </p:nvSpPr>
        <p:spPr>
          <a:xfrm>
            <a:off x="7562284" y="4564678"/>
            <a:ext cx="4151784" cy="6949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</a:t>
            </a:r>
            <a:r>
              <a:rPr lang="de-CH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</a:t>
            </a:r>
            <a:r>
              <a:rPr lang="de-CH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  <a:endParaRPr lang="de-CH" sz="9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Freeform 69"/>
          <p:cNvSpPr>
            <a:spLocks noChangeAspect="1"/>
          </p:cNvSpPr>
          <p:nvPr/>
        </p:nvSpPr>
        <p:spPr bwMode="gray">
          <a:xfrm>
            <a:off x="7032104" y="4759666"/>
            <a:ext cx="322776" cy="288000"/>
          </a:xfrm>
          <a:custGeom>
            <a:avLst/>
            <a:gdLst/>
            <a:ahLst/>
            <a:cxnLst>
              <a:cxn ang="0">
                <a:pos x="90" y="43"/>
              </a:cxn>
              <a:cxn ang="0">
                <a:pos x="50" y="2"/>
              </a:cxn>
              <a:cxn ang="0">
                <a:pos x="42" y="2"/>
              </a:cxn>
              <a:cxn ang="0">
                <a:pos x="2" y="43"/>
              </a:cxn>
              <a:cxn ang="0">
                <a:pos x="3" y="47"/>
              </a:cxn>
              <a:cxn ang="0">
                <a:pos x="12" y="47"/>
              </a:cxn>
              <a:cxn ang="0">
                <a:pos x="12" y="78"/>
              </a:cxn>
              <a:cxn ang="0">
                <a:pos x="16" y="82"/>
              </a:cxn>
              <a:cxn ang="0">
                <a:pos x="36" y="82"/>
              </a:cxn>
              <a:cxn ang="0">
                <a:pos x="36" y="51"/>
              </a:cxn>
              <a:cxn ang="0">
                <a:pos x="56" y="51"/>
              </a:cxn>
              <a:cxn ang="0">
                <a:pos x="56" y="82"/>
              </a:cxn>
              <a:cxn ang="0">
                <a:pos x="77" y="82"/>
              </a:cxn>
              <a:cxn ang="0">
                <a:pos x="80" y="78"/>
              </a:cxn>
              <a:cxn ang="0">
                <a:pos x="80" y="47"/>
              </a:cxn>
              <a:cxn ang="0">
                <a:pos x="88" y="47"/>
              </a:cxn>
              <a:cxn ang="0">
                <a:pos x="90" y="43"/>
              </a:cxn>
            </a:cxnLst>
            <a:rect l="0" t="0" r="r" b="b"/>
            <a:pathLst>
              <a:path w="92" h="82">
                <a:moveTo>
                  <a:pt x="90" y="43"/>
                </a:moveTo>
                <a:cubicBezTo>
                  <a:pt x="50" y="2"/>
                  <a:pt x="50" y="2"/>
                  <a:pt x="50" y="2"/>
                </a:cubicBezTo>
                <a:cubicBezTo>
                  <a:pt x="48" y="0"/>
                  <a:pt x="44" y="0"/>
                  <a:pt x="42" y="2"/>
                </a:cubicBezTo>
                <a:cubicBezTo>
                  <a:pt x="2" y="43"/>
                  <a:pt x="2" y="43"/>
                  <a:pt x="2" y="43"/>
                </a:cubicBezTo>
                <a:cubicBezTo>
                  <a:pt x="0" y="45"/>
                  <a:pt x="0" y="47"/>
                  <a:pt x="3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80"/>
                  <a:pt x="12" y="82"/>
                  <a:pt x="1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51"/>
                  <a:pt x="36" y="51"/>
                  <a:pt x="3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82"/>
                  <a:pt x="56" y="82"/>
                  <a:pt x="56" y="82"/>
                </a:cubicBezTo>
                <a:cubicBezTo>
                  <a:pt x="77" y="82"/>
                  <a:pt x="77" y="82"/>
                  <a:pt x="77" y="82"/>
                </a:cubicBezTo>
                <a:cubicBezTo>
                  <a:pt x="80" y="82"/>
                  <a:pt x="80" y="80"/>
                  <a:pt x="80" y="78"/>
                </a:cubicBezTo>
                <a:cubicBezTo>
                  <a:pt x="80" y="47"/>
                  <a:pt x="80" y="47"/>
                  <a:pt x="80" y="47"/>
                </a:cubicBezTo>
                <a:cubicBezTo>
                  <a:pt x="88" y="47"/>
                  <a:pt x="88" y="47"/>
                  <a:pt x="88" y="47"/>
                </a:cubicBezTo>
                <a:cubicBezTo>
                  <a:pt x="91" y="47"/>
                  <a:pt x="92" y="45"/>
                  <a:pt x="90" y="43"/>
                </a:cubicBez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82" name="Gerader Verbinder 7"/>
          <p:cNvCxnSpPr/>
          <p:nvPr/>
        </p:nvCxnSpPr>
        <p:spPr>
          <a:xfrm>
            <a:off x="768165" y="2708920"/>
            <a:ext cx="496887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hteck 82"/>
          <p:cNvSpPr/>
          <p:nvPr/>
        </p:nvSpPr>
        <p:spPr>
          <a:xfrm>
            <a:off x="2207568" y="2467437"/>
            <a:ext cx="1932190" cy="43204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rgbClr val="118296"/>
                </a:solidFill>
                <a:latin typeface="Tahoma" charset="0"/>
                <a:ea typeface="Tahoma" charset="0"/>
                <a:cs typeface="Tahoma" charset="0"/>
              </a:rPr>
              <a:t>Achievements</a:t>
            </a:r>
            <a:endParaRPr lang="de-CH" b="1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84" name="Gerader Verbinder 67"/>
          <p:cNvCxnSpPr/>
          <p:nvPr/>
        </p:nvCxnSpPr>
        <p:spPr>
          <a:xfrm>
            <a:off x="6487515" y="2708920"/>
            <a:ext cx="49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hteck 84"/>
          <p:cNvSpPr/>
          <p:nvPr/>
        </p:nvSpPr>
        <p:spPr>
          <a:xfrm>
            <a:off x="7925916" y="2474400"/>
            <a:ext cx="2091199" cy="43204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118296"/>
                </a:solidFill>
                <a:latin typeface="Tahoma" charset="0"/>
                <a:ea typeface="Tahoma" charset="0"/>
                <a:cs typeface="Tahoma" charset="0"/>
              </a:rPr>
              <a:t>Next </a:t>
            </a:r>
            <a:r>
              <a:rPr lang="de-DE" b="1" dirty="0" err="1">
                <a:solidFill>
                  <a:srgbClr val="118296"/>
                </a:solidFill>
                <a:latin typeface="Tahoma" charset="0"/>
                <a:ea typeface="Tahoma" charset="0"/>
                <a:cs typeface="Tahoma" charset="0"/>
              </a:rPr>
              <a:t>steps</a:t>
            </a:r>
            <a:endParaRPr lang="de-CH" b="1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63352" y="1153988"/>
            <a:ext cx="11665296" cy="83485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Show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what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have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achieved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so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far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and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what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plan on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doing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next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This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should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signal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upside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potential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and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builds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bridge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to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investment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opportunity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  <a:endParaRPr lang="de-CH" sz="1400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63352" y="5805264"/>
            <a:ext cx="11665296" cy="83485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Good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investors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invest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in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upside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potential not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downside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protection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!</a:t>
            </a:r>
            <a:endParaRPr lang="de-CH" sz="1400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481D-800C-4F34-B3D6-C18BC0A4FD2D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553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263352" y="260648"/>
            <a:ext cx="11665296" cy="6336704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4" name="Rechteck 23"/>
          <p:cNvSpPr/>
          <p:nvPr/>
        </p:nvSpPr>
        <p:spPr>
          <a:xfrm>
            <a:off x="6534179" y="1847970"/>
            <a:ext cx="5160807" cy="1188000"/>
          </a:xfrm>
          <a:prstGeom prst="rect">
            <a:avLst/>
          </a:prstGeom>
          <a:solidFill>
            <a:srgbClr val="FFFFFF"/>
          </a:solidFill>
          <a:ln w="6350" cmpd="sng">
            <a:solidFill>
              <a:srgbClr val="1182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847528" y="21132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524D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&amp; Deal</a:t>
            </a:r>
            <a:endParaRPr lang="de-CH" sz="4400" b="1" dirty="0">
              <a:solidFill>
                <a:srgbClr val="4D4D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Bild 3" descr="Bildschirmfoto 2017-08-23 um 22.20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8" b="1768"/>
          <a:stretch/>
        </p:blipFill>
        <p:spPr>
          <a:xfrm rot="5400000">
            <a:off x="383691" y="1862969"/>
            <a:ext cx="4583857" cy="410445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850563" y="2679695"/>
            <a:ext cx="12937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200" dirty="0">
                <a:solidFill>
                  <a:schemeClr val="bg1"/>
                </a:solidFill>
                <a:latin typeface="Tahoma"/>
                <a:cs typeface="Tahoma"/>
              </a:rPr>
              <a:t>87,5% Founders</a:t>
            </a:r>
          </a:p>
        </p:txBody>
      </p:sp>
      <p:sp>
        <p:nvSpPr>
          <p:cNvPr id="9" name="Rechteck 8"/>
          <p:cNvSpPr/>
          <p:nvPr/>
        </p:nvSpPr>
        <p:spPr>
          <a:xfrm>
            <a:off x="4567957" y="3152001"/>
            <a:ext cx="1557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200" dirty="0">
                <a:solidFill>
                  <a:srgbClr val="524D33"/>
                </a:solidFill>
                <a:latin typeface="Tahoma"/>
                <a:cs typeface="Tahoma"/>
              </a:rPr>
              <a:t>10% Seed Investors</a:t>
            </a:r>
          </a:p>
        </p:txBody>
      </p:sp>
      <p:sp>
        <p:nvSpPr>
          <p:cNvPr id="10" name="Rechteck 9"/>
          <p:cNvSpPr/>
          <p:nvPr/>
        </p:nvSpPr>
        <p:spPr>
          <a:xfrm>
            <a:off x="4729755" y="3872081"/>
            <a:ext cx="1045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200" dirty="0">
                <a:solidFill>
                  <a:srgbClr val="524D33"/>
                </a:solidFill>
                <a:latin typeface="Tahoma"/>
                <a:cs typeface="Tahoma"/>
              </a:rPr>
              <a:t>2,5% ESOP*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564191" y="1916832"/>
            <a:ext cx="513079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Investment:</a:t>
            </a:r>
          </a:p>
          <a:p>
            <a:pPr>
              <a:spcAft>
                <a:spcPts val="600"/>
              </a:spcAft>
            </a:pP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money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was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raised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achieved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de-CH" sz="14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6390579" y="1503302"/>
            <a:ext cx="0" cy="4579447"/>
          </a:xfrm>
          <a:prstGeom prst="line">
            <a:avLst/>
          </a:prstGeom>
          <a:ln>
            <a:solidFill>
              <a:srgbClr val="524D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26617" y="1503302"/>
            <a:ext cx="5304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shares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distributed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564191" y="3233105"/>
            <a:ext cx="527481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financing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cornerstones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financing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How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money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How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already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committed?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Don‘t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valuation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de-CH" sz="14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564191" y="4549378"/>
            <a:ext cx="513079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funds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funds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spend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money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quantifyable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milestones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reach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de-CH" sz="14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63352" y="6389925"/>
            <a:ext cx="16995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800" dirty="0">
                <a:solidFill>
                  <a:srgbClr val="524D33"/>
                </a:solidFill>
                <a:latin typeface="Tahoma"/>
                <a:cs typeface="Tahoma"/>
              </a:rPr>
              <a:t>*</a:t>
            </a:r>
            <a:r>
              <a:rPr lang="de-CH" sz="800" dirty="0" err="1">
                <a:solidFill>
                  <a:srgbClr val="524D33"/>
                </a:solidFill>
                <a:latin typeface="Tahoma"/>
                <a:cs typeface="Tahoma"/>
              </a:rPr>
              <a:t>Employee</a:t>
            </a:r>
            <a:r>
              <a:rPr lang="de-CH" sz="800" dirty="0">
                <a:solidFill>
                  <a:srgbClr val="524D33"/>
                </a:solidFill>
                <a:latin typeface="Tahoma"/>
                <a:cs typeface="Tahoma"/>
              </a:rPr>
              <a:t> Stock Ownership Plan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481D-800C-4F34-B3D6-C18BC0A4FD2D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679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3352" y="332656"/>
            <a:ext cx="11665296" cy="6336704"/>
          </a:xfrm>
          <a:prstGeom prst="rect">
            <a:avLst/>
          </a:prstGeom>
          <a:solidFill>
            <a:srgbClr val="ABE1FA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328118" y="1628800"/>
            <a:ext cx="11535763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DON‘T FORGET YOUR NAME AND CONTACT DETAILS</a:t>
            </a:r>
          </a:p>
          <a:p>
            <a:pPr algn="ctr"/>
            <a:endParaRPr lang="de-DE" sz="2200" dirty="0">
              <a:solidFill>
                <a:srgbClr val="5F575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MOBILE PHONE NUMBER</a:t>
            </a:r>
          </a:p>
          <a:p>
            <a:pPr algn="ctr"/>
            <a:endParaRPr lang="de-DE" dirty="0">
              <a:solidFill>
                <a:srgbClr val="5F575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EMAIL ADDRESS (LINK)</a:t>
            </a:r>
          </a:p>
          <a:p>
            <a:pPr algn="ctr"/>
            <a:endParaRPr lang="de-DE" dirty="0">
              <a:solidFill>
                <a:srgbClr val="5F575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WEBSITE (LINK)</a:t>
            </a:r>
            <a:endParaRPr lang="de-CH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481D-800C-4F34-B3D6-C18BC0A4FD2D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563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3352" y="332656"/>
            <a:ext cx="11665296" cy="6336704"/>
          </a:xfrm>
          <a:prstGeom prst="rect">
            <a:avLst/>
          </a:prstGeom>
          <a:solidFill>
            <a:schemeClr val="bg1">
              <a:lumMod val="85000"/>
              <a:alpha val="776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328118" y="1628800"/>
            <a:ext cx="11535763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APPENDIX</a:t>
            </a:r>
          </a:p>
          <a:p>
            <a:pPr algn="ctr"/>
            <a:endParaRPr lang="de-DE" sz="2200" dirty="0">
              <a:solidFill>
                <a:srgbClr val="5F575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Use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APPENDIX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for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detailed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explanations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</a:p>
          <a:p>
            <a:pPr algn="ctr"/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financial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fact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sheets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, IP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protection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excerpts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</a:p>
          <a:p>
            <a:pPr algn="ctr"/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additional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product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descriptions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and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screenshots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</a:p>
          <a:p>
            <a:pPr algn="ctr"/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etc.</a:t>
            </a:r>
            <a:endParaRPr lang="de-CH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481D-800C-4F34-B3D6-C18BC0A4FD2D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904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 46"/>
          <p:cNvSpPr/>
          <p:nvPr/>
        </p:nvSpPr>
        <p:spPr>
          <a:xfrm>
            <a:off x="263352" y="260648"/>
            <a:ext cx="11665296" cy="6336704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9" name="Rechteck 48"/>
          <p:cNvSpPr/>
          <p:nvPr/>
        </p:nvSpPr>
        <p:spPr>
          <a:xfrm>
            <a:off x="263352" y="1053203"/>
            <a:ext cx="11665296" cy="93610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algn="ctr">
              <a:spcBef>
                <a:spcPts val="600"/>
              </a:spcBef>
              <a:spcAft>
                <a:spcPts val="600"/>
              </a:spcAft>
            </a:pP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Describe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problem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that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your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startup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is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solving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 </a:t>
            </a:r>
            <a:endParaRPr lang="de-DE" sz="1400" dirty="0">
              <a:solidFill>
                <a:srgbClr val="5F5751"/>
              </a:solidFill>
              <a:latin typeface="Tahoma" charset="0"/>
              <a:ea typeface="Tahoma" charset="0"/>
              <a:cs typeface="Tahoma" charset="0"/>
            </a:endParaRPr>
          </a:p>
          <a:p>
            <a:pPr marL="72000" algn="ctr">
              <a:spcBef>
                <a:spcPts val="600"/>
              </a:spcBef>
              <a:spcAft>
                <a:spcPts val="600"/>
              </a:spcAft>
            </a:pP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Be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precise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Use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pictures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or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other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visual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elements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to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make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your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point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 </a:t>
            </a:r>
            <a:b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If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your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market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dominated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by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existing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solutions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show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why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they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are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insufficient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  <a:endParaRPr lang="de-CH" sz="1400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2920814" y="211329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endParaRPr lang="de-CH" sz="4400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31420" b="10681"/>
          <a:stretch/>
        </p:blipFill>
        <p:spPr>
          <a:xfrm>
            <a:off x="263352" y="2085825"/>
            <a:ext cx="11665876" cy="451152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481D-800C-4F34-B3D6-C18BC0A4FD2D}" type="slidenum">
              <a:rPr lang="de-CH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</a:t>
            </a:fld>
            <a:endParaRPr lang="de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1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63352" y="260648"/>
            <a:ext cx="11665296" cy="6336704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6" name="Textfeld 75"/>
          <p:cNvSpPr txBox="1"/>
          <p:nvPr/>
        </p:nvSpPr>
        <p:spPr>
          <a:xfrm>
            <a:off x="2920814" y="211329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  <a:endParaRPr lang="de-CH" sz="4400" b="1" dirty="0">
              <a:solidFill>
                <a:srgbClr val="4D4D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263352" y="1072893"/>
            <a:ext cx="11665296" cy="83485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algn="ctr">
              <a:lnSpc>
                <a:spcPct val="150000"/>
              </a:lnSpc>
            </a:pP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What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is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your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solution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?</a:t>
            </a:r>
          </a:p>
          <a:p>
            <a:pPr marL="720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Boil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it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down so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that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everyone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understands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your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approach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on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one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slide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! </a:t>
            </a:r>
            <a:endParaRPr lang="de-CH" sz="1400" dirty="0">
              <a:solidFill>
                <a:srgbClr val="5F575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29788" b="12431"/>
          <a:stretch/>
        </p:blipFill>
        <p:spPr>
          <a:xfrm>
            <a:off x="279209" y="2068852"/>
            <a:ext cx="11665296" cy="451909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481D-800C-4F34-B3D6-C18BC0A4FD2D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58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263352" y="260648"/>
            <a:ext cx="11665296" cy="6336704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6" name="Textfeld 75"/>
          <p:cNvSpPr txBox="1"/>
          <p:nvPr/>
        </p:nvSpPr>
        <p:spPr>
          <a:xfrm>
            <a:off x="2920814" y="211329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err="1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endParaRPr lang="de-CH" sz="4400" b="1" dirty="0">
              <a:solidFill>
                <a:srgbClr val="4D4D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263352" y="1052736"/>
            <a:ext cx="11665296" cy="93610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Show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and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explain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your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product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or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what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have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built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so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far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 </a:t>
            </a:r>
            <a:b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Also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showing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a MVP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adds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value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 </a:t>
            </a:r>
            <a:endParaRPr lang="de-CH" sz="1400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5" name="Bild 4" descr="Macbook-PNG-Pi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2032677"/>
            <a:ext cx="7272808" cy="4392776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481D-800C-4F34-B3D6-C18BC0A4FD2D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174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959380" y="260648"/>
            <a:ext cx="8273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Customers </a:t>
            </a:r>
            <a:r>
              <a:rPr lang="de-DE" sz="4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4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de-DE" sz="4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de-DE" sz="4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User</a:t>
            </a:r>
            <a:endParaRPr lang="de-CH" sz="4400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0" y="1085072"/>
            <a:ext cx="12192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Describe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who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suffers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most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from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problem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try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to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solve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 </a:t>
            </a:r>
          </a:p>
          <a:p>
            <a:pPr algn="ctr"/>
            <a:endParaRPr lang="de-DE" sz="1400" b="1" dirty="0">
              <a:solidFill>
                <a:srgbClr val="5F575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If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have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users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and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customers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identify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and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describe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both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groups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Already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hint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what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potential lies in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that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customer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group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b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and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show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how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get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them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!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If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already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have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prominent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customers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r-IN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–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drop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some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logos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481D-800C-4F34-B3D6-C18BC0A4FD2D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649" y="2507219"/>
            <a:ext cx="5748703" cy="38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6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hteck 75"/>
          <p:cNvSpPr/>
          <p:nvPr/>
        </p:nvSpPr>
        <p:spPr>
          <a:xfrm>
            <a:off x="263352" y="260648"/>
            <a:ext cx="11665296" cy="6336704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1495858603"/>
              </p:ext>
            </p:extLst>
          </p:nvPr>
        </p:nvGraphicFramePr>
        <p:xfrm>
          <a:off x="-15673" y="2719822"/>
          <a:ext cx="3790343" cy="261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72" name="Gerade Verbindung mit Pfeil 271"/>
          <p:cNvCxnSpPr/>
          <p:nvPr/>
        </p:nvCxnSpPr>
        <p:spPr>
          <a:xfrm>
            <a:off x="2365976" y="5047609"/>
            <a:ext cx="0" cy="43976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1392516" y="5029882"/>
            <a:ext cx="0" cy="488937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4" name="Rectangle 46"/>
          <p:cNvSpPr>
            <a:spLocks noChangeArrowheads="1"/>
          </p:cNvSpPr>
          <p:nvPr/>
        </p:nvSpPr>
        <p:spPr bwMode="auto">
          <a:xfrm>
            <a:off x="312442" y="42562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42" name="Textfeld 241"/>
          <p:cNvSpPr txBox="1"/>
          <p:nvPr/>
        </p:nvSpPr>
        <p:spPr>
          <a:xfrm>
            <a:off x="2920814" y="211329"/>
            <a:ext cx="6703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(Go-</a:t>
            </a:r>
            <a:r>
              <a:rPr lang="de-DE" sz="4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4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-)Market</a:t>
            </a:r>
            <a:endParaRPr lang="de-CH" sz="4400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8" name="Textfeld 237"/>
          <p:cNvSpPr txBox="1"/>
          <p:nvPr/>
        </p:nvSpPr>
        <p:spPr>
          <a:xfrm>
            <a:off x="170384" y="6616026"/>
            <a:ext cx="6810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de-DE" sz="9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</a:t>
            </a:r>
            <a:endParaRPr lang="de-CH" sz="9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4" name="Textfeld 243"/>
          <p:cNvSpPr txBox="1"/>
          <p:nvPr/>
        </p:nvSpPr>
        <p:spPr>
          <a:xfrm>
            <a:off x="1069832" y="3638843"/>
            <a:ext cx="166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</a:t>
            </a:r>
            <a:r>
              <a:rPr lang="de-DE" sz="12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Mrd</a:t>
            </a:r>
            <a: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€</a:t>
            </a:r>
            <a:endParaRPr lang="de-DE" sz="4800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" name="Textfeld 244"/>
          <p:cNvSpPr txBox="1"/>
          <p:nvPr/>
        </p:nvSpPr>
        <p:spPr>
          <a:xfrm>
            <a:off x="436990" y="6097805"/>
            <a:ext cx="1562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Segment 1...</a:t>
            </a:r>
            <a:endParaRPr lang="de-CH" sz="8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3" name="Textfeld 252"/>
          <p:cNvSpPr txBox="1"/>
          <p:nvPr/>
        </p:nvSpPr>
        <p:spPr>
          <a:xfrm>
            <a:off x="384404" y="5317813"/>
            <a:ext cx="1667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de-DE" sz="48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Mrd. €</a:t>
            </a:r>
            <a:endParaRPr lang="de-DE" sz="4800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1" name="Gerader Verbinder 54"/>
          <p:cNvCxnSpPr/>
          <p:nvPr/>
        </p:nvCxnSpPr>
        <p:spPr>
          <a:xfrm>
            <a:off x="534013" y="6070985"/>
            <a:ext cx="1368449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feld 276"/>
          <p:cNvSpPr txBox="1"/>
          <p:nvPr/>
        </p:nvSpPr>
        <p:spPr>
          <a:xfrm>
            <a:off x="2176664" y="6095668"/>
            <a:ext cx="1562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Segment 2...</a:t>
            </a:r>
            <a:endParaRPr lang="de-CH" sz="8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124078" y="5315676"/>
            <a:ext cx="1667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de-DE" sz="48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Mrd. €</a:t>
            </a:r>
            <a:endParaRPr lang="de-DE" sz="4800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9" name="Gerader Verbinder 54"/>
          <p:cNvCxnSpPr/>
          <p:nvPr/>
        </p:nvCxnSpPr>
        <p:spPr>
          <a:xfrm>
            <a:off x="2273687" y="6068848"/>
            <a:ext cx="1368449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hteck 76"/>
          <p:cNvSpPr/>
          <p:nvPr/>
        </p:nvSpPr>
        <p:spPr>
          <a:xfrm>
            <a:off x="263352" y="1159404"/>
            <a:ext cx="11665296" cy="86871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It‘s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best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when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show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that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market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adress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is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big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growing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and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has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an international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scope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 algn="ctr"/>
            <a:endParaRPr lang="de-DE" sz="1400" b="1" dirty="0">
              <a:solidFill>
                <a:srgbClr val="5F575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Also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be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sure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to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know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market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address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in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terms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of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characeristics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developments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in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near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future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and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any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legal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regulations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 </a:t>
            </a:r>
            <a:b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Show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how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want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to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capture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it.</a:t>
            </a:r>
            <a:endParaRPr lang="de-CH" sz="1400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37600" y="6237312"/>
            <a:ext cx="2844800" cy="365125"/>
          </a:xfrm>
        </p:spPr>
        <p:txBody>
          <a:bodyPr/>
          <a:lstStyle/>
          <a:p>
            <a:fld id="{1FF5481D-800C-4F34-B3D6-C18BC0A4FD2D}" type="slidenum">
              <a:rPr lang="de-CH" smtClean="0"/>
              <a:pPr/>
              <a:t>6</a:t>
            </a:fld>
            <a:endParaRPr lang="de-CH"/>
          </a:p>
        </p:txBody>
      </p:sp>
      <p:grpSp>
        <p:nvGrpSpPr>
          <p:cNvPr id="130" name="Gruppieren 4"/>
          <p:cNvGrpSpPr>
            <a:grpSpLocks noChangeAspect="1"/>
          </p:cNvGrpSpPr>
          <p:nvPr/>
        </p:nvGrpSpPr>
        <p:grpSpPr>
          <a:xfrm>
            <a:off x="4439816" y="2911646"/>
            <a:ext cx="3255921" cy="2966387"/>
            <a:chOff x="623392" y="2812678"/>
            <a:chExt cx="3154224" cy="2916000"/>
          </a:xfrm>
        </p:grpSpPr>
        <p:sp>
          <p:nvSpPr>
            <p:cNvPr id="131" name="Freeform 32"/>
            <p:cNvSpPr>
              <a:spLocks noEditPoints="1"/>
            </p:cNvSpPr>
            <p:nvPr/>
          </p:nvSpPr>
          <p:spPr bwMode="gray">
            <a:xfrm>
              <a:off x="2226984" y="5344710"/>
              <a:ext cx="26482" cy="24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9" y="9"/>
                </a:cxn>
                <a:cxn ang="0">
                  <a:pos x="5" y="5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" y="5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2" name="Freeform 103"/>
            <p:cNvSpPr>
              <a:spLocks noEditPoints="1"/>
            </p:cNvSpPr>
            <p:nvPr/>
          </p:nvSpPr>
          <p:spPr bwMode="gray">
            <a:xfrm>
              <a:off x="3527513" y="5043981"/>
              <a:ext cx="250103" cy="2040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8" y="63"/>
                </a:cxn>
                <a:cxn ang="0">
                  <a:pos x="23" y="68"/>
                </a:cxn>
                <a:cxn ang="0">
                  <a:pos x="23" y="54"/>
                </a:cxn>
                <a:cxn ang="0">
                  <a:pos x="18" y="54"/>
                </a:cxn>
                <a:cxn ang="0">
                  <a:pos x="14" y="54"/>
                </a:cxn>
                <a:cxn ang="0">
                  <a:pos x="5" y="50"/>
                </a:cxn>
                <a:cxn ang="0">
                  <a:pos x="0" y="50"/>
                </a:cxn>
                <a:cxn ang="0">
                  <a:pos x="5" y="23"/>
                </a:cxn>
                <a:cxn ang="0">
                  <a:pos x="9" y="23"/>
                </a:cxn>
                <a:cxn ang="0">
                  <a:pos x="5" y="23"/>
                </a:cxn>
                <a:cxn ang="0">
                  <a:pos x="9" y="27"/>
                </a:cxn>
                <a:cxn ang="0">
                  <a:pos x="14" y="23"/>
                </a:cxn>
                <a:cxn ang="0">
                  <a:pos x="14" y="27"/>
                </a:cxn>
                <a:cxn ang="0">
                  <a:pos x="14" y="32"/>
                </a:cxn>
                <a:cxn ang="0">
                  <a:pos x="9" y="32"/>
                </a:cxn>
                <a:cxn ang="0">
                  <a:pos x="23" y="41"/>
                </a:cxn>
                <a:cxn ang="0">
                  <a:pos x="18" y="45"/>
                </a:cxn>
                <a:cxn ang="0">
                  <a:pos x="27" y="50"/>
                </a:cxn>
                <a:cxn ang="0">
                  <a:pos x="27" y="54"/>
                </a:cxn>
                <a:cxn ang="0">
                  <a:pos x="32" y="54"/>
                </a:cxn>
                <a:cxn ang="0">
                  <a:pos x="32" y="59"/>
                </a:cxn>
                <a:cxn ang="0">
                  <a:pos x="27" y="59"/>
                </a:cxn>
                <a:cxn ang="0">
                  <a:pos x="27" y="63"/>
                </a:cxn>
                <a:cxn ang="0">
                  <a:pos x="49" y="50"/>
                </a:cxn>
                <a:cxn ang="0">
                  <a:pos x="54" y="54"/>
                </a:cxn>
                <a:cxn ang="0">
                  <a:pos x="54" y="68"/>
                </a:cxn>
                <a:cxn ang="0">
                  <a:pos x="67" y="76"/>
                </a:cxn>
                <a:cxn ang="0">
                  <a:pos x="67" y="63"/>
                </a:cxn>
                <a:cxn ang="0">
                  <a:pos x="63" y="54"/>
                </a:cxn>
                <a:cxn ang="0">
                  <a:pos x="67" y="54"/>
                </a:cxn>
                <a:cxn ang="0">
                  <a:pos x="72" y="59"/>
                </a:cxn>
                <a:cxn ang="0">
                  <a:pos x="76" y="41"/>
                </a:cxn>
                <a:cxn ang="0">
                  <a:pos x="85" y="36"/>
                </a:cxn>
                <a:cxn ang="0">
                  <a:pos x="81" y="27"/>
                </a:cxn>
                <a:cxn ang="0">
                  <a:pos x="76" y="32"/>
                </a:cxn>
                <a:cxn ang="0">
                  <a:pos x="67" y="23"/>
                </a:cxn>
                <a:cxn ang="0">
                  <a:pos x="63" y="9"/>
                </a:cxn>
                <a:cxn ang="0">
                  <a:pos x="54" y="14"/>
                </a:cxn>
                <a:cxn ang="0">
                  <a:pos x="54" y="14"/>
                </a:cxn>
                <a:cxn ang="0">
                  <a:pos x="49" y="18"/>
                </a:cxn>
                <a:cxn ang="0">
                  <a:pos x="45" y="18"/>
                </a:cxn>
                <a:cxn ang="0">
                  <a:pos x="36" y="5"/>
                </a:cxn>
                <a:cxn ang="0">
                  <a:pos x="32" y="5"/>
                </a:cxn>
                <a:cxn ang="0">
                  <a:pos x="27" y="0"/>
                </a:cxn>
                <a:cxn ang="0">
                  <a:pos x="23" y="9"/>
                </a:cxn>
                <a:cxn ang="0">
                  <a:pos x="27" y="14"/>
                </a:cxn>
                <a:cxn ang="0">
                  <a:pos x="36" y="18"/>
                </a:cxn>
                <a:cxn ang="0">
                  <a:pos x="32" y="23"/>
                </a:cxn>
                <a:cxn ang="0">
                  <a:pos x="27" y="18"/>
                </a:cxn>
                <a:cxn ang="0">
                  <a:pos x="18" y="23"/>
                </a:cxn>
                <a:cxn ang="0">
                  <a:pos x="9" y="18"/>
                </a:cxn>
                <a:cxn ang="0">
                  <a:pos x="5" y="23"/>
                </a:cxn>
              </a:cxnLst>
              <a:rect l="0" t="0" r="r" b="b"/>
              <a:pathLst>
                <a:path w="85" h="76">
                  <a:moveTo>
                    <a:pt x="0" y="50"/>
                  </a:moveTo>
                  <a:lnTo>
                    <a:pt x="18" y="63"/>
                  </a:lnTo>
                  <a:lnTo>
                    <a:pt x="23" y="68"/>
                  </a:lnTo>
                  <a:lnTo>
                    <a:pt x="23" y="54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5" y="50"/>
                  </a:lnTo>
                  <a:lnTo>
                    <a:pt x="0" y="50"/>
                  </a:lnTo>
                  <a:close/>
                  <a:moveTo>
                    <a:pt x="5" y="23"/>
                  </a:moveTo>
                  <a:lnTo>
                    <a:pt x="9" y="23"/>
                  </a:lnTo>
                  <a:lnTo>
                    <a:pt x="5" y="23"/>
                  </a:lnTo>
                  <a:lnTo>
                    <a:pt x="9" y="27"/>
                  </a:lnTo>
                  <a:lnTo>
                    <a:pt x="14" y="23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lnTo>
                    <a:pt x="23" y="41"/>
                  </a:lnTo>
                  <a:lnTo>
                    <a:pt x="18" y="45"/>
                  </a:lnTo>
                  <a:lnTo>
                    <a:pt x="27" y="50"/>
                  </a:lnTo>
                  <a:lnTo>
                    <a:pt x="27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49" y="50"/>
                  </a:lnTo>
                  <a:lnTo>
                    <a:pt x="54" y="54"/>
                  </a:lnTo>
                  <a:lnTo>
                    <a:pt x="54" y="68"/>
                  </a:lnTo>
                  <a:lnTo>
                    <a:pt x="67" y="76"/>
                  </a:lnTo>
                  <a:lnTo>
                    <a:pt x="67" y="63"/>
                  </a:lnTo>
                  <a:lnTo>
                    <a:pt x="63" y="54"/>
                  </a:lnTo>
                  <a:lnTo>
                    <a:pt x="67" y="54"/>
                  </a:lnTo>
                  <a:lnTo>
                    <a:pt x="72" y="59"/>
                  </a:lnTo>
                  <a:lnTo>
                    <a:pt x="76" y="41"/>
                  </a:lnTo>
                  <a:lnTo>
                    <a:pt x="85" y="36"/>
                  </a:lnTo>
                  <a:lnTo>
                    <a:pt x="81" y="27"/>
                  </a:lnTo>
                  <a:lnTo>
                    <a:pt x="76" y="32"/>
                  </a:lnTo>
                  <a:lnTo>
                    <a:pt x="67" y="23"/>
                  </a:lnTo>
                  <a:lnTo>
                    <a:pt x="63" y="9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49" y="18"/>
                  </a:lnTo>
                  <a:lnTo>
                    <a:pt x="45" y="18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27" y="0"/>
                  </a:lnTo>
                  <a:lnTo>
                    <a:pt x="23" y="9"/>
                  </a:lnTo>
                  <a:lnTo>
                    <a:pt x="27" y="14"/>
                  </a:lnTo>
                  <a:lnTo>
                    <a:pt x="36" y="18"/>
                  </a:lnTo>
                  <a:lnTo>
                    <a:pt x="32" y="23"/>
                  </a:lnTo>
                  <a:lnTo>
                    <a:pt x="27" y="18"/>
                  </a:lnTo>
                  <a:lnTo>
                    <a:pt x="18" y="23"/>
                  </a:lnTo>
                  <a:lnTo>
                    <a:pt x="9" y="18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3" name="Freeform 106"/>
            <p:cNvSpPr>
              <a:spLocks/>
            </p:cNvSpPr>
            <p:nvPr/>
          </p:nvSpPr>
          <p:spPr bwMode="gray">
            <a:xfrm>
              <a:off x="3474550" y="5092312"/>
              <a:ext cx="147117" cy="1342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8"/>
                </a:cxn>
                <a:cxn ang="0">
                  <a:pos x="14" y="23"/>
                </a:cxn>
                <a:cxn ang="0">
                  <a:pos x="18" y="32"/>
                </a:cxn>
                <a:cxn ang="0">
                  <a:pos x="23" y="32"/>
                </a:cxn>
                <a:cxn ang="0">
                  <a:pos x="32" y="36"/>
                </a:cxn>
                <a:cxn ang="0">
                  <a:pos x="36" y="36"/>
                </a:cxn>
                <a:cxn ang="0">
                  <a:pos x="41" y="36"/>
                </a:cxn>
                <a:cxn ang="0">
                  <a:pos x="41" y="50"/>
                </a:cxn>
                <a:cxn ang="0">
                  <a:pos x="45" y="50"/>
                </a:cxn>
                <a:cxn ang="0">
                  <a:pos x="45" y="45"/>
                </a:cxn>
                <a:cxn ang="0">
                  <a:pos x="45" y="41"/>
                </a:cxn>
                <a:cxn ang="0">
                  <a:pos x="50" y="41"/>
                </a:cxn>
                <a:cxn ang="0">
                  <a:pos x="50" y="36"/>
                </a:cxn>
                <a:cxn ang="0">
                  <a:pos x="45" y="36"/>
                </a:cxn>
                <a:cxn ang="0">
                  <a:pos x="45" y="32"/>
                </a:cxn>
                <a:cxn ang="0">
                  <a:pos x="36" y="27"/>
                </a:cxn>
                <a:cxn ang="0">
                  <a:pos x="41" y="23"/>
                </a:cxn>
                <a:cxn ang="0">
                  <a:pos x="27" y="14"/>
                </a:cxn>
                <a:cxn ang="0">
                  <a:pos x="32" y="14"/>
                </a:cxn>
                <a:cxn ang="0">
                  <a:pos x="32" y="9"/>
                </a:cxn>
                <a:cxn ang="0">
                  <a:pos x="32" y="5"/>
                </a:cxn>
                <a:cxn ang="0">
                  <a:pos x="27" y="9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23" y="5"/>
                </a:cxn>
                <a:cxn ang="0">
                  <a:pos x="14" y="0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" y="18"/>
                  </a:lnTo>
                  <a:lnTo>
                    <a:pt x="14" y="23"/>
                  </a:lnTo>
                  <a:lnTo>
                    <a:pt x="18" y="32"/>
                  </a:lnTo>
                  <a:lnTo>
                    <a:pt x="23" y="32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41" y="36"/>
                  </a:lnTo>
                  <a:lnTo>
                    <a:pt x="41" y="50"/>
                  </a:lnTo>
                  <a:lnTo>
                    <a:pt x="45" y="50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50" y="41"/>
                  </a:lnTo>
                  <a:lnTo>
                    <a:pt x="50" y="36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36" y="27"/>
                  </a:lnTo>
                  <a:lnTo>
                    <a:pt x="41" y="23"/>
                  </a:lnTo>
                  <a:lnTo>
                    <a:pt x="27" y="14"/>
                  </a:lnTo>
                  <a:lnTo>
                    <a:pt x="32" y="14"/>
                  </a:lnTo>
                  <a:lnTo>
                    <a:pt x="32" y="9"/>
                  </a:lnTo>
                  <a:lnTo>
                    <a:pt x="32" y="5"/>
                  </a:lnTo>
                  <a:lnTo>
                    <a:pt x="27" y="9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4" y="0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4" name="Freeform 115"/>
            <p:cNvSpPr>
              <a:spLocks/>
            </p:cNvSpPr>
            <p:nvPr/>
          </p:nvSpPr>
          <p:spPr bwMode="gray">
            <a:xfrm>
              <a:off x="3330373" y="4974170"/>
              <a:ext cx="303064" cy="1315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"/>
                </a:cxn>
                <a:cxn ang="0">
                  <a:pos x="23" y="18"/>
                </a:cxn>
                <a:cxn ang="0">
                  <a:pos x="23" y="31"/>
                </a:cxn>
                <a:cxn ang="0">
                  <a:pos x="18" y="35"/>
                </a:cxn>
                <a:cxn ang="0">
                  <a:pos x="40" y="40"/>
                </a:cxn>
                <a:cxn ang="0">
                  <a:pos x="49" y="44"/>
                </a:cxn>
                <a:cxn ang="0">
                  <a:pos x="58" y="49"/>
                </a:cxn>
                <a:cxn ang="0">
                  <a:pos x="63" y="44"/>
                </a:cxn>
                <a:cxn ang="0">
                  <a:pos x="72" y="49"/>
                </a:cxn>
                <a:cxn ang="0">
                  <a:pos x="76" y="44"/>
                </a:cxn>
                <a:cxn ang="0">
                  <a:pos x="85" y="49"/>
                </a:cxn>
                <a:cxn ang="0">
                  <a:pos x="94" y="44"/>
                </a:cxn>
                <a:cxn ang="0">
                  <a:pos x="99" y="49"/>
                </a:cxn>
                <a:cxn ang="0">
                  <a:pos x="103" y="44"/>
                </a:cxn>
                <a:cxn ang="0">
                  <a:pos x="94" y="40"/>
                </a:cxn>
                <a:cxn ang="0">
                  <a:pos x="90" y="35"/>
                </a:cxn>
                <a:cxn ang="0">
                  <a:pos x="94" y="26"/>
                </a:cxn>
                <a:cxn ang="0">
                  <a:pos x="94" y="26"/>
                </a:cxn>
                <a:cxn ang="0">
                  <a:pos x="85" y="22"/>
                </a:cxn>
                <a:cxn ang="0">
                  <a:pos x="90" y="18"/>
                </a:cxn>
                <a:cxn ang="0">
                  <a:pos x="76" y="18"/>
                </a:cxn>
                <a:cxn ang="0">
                  <a:pos x="76" y="13"/>
                </a:cxn>
                <a:cxn ang="0">
                  <a:pos x="67" y="13"/>
                </a:cxn>
                <a:cxn ang="0">
                  <a:pos x="67" y="18"/>
                </a:cxn>
                <a:cxn ang="0">
                  <a:pos x="63" y="13"/>
                </a:cxn>
                <a:cxn ang="0">
                  <a:pos x="58" y="18"/>
                </a:cxn>
                <a:cxn ang="0">
                  <a:pos x="54" y="9"/>
                </a:cxn>
                <a:cxn ang="0">
                  <a:pos x="49" y="13"/>
                </a:cxn>
                <a:cxn ang="0">
                  <a:pos x="45" y="4"/>
                </a:cxn>
                <a:cxn ang="0">
                  <a:pos x="27" y="4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03" h="49">
                  <a:moveTo>
                    <a:pt x="0" y="0"/>
                  </a:moveTo>
                  <a:lnTo>
                    <a:pt x="18" y="9"/>
                  </a:lnTo>
                  <a:lnTo>
                    <a:pt x="23" y="18"/>
                  </a:lnTo>
                  <a:lnTo>
                    <a:pt x="23" y="31"/>
                  </a:lnTo>
                  <a:lnTo>
                    <a:pt x="18" y="35"/>
                  </a:lnTo>
                  <a:lnTo>
                    <a:pt x="40" y="40"/>
                  </a:lnTo>
                  <a:lnTo>
                    <a:pt x="49" y="44"/>
                  </a:lnTo>
                  <a:lnTo>
                    <a:pt x="58" y="49"/>
                  </a:lnTo>
                  <a:lnTo>
                    <a:pt x="63" y="44"/>
                  </a:lnTo>
                  <a:lnTo>
                    <a:pt x="72" y="49"/>
                  </a:lnTo>
                  <a:lnTo>
                    <a:pt x="76" y="44"/>
                  </a:lnTo>
                  <a:lnTo>
                    <a:pt x="85" y="49"/>
                  </a:lnTo>
                  <a:lnTo>
                    <a:pt x="94" y="44"/>
                  </a:lnTo>
                  <a:lnTo>
                    <a:pt x="99" y="49"/>
                  </a:lnTo>
                  <a:lnTo>
                    <a:pt x="103" y="44"/>
                  </a:lnTo>
                  <a:lnTo>
                    <a:pt x="94" y="40"/>
                  </a:lnTo>
                  <a:lnTo>
                    <a:pt x="90" y="35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85" y="22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76" y="13"/>
                  </a:lnTo>
                  <a:lnTo>
                    <a:pt x="67" y="13"/>
                  </a:lnTo>
                  <a:lnTo>
                    <a:pt x="67" y="18"/>
                  </a:lnTo>
                  <a:lnTo>
                    <a:pt x="63" y="13"/>
                  </a:lnTo>
                  <a:lnTo>
                    <a:pt x="58" y="18"/>
                  </a:lnTo>
                  <a:lnTo>
                    <a:pt x="54" y="9"/>
                  </a:lnTo>
                  <a:lnTo>
                    <a:pt x="49" y="13"/>
                  </a:lnTo>
                  <a:lnTo>
                    <a:pt x="45" y="4"/>
                  </a:lnTo>
                  <a:lnTo>
                    <a:pt x="27" y="4"/>
                  </a:lnTo>
                  <a:lnTo>
                    <a:pt x="18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gray">
            <a:xfrm>
              <a:off x="3121466" y="5417206"/>
              <a:ext cx="64732" cy="724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" y="13"/>
                </a:cxn>
                <a:cxn ang="0">
                  <a:pos x="4" y="18"/>
                </a:cxn>
                <a:cxn ang="0">
                  <a:pos x="0" y="27"/>
                </a:cxn>
                <a:cxn ang="0">
                  <a:pos x="4" y="27"/>
                </a:cxn>
                <a:cxn ang="0">
                  <a:pos x="13" y="22"/>
                </a:cxn>
                <a:cxn ang="0">
                  <a:pos x="22" y="9"/>
                </a:cxn>
                <a:cxn ang="0">
                  <a:pos x="18" y="0"/>
                </a:cxn>
                <a:cxn ang="0">
                  <a:pos x="9" y="0"/>
                </a:cxn>
              </a:cxnLst>
              <a:rect l="0" t="0" r="r" b="b"/>
              <a:pathLst>
                <a:path w="22" h="27">
                  <a:moveTo>
                    <a:pt x="9" y="0"/>
                  </a:moveTo>
                  <a:lnTo>
                    <a:pt x="4" y="13"/>
                  </a:lnTo>
                  <a:lnTo>
                    <a:pt x="4" y="18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13" y="22"/>
                  </a:lnTo>
                  <a:lnTo>
                    <a:pt x="22" y="9"/>
                  </a:lnTo>
                  <a:lnTo>
                    <a:pt x="1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6" name="Freeform 148"/>
            <p:cNvSpPr>
              <a:spLocks/>
            </p:cNvSpPr>
            <p:nvPr/>
          </p:nvSpPr>
          <p:spPr bwMode="gray">
            <a:xfrm>
              <a:off x="3147947" y="5296380"/>
              <a:ext cx="300123" cy="24165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36"/>
                </a:cxn>
                <a:cxn ang="0">
                  <a:pos x="4" y="41"/>
                </a:cxn>
                <a:cxn ang="0">
                  <a:pos x="0" y="45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4" y="67"/>
                </a:cxn>
                <a:cxn ang="0">
                  <a:pos x="4" y="81"/>
                </a:cxn>
                <a:cxn ang="0">
                  <a:pos x="18" y="90"/>
                </a:cxn>
                <a:cxn ang="0">
                  <a:pos x="35" y="76"/>
                </a:cxn>
                <a:cxn ang="0">
                  <a:pos x="40" y="72"/>
                </a:cxn>
                <a:cxn ang="0">
                  <a:pos x="44" y="72"/>
                </a:cxn>
                <a:cxn ang="0">
                  <a:pos x="80" y="45"/>
                </a:cxn>
                <a:cxn ang="0">
                  <a:pos x="85" y="18"/>
                </a:cxn>
                <a:cxn ang="0">
                  <a:pos x="98" y="9"/>
                </a:cxn>
                <a:cxn ang="0">
                  <a:pos x="102" y="5"/>
                </a:cxn>
                <a:cxn ang="0">
                  <a:pos x="94" y="0"/>
                </a:cxn>
                <a:cxn ang="0">
                  <a:pos x="71" y="5"/>
                </a:cxn>
                <a:cxn ang="0">
                  <a:pos x="58" y="9"/>
                </a:cxn>
                <a:cxn ang="0">
                  <a:pos x="40" y="5"/>
                </a:cxn>
                <a:cxn ang="0">
                  <a:pos x="18" y="9"/>
                </a:cxn>
                <a:cxn ang="0">
                  <a:pos x="18" y="18"/>
                </a:cxn>
                <a:cxn ang="0">
                  <a:pos x="9" y="27"/>
                </a:cxn>
                <a:cxn ang="0">
                  <a:pos x="0" y="27"/>
                </a:cxn>
              </a:cxnLst>
              <a:rect l="0" t="0" r="r" b="b"/>
              <a:pathLst>
                <a:path w="102" h="90">
                  <a:moveTo>
                    <a:pt x="0" y="27"/>
                  </a:moveTo>
                  <a:lnTo>
                    <a:pt x="0" y="36"/>
                  </a:lnTo>
                  <a:lnTo>
                    <a:pt x="4" y="41"/>
                  </a:lnTo>
                  <a:lnTo>
                    <a:pt x="0" y="45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4" y="67"/>
                  </a:lnTo>
                  <a:lnTo>
                    <a:pt x="4" y="81"/>
                  </a:lnTo>
                  <a:lnTo>
                    <a:pt x="18" y="90"/>
                  </a:lnTo>
                  <a:lnTo>
                    <a:pt x="35" y="76"/>
                  </a:lnTo>
                  <a:lnTo>
                    <a:pt x="40" y="72"/>
                  </a:lnTo>
                  <a:lnTo>
                    <a:pt x="44" y="72"/>
                  </a:lnTo>
                  <a:lnTo>
                    <a:pt x="80" y="45"/>
                  </a:lnTo>
                  <a:lnTo>
                    <a:pt x="85" y="18"/>
                  </a:lnTo>
                  <a:lnTo>
                    <a:pt x="98" y="9"/>
                  </a:lnTo>
                  <a:lnTo>
                    <a:pt x="102" y="5"/>
                  </a:lnTo>
                  <a:lnTo>
                    <a:pt x="94" y="0"/>
                  </a:lnTo>
                  <a:lnTo>
                    <a:pt x="71" y="5"/>
                  </a:lnTo>
                  <a:lnTo>
                    <a:pt x="58" y="9"/>
                  </a:lnTo>
                  <a:lnTo>
                    <a:pt x="40" y="5"/>
                  </a:lnTo>
                  <a:lnTo>
                    <a:pt x="18" y="9"/>
                  </a:lnTo>
                  <a:lnTo>
                    <a:pt x="18" y="18"/>
                  </a:lnTo>
                  <a:lnTo>
                    <a:pt x="9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7" name="Freeform 162"/>
            <p:cNvSpPr>
              <a:spLocks/>
            </p:cNvSpPr>
            <p:nvPr/>
          </p:nvSpPr>
          <p:spPr bwMode="gray">
            <a:xfrm>
              <a:off x="2462375" y="5009075"/>
              <a:ext cx="79445" cy="16916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5" y="54"/>
                </a:cxn>
                <a:cxn ang="0">
                  <a:pos x="5" y="58"/>
                </a:cxn>
                <a:cxn ang="0">
                  <a:pos x="9" y="63"/>
                </a:cxn>
                <a:cxn ang="0">
                  <a:pos x="14" y="63"/>
                </a:cxn>
                <a:cxn ang="0">
                  <a:pos x="14" y="54"/>
                </a:cxn>
                <a:cxn ang="0">
                  <a:pos x="27" y="40"/>
                </a:cxn>
                <a:cxn ang="0">
                  <a:pos x="18" y="36"/>
                </a:cxn>
                <a:cxn ang="0">
                  <a:pos x="18" y="13"/>
                </a:cxn>
                <a:cxn ang="0">
                  <a:pos x="14" y="13"/>
                </a:cxn>
                <a:cxn ang="0">
                  <a:pos x="14" y="5"/>
                </a:cxn>
                <a:cxn ang="0">
                  <a:pos x="5" y="0"/>
                </a:cxn>
                <a:cxn ang="0">
                  <a:pos x="0" y="13"/>
                </a:cxn>
              </a:cxnLst>
              <a:rect l="0" t="0" r="r" b="b"/>
              <a:pathLst>
                <a:path w="27" h="63">
                  <a:moveTo>
                    <a:pt x="0" y="13"/>
                  </a:moveTo>
                  <a:lnTo>
                    <a:pt x="5" y="13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5" y="54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3"/>
                  </a:lnTo>
                  <a:lnTo>
                    <a:pt x="14" y="54"/>
                  </a:lnTo>
                  <a:lnTo>
                    <a:pt x="27" y="40"/>
                  </a:lnTo>
                  <a:lnTo>
                    <a:pt x="18" y="36"/>
                  </a:lnTo>
                  <a:lnTo>
                    <a:pt x="18" y="13"/>
                  </a:lnTo>
                  <a:lnTo>
                    <a:pt x="14" y="13"/>
                  </a:lnTo>
                  <a:lnTo>
                    <a:pt x="14" y="5"/>
                  </a:lnTo>
                  <a:lnTo>
                    <a:pt x="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8" name="Freeform 163"/>
            <p:cNvSpPr>
              <a:spLocks/>
            </p:cNvSpPr>
            <p:nvPr/>
          </p:nvSpPr>
          <p:spPr bwMode="gray">
            <a:xfrm>
              <a:off x="2056328" y="4649275"/>
              <a:ext cx="314833" cy="155732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45"/>
                </a:cxn>
                <a:cxn ang="0">
                  <a:pos x="0" y="49"/>
                </a:cxn>
                <a:cxn ang="0">
                  <a:pos x="9" y="45"/>
                </a:cxn>
                <a:cxn ang="0">
                  <a:pos x="9" y="49"/>
                </a:cxn>
                <a:cxn ang="0">
                  <a:pos x="18" y="49"/>
                </a:cxn>
                <a:cxn ang="0">
                  <a:pos x="22" y="45"/>
                </a:cxn>
                <a:cxn ang="0">
                  <a:pos x="36" y="45"/>
                </a:cxn>
                <a:cxn ang="0">
                  <a:pos x="40" y="54"/>
                </a:cxn>
                <a:cxn ang="0">
                  <a:pos x="54" y="58"/>
                </a:cxn>
                <a:cxn ang="0">
                  <a:pos x="67" y="58"/>
                </a:cxn>
                <a:cxn ang="0">
                  <a:pos x="76" y="54"/>
                </a:cxn>
                <a:cxn ang="0">
                  <a:pos x="89" y="49"/>
                </a:cxn>
                <a:cxn ang="0">
                  <a:pos x="94" y="45"/>
                </a:cxn>
                <a:cxn ang="0">
                  <a:pos x="94" y="40"/>
                </a:cxn>
                <a:cxn ang="0">
                  <a:pos x="94" y="36"/>
                </a:cxn>
                <a:cxn ang="0">
                  <a:pos x="94" y="31"/>
                </a:cxn>
                <a:cxn ang="0">
                  <a:pos x="103" y="31"/>
                </a:cxn>
                <a:cxn ang="0">
                  <a:pos x="107" y="22"/>
                </a:cxn>
                <a:cxn ang="0">
                  <a:pos x="107" y="18"/>
                </a:cxn>
                <a:cxn ang="0">
                  <a:pos x="107" y="13"/>
                </a:cxn>
                <a:cxn ang="0">
                  <a:pos x="103" y="13"/>
                </a:cxn>
                <a:cxn ang="0">
                  <a:pos x="98" y="13"/>
                </a:cxn>
                <a:cxn ang="0">
                  <a:pos x="98" y="4"/>
                </a:cxn>
                <a:cxn ang="0">
                  <a:pos x="76" y="0"/>
                </a:cxn>
                <a:cxn ang="0">
                  <a:pos x="67" y="9"/>
                </a:cxn>
                <a:cxn ang="0">
                  <a:pos x="58" y="9"/>
                </a:cxn>
                <a:cxn ang="0">
                  <a:pos x="54" y="13"/>
                </a:cxn>
                <a:cxn ang="0">
                  <a:pos x="45" y="18"/>
                </a:cxn>
                <a:cxn ang="0">
                  <a:pos x="40" y="22"/>
                </a:cxn>
                <a:cxn ang="0">
                  <a:pos x="49" y="27"/>
                </a:cxn>
                <a:cxn ang="0">
                  <a:pos x="45" y="36"/>
                </a:cxn>
                <a:cxn ang="0">
                  <a:pos x="40" y="31"/>
                </a:cxn>
                <a:cxn ang="0">
                  <a:pos x="22" y="36"/>
                </a:cxn>
                <a:cxn ang="0">
                  <a:pos x="0" y="31"/>
                </a:cxn>
              </a:cxnLst>
              <a:rect l="0" t="0" r="r" b="b"/>
              <a:pathLst>
                <a:path w="107" h="58">
                  <a:moveTo>
                    <a:pt x="0" y="31"/>
                  </a:moveTo>
                  <a:lnTo>
                    <a:pt x="0" y="45"/>
                  </a:lnTo>
                  <a:lnTo>
                    <a:pt x="0" y="49"/>
                  </a:lnTo>
                  <a:lnTo>
                    <a:pt x="9" y="45"/>
                  </a:lnTo>
                  <a:lnTo>
                    <a:pt x="9" y="49"/>
                  </a:lnTo>
                  <a:lnTo>
                    <a:pt x="18" y="49"/>
                  </a:lnTo>
                  <a:lnTo>
                    <a:pt x="22" y="45"/>
                  </a:lnTo>
                  <a:lnTo>
                    <a:pt x="36" y="45"/>
                  </a:lnTo>
                  <a:lnTo>
                    <a:pt x="40" y="54"/>
                  </a:lnTo>
                  <a:lnTo>
                    <a:pt x="54" y="58"/>
                  </a:lnTo>
                  <a:lnTo>
                    <a:pt x="67" y="58"/>
                  </a:lnTo>
                  <a:lnTo>
                    <a:pt x="76" y="54"/>
                  </a:lnTo>
                  <a:lnTo>
                    <a:pt x="89" y="49"/>
                  </a:lnTo>
                  <a:lnTo>
                    <a:pt x="94" y="45"/>
                  </a:lnTo>
                  <a:lnTo>
                    <a:pt x="94" y="40"/>
                  </a:lnTo>
                  <a:lnTo>
                    <a:pt x="94" y="36"/>
                  </a:lnTo>
                  <a:lnTo>
                    <a:pt x="94" y="31"/>
                  </a:lnTo>
                  <a:lnTo>
                    <a:pt x="103" y="31"/>
                  </a:lnTo>
                  <a:lnTo>
                    <a:pt x="107" y="22"/>
                  </a:lnTo>
                  <a:lnTo>
                    <a:pt x="107" y="18"/>
                  </a:lnTo>
                  <a:lnTo>
                    <a:pt x="107" y="13"/>
                  </a:lnTo>
                  <a:lnTo>
                    <a:pt x="103" y="13"/>
                  </a:lnTo>
                  <a:lnTo>
                    <a:pt x="98" y="13"/>
                  </a:lnTo>
                  <a:lnTo>
                    <a:pt x="98" y="4"/>
                  </a:lnTo>
                  <a:lnTo>
                    <a:pt x="76" y="0"/>
                  </a:lnTo>
                  <a:lnTo>
                    <a:pt x="67" y="9"/>
                  </a:lnTo>
                  <a:lnTo>
                    <a:pt x="58" y="9"/>
                  </a:lnTo>
                  <a:lnTo>
                    <a:pt x="54" y="13"/>
                  </a:lnTo>
                  <a:lnTo>
                    <a:pt x="45" y="18"/>
                  </a:lnTo>
                  <a:lnTo>
                    <a:pt x="40" y="22"/>
                  </a:lnTo>
                  <a:lnTo>
                    <a:pt x="49" y="27"/>
                  </a:lnTo>
                  <a:lnTo>
                    <a:pt x="45" y="36"/>
                  </a:lnTo>
                  <a:lnTo>
                    <a:pt x="40" y="31"/>
                  </a:lnTo>
                  <a:lnTo>
                    <a:pt x="22" y="3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6600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0" name="Freeform 164"/>
            <p:cNvSpPr>
              <a:spLocks/>
            </p:cNvSpPr>
            <p:nvPr/>
          </p:nvSpPr>
          <p:spPr bwMode="gray">
            <a:xfrm>
              <a:off x="1753262" y="4493541"/>
              <a:ext cx="170659" cy="13157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22"/>
                </a:cxn>
                <a:cxn ang="0">
                  <a:pos x="14" y="22"/>
                </a:cxn>
                <a:cxn ang="0">
                  <a:pos x="18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7" y="36"/>
                </a:cxn>
                <a:cxn ang="0">
                  <a:pos x="36" y="31"/>
                </a:cxn>
                <a:cxn ang="0">
                  <a:pos x="32" y="40"/>
                </a:cxn>
                <a:cxn ang="0">
                  <a:pos x="40" y="45"/>
                </a:cxn>
                <a:cxn ang="0">
                  <a:pos x="45" y="49"/>
                </a:cxn>
                <a:cxn ang="0">
                  <a:pos x="49" y="49"/>
                </a:cxn>
                <a:cxn ang="0">
                  <a:pos x="49" y="45"/>
                </a:cxn>
                <a:cxn ang="0">
                  <a:pos x="49" y="36"/>
                </a:cxn>
                <a:cxn ang="0">
                  <a:pos x="54" y="36"/>
                </a:cxn>
                <a:cxn ang="0">
                  <a:pos x="58" y="27"/>
                </a:cxn>
                <a:cxn ang="0">
                  <a:pos x="54" y="18"/>
                </a:cxn>
                <a:cxn ang="0">
                  <a:pos x="49" y="18"/>
                </a:cxn>
                <a:cxn ang="0">
                  <a:pos x="49" y="13"/>
                </a:cxn>
                <a:cxn ang="0">
                  <a:pos x="45" y="9"/>
                </a:cxn>
                <a:cxn ang="0">
                  <a:pos x="36" y="9"/>
                </a:cxn>
                <a:cxn ang="0">
                  <a:pos x="27" y="0"/>
                </a:cxn>
                <a:cxn ang="0">
                  <a:pos x="23" y="9"/>
                </a:cxn>
                <a:cxn ang="0">
                  <a:pos x="18" y="9"/>
                </a:cxn>
                <a:cxn ang="0">
                  <a:pos x="9" y="9"/>
                </a:cxn>
                <a:cxn ang="0">
                  <a:pos x="9" y="4"/>
                </a:cxn>
                <a:cxn ang="0">
                  <a:pos x="5" y="4"/>
                </a:cxn>
                <a:cxn ang="0">
                  <a:pos x="0" y="9"/>
                </a:cxn>
              </a:cxnLst>
              <a:rect l="0" t="0" r="r" b="b"/>
              <a:pathLst>
                <a:path w="58" h="49">
                  <a:moveTo>
                    <a:pt x="0" y="9"/>
                  </a:moveTo>
                  <a:lnTo>
                    <a:pt x="9" y="22"/>
                  </a:lnTo>
                  <a:lnTo>
                    <a:pt x="14" y="22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7" y="36"/>
                  </a:lnTo>
                  <a:lnTo>
                    <a:pt x="36" y="31"/>
                  </a:lnTo>
                  <a:lnTo>
                    <a:pt x="32" y="40"/>
                  </a:lnTo>
                  <a:lnTo>
                    <a:pt x="40" y="45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49" y="45"/>
                  </a:lnTo>
                  <a:lnTo>
                    <a:pt x="49" y="36"/>
                  </a:lnTo>
                  <a:lnTo>
                    <a:pt x="54" y="36"/>
                  </a:lnTo>
                  <a:lnTo>
                    <a:pt x="58" y="27"/>
                  </a:lnTo>
                  <a:lnTo>
                    <a:pt x="54" y="18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5" y="9"/>
                  </a:lnTo>
                  <a:lnTo>
                    <a:pt x="36" y="9"/>
                  </a:lnTo>
                  <a:lnTo>
                    <a:pt x="27" y="0"/>
                  </a:lnTo>
                  <a:lnTo>
                    <a:pt x="23" y="9"/>
                  </a:lnTo>
                  <a:lnTo>
                    <a:pt x="18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5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1" name="Freeform 165"/>
            <p:cNvSpPr>
              <a:spLocks/>
            </p:cNvSpPr>
            <p:nvPr/>
          </p:nvSpPr>
          <p:spPr bwMode="gray">
            <a:xfrm>
              <a:off x="2291717" y="4864081"/>
              <a:ext cx="170659" cy="134256"/>
            </a:xfrm>
            <a:custGeom>
              <a:avLst/>
              <a:gdLst/>
              <a:ahLst/>
              <a:cxnLst>
                <a:cxn ang="0">
                  <a:pos x="32" y="45"/>
                </a:cxn>
                <a:cxn ang="0">
                  <a:pos x="32" y="45"/>
                </a:cxn>
                <a:cxn ang="0">
                  <a:pos x="36" y="45"/>
                </a:cxn>
                <a:cxn ang="0">
                  <a:pos x="45" y="50"/>
                </a:cxn>
                <a:cxn ang="0">
                  <a:pos x="45" y="50"/>
                </a:cxn>
                <a:cxn ang="0">
                  <a:pos x="45" y="50"/>
                </a:cxn>
                <a:cxn ang="0">
                  <a:pos x="45" y="45"/>
                </a:cxn>
                <a:cxn ang="0">
                  <a:pos x="45" y="45"/>
                </a:cxn>
                <a:cxn ang="0">
                  <a:pos x="45" y="41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50" y="32"/>
                </a:cxn>
                <a:cxn ang="0">
                  <a:pos x="54" y="32"/>
                </a:cxn>
                <a:cxn ang="0">
                  <a:pos x="58" y="27"/>
                </a:cxn>
                <a:cxn ang="0">
                  <a:pos x="54" y="23"/>
                </a:cxn>
                <a:cxn ang="0">
                  <a:pos x="58" y="23"/>
                </a:cxn>
                <a:cxn ang="0">
                  <a:pos x="58" y="23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5"/>
                </a:cxn>
                <a:cxn ang="0">
                  <a:pos x="50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2" y="5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9" y="5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5" y="9"/>
                </a:cxn>
                <a:cxn ang="0">
                  <a:pos x="9" y="18"/>
                </a:cxn>
                <a:cxn ang="0">
                  <a:pos x="9" y="23"/>
                </a:cxn>
                <a:cxn ang="0">
                  <a:pos x="23" y="36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32" y="45"/>
                </a:cxn>
                <a:cxn ang="0">
                  <a:pos x="32" y="45"/>
                </a:cxn>
              </a:cxnLst>
              <a:rect l="0" t="0" r="r" b="b"/>
              <a:pathLst>
                <a:path w="58" h="50">
                  <a:moveTo>
                    <a:pt x="32" y="45"/>
                  </a:moveTo>
                  <a:lnTo>
                    <a:pt x="32" y="45"/>
                  </a:lnTo>
                  <a:lnTo>
                    <a:pt x="36" y="45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4" y="32"/>
                  </a:lnTo>
                  <a:lnTo>
                    <a:pt x="58" y="27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5"/>
                  </a:lnTo>
                  <a:lnTo>
                    <a:pt x="50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2" y="5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23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32" y="45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3" name="Freeform 166"/>
            <p:cNvSpPr>
              <a:spLocks/>
            </p:cNvSpPr>
            <p:nvPr/>
          </p:nvSpPr>
          <p:spPr bwMode="gray">
            <a:xfrm>
              <a:off x="2583014" y="4912412"/>
              <a:ext cx="261870" cy="16916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13" y="27"/>
                </a:cxn>
                <a:cxn ang="0">
                  <a:pos x="13" y="32"/>
                </a:cxn>
                <a:cxn ang="0">
                  <a:pos x="4" y="36"/>
                </a:cxn>
                <a:cxn ang="0">
                  <a:pos x="4" y="45"/>
                </a:cxn>
                <a:cxn ang="0">
                  <a:pos x="13" y="49"/>
                </a:cxn>
                <a:cxn ang="0">
                  <a:pos x="13" y="63"/>
                </a:cxn>
                <a:cxn ang="0">
                  <a:pos x="22" y="63"/>
                </a:cxn>
                <a:cxn ang="0">
                  <a:pos x="31" y="58"/>
                </a:cxn>
                <a:cxn ang="0">
                  <a:pos x="40" y="63"/>
                </a:cxn>
                <a:cxn ang="0">
                  <a:pos x="53" y="63"/>
                </a:cxn>
                <a:cxn ang="0">
                  <a:pos x="53" y="54"/>
                </a:cxn>
                <a:cxn ang="0">
                  <a:pos x="71" y="45"/>
                </a:cxn>
                <a:cxn ang="0">
                  <a:pos x="76" y="49"/>
                </a:cxn>
                <a:cxn ang="0">
                  <a:pos x="85" y="49"/>
                </a:cxn>
                <a:cxn ang="0">
                  <a:pos x="80" y="36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0" y="18"/>
                </a:cxn>
                <a:cxn ang="0">
                  <a:pos x="89" y="18"/>
                </a:cxn>
                <a:cxn ang="0">
                  <a:pos x="89" y="14"/>
                </a:cxn>
                <a:cxn ang="0">
                  <a:pos x="71" y="5"/>
                </a:cxn>
                <a:cxn ang="0">
                  <a:pos x="58" y="9"/>
                </a:cxn>
                <a:cxn ang="0">
                  <a:pos x="49" y="18"/>
                </a:cxn>
                <a:cxn ang="0">
                  <a:pos x="35" y="18"/>
                </a:cxn>
                <a:cxn ang="0">
                  <a:pos x="22" y="14"/>
                </a:cxn>
                <a:cxn ang="0">
                  <a:pos x="9" y="9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89" h="63">
                  <a:moveTo>
                    <a:pt x="4" y="0"/>
                  </a:moveTo>
                  <a:lnTo>
                    <a:pt x="0" y="18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4" y="36"/>
                  </a:lnTo>
                  <a:lnTo>
                    <a:pt x="4" y="45"/>
                  </a:lnTo>
                  <a:lnTo>
                    <a:pt x="13" y="49"/>
                  </a:lnTo>
                  <a:lnTo>
                    <a:pt x="13" y="63"/>
                  </a:lnTo>
                  <a:lnTo>
                    <a:pt x="22" y="63"/>
                  </a:lnTo>
                  <a:lnTo>
                    <a:pt x="31" y="58"/>
                  </a:lnTo>
                  <a:lnTo>
                    <a:pt x="40" y="63"/>
                  </a:lnTo>
                  <a:lnTo>
                    <a:pt x="53" y="63"/>
                  </a:lnTo>
                  <a:lnTo>
                    <a:pt x="53" y="54"/>
                  </a:lnTo>
                  <a:lnTo>
                    <a:pt x="71" y="45"/>
                  </a:lnTo>
                  <a:lnTo>
                    <a:pt x="76" y="49"/>
                  </a:lnTo>
                  <a:lnTo>
                    <a:pt x="85" y="49"/>
                  </a:lnTo>
                  <a:lnTo>
                    <a:pt x="80" y="36"/>
                  </a:lnTo>
                  <a:lnTo>
                    <a:pt x="76" y="36"/>
                  </a:lnTo>
                  <a:lnTo>
                    <a:pt x="80" y="32"/>
                  </a:lnTo>
                  <a:lnTo>
                    <a:pt x="80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71" y="5"/>
                  </a:lnTo>
                  <a:lnTo>
                    <a:pt x="58" y="9"/>
                  </a:lnTo>
                  <a:lnTo>
                    <a:pt x="49" y="18"/>
                  </a:lnTo>
                  <a:lnTo>
                    <a:pt x="35" y="18"/>
                  </a:lnTo>
                  <a:lnTo>
                    <a:pt x="22" y="14"/>
                  </a:lnTo>
                  <a:lnTo>
                    <a:pt x="9" y="9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4" name="Freeform 167"/>
            <p:cNvSpPr>
              <a:spLocks/>
            </p:cNvSpPr>
            <p:nvPr/>
          </p:nvSpPr>
          <p:spPr bwMode="gray">
            <a:xfrm>
              <a:off x="2621262" y="4192812"/>
              <a:ext cx="394278" cy="324894"/>
            </a:xfrm>
            <a:custGeom>
              <a:avLst/>
              <a:gdLst/>
              <a:ahLst/>
              <a:cxnLst>
                <a:cxn ang="0">
                  <a:pos x="13" y="116"/>
                </a:cxn>
                <a:cxn ang="0">
                  <a:pos x="22" y="103"/>
                </a:cxn>
                <a:cxn ang="0">
                  <a:pos x="45" y="112"/>
                </a:cxn>
                <a:cxn ang="0">
                  <a:pos x="63" y="112"/>
                </a:cxn>
                <a:cxn ang="0">
                  <a:pos x="67" y="116"/>
                </a:cxn>
                <a:cxn ang="0">
                  <a:pos x="76" y="112"/>
                </a:cxn>
                <a:cxn ang="0">
                  <a:pos x="85" y="112"/>
                </a:cxn>
                <a:cxn ang="0">
                  <a:pos x="98" y="116"/>
                </a:cxn>
                <a:cxn ang="0">
                  <a:pos x="107" y="116"/>
                </a:cxn>
                <a:cxn ang="0">
                  <a:pos x="112" y="99"/>
                </a:cxn>
                <a:cxn ang="0">
                  <a:pos x="121" y="94"/>
                </a:cxn>
                <a:cxn ang="0">
                  <a:pos x="121" y="76"/>
                </a:cxn>
                <a:cxn ang="0">
                  <a:pos x="125" y="81"/>
                </a:cxn>
                <a:cxn ang="0">
                  <a:pos x="134" y="72"/>
                </a:cxn>
                <a:cxn ang="0">
                  <a:pos x="125" y="63"/>
                </a:cxn>
                <a:cxn ang="0">
                  <a:pos x="116" y="54"/>
                </a:cxn>
                <a:cxn ang="0">
                  <a:pos x="112" y="45"/>
                </a:cxn>
                <a:cxn ang="0">
                  <a:pos x="112" y="31"/>
                </a:cxn>
                <a:cxn ang="0">
                  <a:pos x="98" y="9"/>
                </a:cxn>
                <a:cxn ang="0">
                  <a:pos x="85" y="5"/>
                </a:cxn>
                <a:cxn ang="0">
                  <a:pos x="76" y="0"/>
                </a:cxn>
                <a:cxn ang="0">
                  <a:pos x="67" y="0"/>
                </a:cxn>
                <a:cxn ang="0">
                  <a:pos x="63" y="9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7"/>
                </a:cxn>
                <a:cxn ang="0">
                  <a:pos x="40" y="31"/>
                </a:cxn>
                <a:cxn ang="0">
                  <a:pos x="31" y="45"/>
                </a:cxn>
                <a:cxn ang="0">
                  <a:pos x="27" y="49"/>
                </a:cxn>
                <a:cxn ang="0">
                  <a:pos x="13" y="49"/>
                </a:cxn>
                <a:cxn ang="0">
                  <a:pos x="9" y="72"/>
                </a:cxn>
                <a:cxn ang="0">
                  <a:pos x="13" y="90"/>
                </a:cxn>
                <a:cxn ang="0">
                  <a:pos x="5" y="103"/>
                </a:cxn>
              </a:cxnLst>
              <a:rect l="0" t="0" r="r" b="b"/>
              <a:pathLst>
                <a:path w="134" h="121">
                  <a:moveTo>
                    <a:pt x="5" y="112"/>
                  </a:moveTo>
                  <a:lnTo>
                    <a:pt x="13" y="116"/>
                  </a:lnTo>
                  <a:lnTo>
                    <a:pt x="18" y="107"/>
                  </a:lnTo>
                  <a:lnTo>
                    <a:pt x="22" y="103"/>
                  </a:lnTo>
                  <a:lnTo>
                    <a:pt x="36" y="107"/>
                  </a:lnTo>
                  <a:lnTo>
                    <a:pt x="45" y="112"/>
                  </a:lnTo>
                  <a:lnTo>
                    <a:pt x="58" y="107"/>
                  </a:lnTo>
                  <a:lnTo>
                    <a:pt x="63" y="112"/>
                  </a:lnTo>
                  <a:lnTo>
                    <a:pt x="67" y="121"/>
                  </a:lnTo>
                  <a:lnTo>
                    <a:pt x="67" y="116"/>
                  </a:lnTo>
                  <a:lnTo>
                    <a:pt x="76" y="116"/>
                  </a:lnTo>
                  <a:lnTo>
                    <a:pt x="76" y="112"/>
                  </a:lnTo>
                  <a:lnTo>
                    <a:pt x="80" y="116"/>
                  </a:lnTo>
                  <a:lnTo>
                    <a:pt x="85" y="112"/>
                  </a:lnTo>
                  <a:lnTo>
                    <a:pt x="89" y="121"/>
                  </a:lnTo>
                  <a:lnTo>
                    <a:pt x="98" y="116"/>
                  </a:lnTo>
                  <a:lnTo>
                    <a:pt x="107" y="121"/>
                  </a:lnTo>
                  <a:lnTo>
                    <a:pt x="107" y="116"/>
                  </a:lnTo>
                  <a:lnTo>
                    <a:pt x="107" y="112"/>
                  </a:lnTo>
                  <a:lnTo>
                    <a:pt x="112" y="99"/>
                  </a:lnTo>
                  <a:lnTo>
                    <a:pt x="121" y="103"/>
                  </a:lnTo>
                  <a:lnTo>
                    <a:pt x="121" y="94"/>
                  </a:lnTo>
                  <a:lnTo>
                    <a:pt x="116" y="81"/>
                  </a:lnTo>
                  <a:lnTo>
                    <a:pt x="121" y="76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30" y="76"/>
                  </a:lnTo>
                  <a:lnTo>
                    <a:pt x="134" y="72"/>
                  </a:lnTo>
                  <a:lnTo>
                    <a:pt x="130" y="72"/>
                  </a:lnTo>
                  <a:lnTo>
                    <a:pt x="125" y="63"/>
                  </a:lnTo>
                  <a:lnTo>
                    <a:pt x="116" y="67"/>
                  </a:lnTo>
                  <a:lnTo>
                    <a:pt x="116" y="54"/>
                  </a:lnTo>
                  <a:lnTo>
                    <a:pt x="112" y="49"/>
                  </a:lnTo>
                  <a:lnTo>
                    <a:pt x="112" y="45"/>
                  </a:lnTo>
                  <a:lnTo>
                    <a:pt x="112" y="36"/>
                  </a:lnTo>
                  <a:lnTo>
                    <a:pt x="112" y="31"/>
                  </a:lnTo>
                  <a:lnTo>
                    <a:pt x="107" y="18"/>
                  </a:lnTo>
                  <a:lnTo>
                    <a:pt x="98" y="9"/>
                  </a:lnTo>
                  <a:lnTo>
                    <a:pt x="89" y="14"/>
                  </a:lnTo>
                  <a:lnTo>
                    <a:pt x="85" y="5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3" y="9"/>
                  </a:lnTo>
                  <a:lnTo>
                    <a:pt x="58" y="14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0" y="31"/>
                  </a:lnTo>
                  <a:lnTo>
                    <a:pt x="36" y="40"/>
                  </a:lnTo>
                  <a:lnTo>
                    <a:pt x="31" y="45"/>
                  </a:lnTo>
                  <a:lnTo>
                    <a:pt x="31" y="54"/>
                  </a:lnTo>
                  <a:lnTo>
                    <a:pt x="27" y="49"/>
                  </a:lnTo>
                  <a:lnTo>
                    <a:pt x="22" y="54"/>
                  </a:lnTo>
                  <a:lnTo>
                    <a:pt x="13" y="49"/>
                  </a:lnTo>
                  <a:lnTo>
                    <a:pt x="5" y="58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0"/>
                  </a:lnTo>
                  <a:lnTo>
                    <a:pt x="0" y="94"/>
                  </a:lnTo>
                  <a:lnTo>
                    <a:pt x="5" y="103"/>
                  </a:lnTo>
                  <a:lnTo>
                    <a:pt x="5" y="112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5" name="Freeform 168"/>
            <p:cNvSpPr>
              <a:spLocks noEditPoints="1"/>
            </p:cNvSpPr>
            <p:nvPr/>
          </p:nvSpPr>
          <p:spPr bwMode="gray">
            <a:xfrm>
              <a:off x="2200503" y="4794270"/>
              <a:ext cx="250103" cy="214809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9" y="35"/>
                </a:cxn>
                <a:cxn ang="0">
                  <a:pos x="22" y="31"/>
                </a:cxn>
                <a:cxn ang="0">
                  <a:pos x="27" y="44"/>
                </a:cxn>
                <a:cxn ang="0">
                  <a:pos x="22" y="53"/>
                </a:cxn>
                <a:cxn ang="0">
                  <a:pos x="36" y="62"/>
                </a:cxn>
                <a:cxn ang="0">
                  <a:pos x="45" y="67"/>
                </a:cxn>
                <a:cxn ang="0">
                  <a:pos x="45" y="62"/>
                </a:cxn>
                <a:cxn ang="0">
                  <a:pos x="54" y="67"/>
                </a:cxn>
                <a:cxn ang="0">
                  <a:pos x="63" y="71"/>
                </a:cxn>
                <a:cxn ang="0">
                  <a:pos x="58" y="62"/>
                </a:cxn>
                <a:cxn ang="0">
                  <a:pos x="54" y="62"/>
                </a:cxn>
                <a:cxn ang="0">
                  <a:pos x="40" y="44"/>
                </a:cxn>
                <a:cxn ang="0">
                  <a:pos x="31" y="35"/>
                </a:cxn>
                <a:cxn ang="0">
                  <a:pos x="36" y="26"/>
                </a:cxn>
                <a:cxn ang="0">
                  <a:pos x="45" y="26"/>
                </a:cxn>
                <a:cxn ang="0">
                  <a:pos x="49" y="26"/>
                </a:cxn>
                <a:cxn ang="0">
                  <a:pos x="63" y="31"/>
                </a:cxn>
                <a:cxn ang="0">
                  <a:pos x="72" y="26"/>
                </a:cxn>
                <a:cxn ang="0">
                  <a:pos x="76" y="31"/>
                </a:cxn>
                <a:cxn ang="0">
                  <a:pos x="81" y="26"/>
                </a:cxn>
                <a:cxn ang="0">
                  <a:pos x="85" y="22"/>
                </a:cxn>
                <a:cxn ang="0">
                  <a:pos x="81" y="22"/>
                </a:cxn>
                <a:cxn ang="0">
                  <a:pos x="81" y="18"/>
                </a:cxn>
                <a:cxn ang="0">
                  <a:pos x="76" y="13"/>
                </a:cxn>
                <a:cxn ang="0">
                  <a:pos x="49" y="13"/>
                </a:cxn>
                <a:cxn ang="0">
                  <a:pos x="45" y="4"/>
                </a:cxn>
                <a:cxn ang="0">
                  <a:pos x="40" y="0"/>
                </a:cxn>
                <a:cxn ang="0">
                  <a:pos x="40" y="4"/>
                </a:cxn>
                <a:cxn ang="0">
                  <a:pos x="36" y="9"/>
                </a:cxn>
                <a:cxn ang="0">
                  <a:pos x="31" y="9"/>
                </a:cxn>
                <a:cxn ang="0">
                  <a:pos x="31" y="13"/>
                </a:cxn>
                <a:cxn ang="0">
                  <a:pos x="27" y="22"/>
                </a:cxn>
                <a:cxn ang="0">
                  <a:pos x="22" y="22"/>
                </a:cxn>
                <a:cxn ang="0">
                  <a:pos x="14" y="22"/>
                </a:cxn>
                <a:cxn ang="0">
                  <a:pos x="5" y="22"/>
                </a:cxn>
                <a:cxn ang="0">
                  <a:pos x="63" y="71"/>
                </a:cxn>
                <a:cxn ang="0">
                  <a:pos x="72" y="80"/>
                </a:cxn>
                <a:cxn ang="0">
                  <a:pos x="76" y="76"/>
                </a:cxn>
                <a:cxn ang="0">
                  <a:pos x="63" y="71"/>
                </a:cxn>
              </a:cxnLst>
              <a:rect l="0" t="0" r="r" b="b"/>
              <a:pathLst>
                <a:path w="85" h="80">
                  <a:moveTo>
                    <a:pt x="5" y="22"/>
                  </a:moveTo>
                  <a:lnTo>
                    <a:pt x="0" y="22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14" y="26"/>
                  </a:lnTo>
                  <a:lnTo>
                    <a:pt x="22" y="31"/>
                  </a:lnTo>
                  <a:lnTo>
                    <a:pt x="18" y="35"/>
                  </a:lnTo>
                  <a:lnTo>
                    <a:pt x="27" y="44"/>
                  </a:lnTo>
                  <a:lnTo>
                    <a:pt x="22" y="44"/>
                  </a:lnTo>
                  <a:lnTo>
                    <a:pt x="22" y="53"/>
                  </a:lnTo>
                  <a:lnTo>
                    <a:pt x="31" y="49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45" y="67"/>
                  </a:lnTo>
                  <a:lnTo>
                    <a:pt x="54" y="67"/>
                  </a:lnTo>
                  <a:lnTo>
                    <a:pt x="45" y="62"/>
                  </a:lnTo>
                  <a:lnTo>
                    <a:pt x="49" y="62"/>
                  </a:lnTo>
                  <a:lnTo>
                    <a:pt x="54" y="67"/>
                  </a:lnTo>
                  <a:lnTo>
                    <a:pt x="54" y="71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4" y="62"/>
                  </a:lnTo>
                  <a:lnTo>
                    <a:pt x="40" y="49"/>
                  </a:lnTo>
                  <a:lnTo>
                    <a:pt x="40" y="44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40" y="31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63" y="31"/>
                  </a:lnTo>
                  <a:lnTo>
                    <a:pt x="67" y="26"/>
                  </a:lnTo>
                  <a:lnTo>
                    <a:pt x="72" y="26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1" y="26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67" y="18"/>
                  </a:lnTo>
                  <a:lnTo>
                    <a:pt x="49" y="13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2" y="22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5" y="22"/>
                  </a:lnTo>
                  <a:lnTo>
                    <a:pt x="5" y="22"/>
                  </a:lnTo>
                  <a:close/>
                  <a:moveTo>
                    <a:pt x="63" y="71"/>
                  </a:moveTo>
                  <a:lnTo>
                    <a:pt x="72" y="80"/>
                  </a:lnTo>
                  <a:lnTo>
                    <a:pt x="72" y="80"/>
                  </a:lnTo>
                  <a:lnTo>
                    <a:pt x="76" y="80"/>
                  </a:lnTo>
                  <a:lnTo>
                    <a:pt x="76" y="76"/>
                  </a:lnTo>
                  <a:lnTo>
                    <a:pt x="67" y="71"/>
                  </a:lnTo>
                  <a:lnTo>
                    <a:pt x="63" y="71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6" name="Freeform 169"/>
            <p:cNvSpPr>
              <a:spLocks/>
            </p:cNvSpPr>
            <p:nvPr/>
          </p:nvSpPr>
          <p:spPr bwMode="gray">
            <a:xfrm>
              <a:off x="3003770" y="5358137"/>
              <a:ext cx="102981" cy="48330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9"/>
                </a:cxn>
                <a:cxn ang="0">
                  <a:pos x="0" y="13"/>
                </a:cxn>
                <a:cxn ang="0">
                  <a:pos x="4" y="18"/>
                </a:cxn>
                <a:cxn ang="0">
                  <a:pos x="13" y="18"/>
                </a:cxn>
                <a:cxn ang="0">
                  <a:pos x="22" y="13"/>
                </a:cxn>
                <a:cxn ang="0">
                  <a:pos x="22" y="9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17" y="9"/>
                </a:cxn>
                <a:cxn ang="0">
                  <a:pos x="9" y="9"/>
                </a:cxn>
              </a:cxnLst>
              <a:rect l="0" t="0" r="r" b="b"/>
              <a:pathLst>
                <a:path w="35" h="18">
                  <a:moveTo>
                    <a:pt x="9" y="9"/>
                  </a:moveTo>
                  <a:lnTo>
                    <a:pt x="9" y="9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13" y="18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7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7" name="Freeform 170"/>
            <p:cNvSpPr>
              <a:spLocks/>
            </p:cNvSpPr>
            <p:nvPr/>
          </p:nvSpPr>
          <p:spPr bwMode="gray">
            <a:xfrm>
              <a:off x="2147540" y="4541871"/>
              <a:ext cx="276582" cy="14231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6" y="0"/>
                </a:cxn>
                <a:cxn ang="0">
                  <a:pos x="32" y="9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5" y="18"/>
                </a:cxn>
                <a:cxn ang="0">
                  <a:pos x="0" y="18"/>
                </a:cxn>
                <a:cxn ang="0">
                  <a:pos x="5" y="27"/>
                </a:cxn>
                <a:cxn ang="0">
                  <a:pos x="9" y="36"/>
                </a:cxn>
                <a:cxn ang="0">
                  <a:pos x="18" y="36"/>
                </a:cxn>
                <a:cxn ang="0">
                  <a:pos x="27" y="44"/>
                </a:cxn>
                <a:cxn ang="0">
                  <a:pos x="27" y="49"/>
                </a:cxn>
                <a:cxn ang="0">
                  <a:pos x="36" y="49"/>
                </a:cxn>
                <a:cxn ang="0">
                  <a:pos x="45" y="40"/>
                </a:cxn>
                <a:cxn ang="0">
                  <a:pos x="67" y="44"/>
                </a:cxn>
                <a:cxn ang="0">
                  <a:pos x="67" y="53"/>
                </a:cxn>
                <a:cxn ang="0">
                  <a:pos x="72" y="49"/>
                </a:cxn>
                <a:cxn ang="0">
                  <a:pos x="81" y="49"/>
                </a:cxn>
                <a:cxn ang="0">
                  <a:pos x="85" y="44"/>
                </a:cxn>
                <a:cxn ang="0">
                  <a:pos x="90" y="36"/>
                </a:cxn>
                <a:cxn ang="0">
                  <a:pos x="94" y="31"/>
                </a:cxn>
                <a:cxn ang="0">
                  <a:pos x="94" y="22"/>
                </a:cxn>
                <a:cxn ang="0">
                  <a:pos x="85" y="22"/>
                </a:cxn>
                <a:cxn ang="0">
                  <a:pos x="81" y="13"/>
                </a:cxn>
                <a:cxn ang="0">
                  <a:pos x="72" y="9"/>
                </a:cxn>
                <a:cxn ang="0">
                  <a:pos x="67" y="18"/>
                </a:cxn>
                <a:cxn ang="0">
                  <a:pos x="58" y="13"/>
                </a:cxn>
                <a:cxn ang="0">
                  <a:pos x="63" y="9"/>
                </a:cxn>
                <a:cxn ang="0">
                  <a:pos x="54" y="9"/>
                </a:cxn>
                <a:cxn ang="0">
                  <a:pos x="49" y="0"/>
                </a:cxn>
                <a:cxn ang="0">
                  <a:pos x="45" y="4"/>
                </a:cxn>
                <a:cxn ang="0">
                  <a:pos x="40" y="0"/>
                </a:cxn>
              </a:cxnLst>
              <a:rect l="0" t="0" r="r" b="b"/>
              <a:pathLst>
                <a:path w="94" h="53">
                  <a:moveTo>
                    <a:pt x="40" y="0"/>
                  </a:moveTo>
                  <a:lnTo>
                    <a:pt x="36" y="0"/>
                  </a:lnTo>
                  <a:lnTo>
                    <a:pt x="32" y="9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5" y="27"/>
                  </a:lnTo>
                  <a:lnTo>
                    <a:pt x="9" y="36"/>
                  </a:lnTo>
                  <a:lnTo>
                    <a:pt x="18" y="36"/>
                  </a:lnTo>
                  <a:lnTo>
                    <a:pt x="27" y="44"/>
                  </a:lnTo>
                  <a:lnTo>
                    <a:pt x="27" y="49"/>
                  </a:lnTo>
                  <a:lnTo>
                    <a:pt x="36" y="49"/>
                  </a:lnTo>
                  <a:lnTo>
                    <a:pt x="45" y="40"/>
                  </a:lnTo>
                  <a:lnTo>
                    <a:pt x="67" y="44"/>
                  </a:lnTo>
                  <a:lnTo>
                    <a:pt x="67" y="53"/>
                  </a:lnTo>
                  <a:lnTo>
                    <a:pt x="72" y="49"/>
                  </a:lnTo>
                  <a:lnTo>
                    <a:pt x="81" y="49"/>
                  </a:lnTo>
                  <a:lnTo>
                    <a:pt x="85" y="44"/>
                  </a:lnTo>
                  <a:lnTo>
                    <a:pt x="90" y="36"/>
                  </a:lnTo>
                  <a:lnTo>
                    <a:pt x="94" y="31"/>
                  </a:lnTo>
                  <a:lnTo>
                    <a:pt x="94" y="22"/>
                  </a:lnTo>
                  <a:lnTo>
                    <a:pt x="85" y="22"/>
                  </a:lnTo>
                  <a:lnTo>
                    <a:pt x="81" y="13"/>
                  </a:lnTo>
                  <a:lnTo>
                    <a:pt x="72" y="9"/>
                  </a:lnTo>
                  <a:lnTo>
                    <a:pt x="67" y="18"/>
                  </a:lnTo>
                  <a:lnTo>
                    <a:pt x="58" y="13"/>
                  </a:lnTo>
                  <a:lnTo>
                    <a:pt x="63" y="9"/>
                  </a:lnTo>
                  <a:lnTo>
                    <a:pt x="54" y="9"/>
                  </a:lnTo>
                  <a:lnTo>
                    <a:pt x="49" y="0"/>
                  </a:lnTo>
                  <a:lnTo>
                    <a:pt x="4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8" name="Freeform 171"/>
            <p:cNvSpPr>
              <a:spLocks noEditPoints="1"/>
            </p:cNvSpPr>
            <p:nvPr/>
          </p:nvSpPr>
          <p:spPr bwMode="gray">
            <a:xfrm>
              <a:off x="1358987" y="3701440"/>
              <a:ext cx="920963" cy="59877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18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14" y="0"/>
                </a:cxn>
                <a:cxn ang="0">
                  <a:pos x="0" y="4"/>
                </a:cxn>
                <a:cxn ang="0">
                  <a:pos x="241" y="214"/>
                </a:cxn>
                <a:cxn ang="0">
                  <a:pos x="237" y="206"/>
                </a:cxn>
                <a:cxn ang="0">
                  <a:pos x="237" y="192"/>
                </a:cxn>
                <a:cxn ang="0">
                  <a:pos x="241" y="188"/>
                </a:cxn>
                <a:cxn ang="0">
                  <a:pos x="246" y="183"/>
                </a:cxn>
                <a:cxn ang="0">
                  <a:pos x="250" y="170"/>
                </a:cxn>
                <a:cxn ang="0">
                  <a:pos x="246" y="165"/>
                </a:cxn>
                <a:cxn ang="0">
                  <a:pos x="241" y="156"/>
                </a:cxn>
                <a:cxn ang="0">
                  <a:pos x="246" y="156"/>
                </a:cxn>
                <a:cxn ang="0">
                  <a:pos x="246" y="143"/>
                </a:cxn>
                <a:cxn ang="0">
                  <a:pos x="246" y="134"/>
                </a:cxn>
                <a:cxn ang="0">
                  <a:pos x="237" y="152"/>
                </a:cxn>
                <a:cxn ang="0">
                  <a:pos x="219" y="161"/>
                </a:cxn>
                <a:cxn ang="0">
                  <a:pos x="224" y="165"/>
                </a:cxn>
                <a:cxn ang="0">
                  <a:pos x="219" y="170"/>
                </a:cxn>
                <a:cxn ang="0">
                  <a:pos x="224" y="174"/>
                </a:cxn>
                <a:cxn ang="0">
                  <a:pos x="219" y="183"/>
                </a:cxn>
                <a:cxn ang="0">
                  <a:pos x="224" y="188"/>
                </a:cxn>
                <a:cxn ang="0">
                  <a:pos x="219" y="201"/>
                </a:cxn>
                <a:cxn ang="0">
                  <a:pos x="224" y="206"/>
                </a:cxn>
                <a:cxn ang="0">
                  <a:pos x="224" y="219"/>
                </a:cxn>
                <a:cxn ang="0">
                  <a:pos x="241" y="206"/>
                </a:cxn>
                <a:cxn ang="0">
                  <a:pos x="246" y="210"/>
                </a:cxn>
                <a:cxn ang="0">
                  <a:pos x="246" y="219"/>
                </a:cxn>
                <a:cxn ang="0">
                  <a:pos x="246" y="210"/>
                </a:cxn>
                <a:cxn ang="0">
                  <a:pos x="246" y="201"/>
                </a:cxn>
                <a:cxn ang="0">
                  <a:pos x="250" y="214"/>
                </a:cxn>
                <a:cxn ang="0">
                  <a:pos x="259" y="223"/>
                </a:cxn>
                <a:cxn ang="0">
                  <a:pos x="264" y="219"/>
                </a:cxn>
                <a:cxn ang="0">
                  <a:pos x="264" y="214"/>
                </a:cxn>
                <a:cxn ang="0">
                  <a:pos x="250" y="214"/>
                </a:cxn>
                <a:cxn ang="0">
                  <a:pos x="264" y="192"/>
                </a:cxn>
                <a:cxn ang="0">
                  <a:pos x="255" y="192"/>
                </a:cxn>
                <a:cxn ang="0">
                  <a:pos x="255" y="206"/>
                </a:cxn>
                <a:cxn ang="0">
                  <a:pos x="264" y="210"/>
                </a:cxn>
                <a:cxn ang="0">
                  <a:pos x="273" y="210"/>
                </a:cxn>
                <a:cxn ang="0">
                  <a:pos x="273" y="201"/>
                </a:cxn>
                <a:cxn ang="0">
                  <a:pos x="273" y="197"/>
                </a:cxn>
                <a:cxn ang="0">
                  <a:pos x="273" y="183"/>
                </a:cxn>
                <a:cxn ang="0">
                  <a:pos x="264" y="183"/>
                </a:cxn>
                <a:cxn ang="0">
                  <a:pos x="304" y="210"/>
                </a:cxn>
                <a:cxn ang="0">
                  <a:pos x="313" y="206"/>
                </a:cxn>
              </a:cxnLst>
              <a:rect l="0" t="0" r="r" b="b"/>
              <a:pathLst>
                <a:path w="313" h="223">
                  <a:moveTo>
                    <a:pt x="0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9" y="22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4"/>
                  </a:lnTo>
                  <a:lnTo>
                    <a:pt x="14" y="0"/>
                  </a:lnTo>
                  <a:lnTo>
                    <a:pt x="9" y="0"/>
                  </a:lnTo>
                  <a:lnTo>
                    <a:pt x="0" y="4"/>
                  </a:lnTo>
                  <a:close/>
                  <a:moveTo>
                    <a:pt x="224" y="219"/>
                  </a:moveTo>
                  <a:lnTo>
                    <a:pt x="241" y="214"/>
                  </a:lnTo>
                  <a:lnTo>
                    <a:pt x="237" y="210"/>
                  </a:lnTo>
                  <a:lnTo>
                    <a:pt x="237" y="206"/>
                  </a:lnTo>
                  <a:lnTo>
                    <a:pt x="241" y="197"/>
                  </a:lnTo>
                  <a:lnTo>
                    <a:pt x="237" y="192"/>
                  </a:lnTo>
                  <a:lnTo>
                    <a:pt x="241" y="192"/>
                  </a:lnTo>
                  <a:lnTo>
                    <a:pt x="241" y="188"/>
                  </a:lnTo>
                  <a:lnTo>
                    <a:pt x="241" y="179"/>
                  </a:lnTo>
                  <a:lnTo>
                    <a:pt x="246" y="183"/>
                  </a:lnTo>
                  <a:lnTo>
                    <a:pt x="250" y="174"/>
                  </a:lnTo>
                  <a:lnTo>
                    <a:pt x="250" y="170"/>
                  </a:lnTo>
                  <a:lnTo>
                    <a:pt x="246" y="170"/>
                  </a:lnTo>
                  <a:lnTo>
                    <a:pt x="246" y="165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41" y="152"/>
                  </a:lnTo>
                  <a:lnTo>
                    <a:pt x="246" y="156"/>
                  </a:lnTo>
                  <a:lnTo>
                    <a:pt x="250" y="147"/>
                  </a:lnTo>
                  <a:lnTo>
                    <a:pt x="246" y="143"/>
                  </a:lnTo>
                  <a:lnTo>
                    <a:pt x="246" y="139"/>
                  </a:lnTo>
                  <a:lnTo>
                    <a:pt x="246" y="134"/>
                  </a:lnTo>
                  <a:lnTo>
                    <a:pt x="241" y="134"/>
                  </a:lnTo>
                  <a:lnTo>
                    <a:pt x="237" y="152"/>
                  </a:lnTo>
                  <a:lnTo>
                    <a:pt x="224" y="156"/>
                  </a:lnTo>
                  <a:lnTo>
                    <a:pt x="219" y="161"/>
                  </a:lnTo>
                  <a:lnTo>
                    <a:pt x="219" y="165"/>
                  </a:lnTo>
                  <a:lnTo>
                    <a:pt x="224" y="165"/>
                  </a:lnTo>
                  <a:lnTo>
                    <a:pt x="224" y="170"/>
                  </a:lnTo>
                  <a:lnTo>
                    <a:pt x="219" y="170"/>
                  </a:lnTo>
                  <a:lnTo>
                    <a:pt x="219" y="174"/>
                  </a:lnTo>
                  <a:lnTo>
                    <a:pt x="224" y="174"/>
                  </a:lnTo>
                  <a:lnTo>
                    <a:pt x="219" y="179"/>
                  </a:lnTo>
                  <a:lnTo>
                    <a:pt x="219" y="183"/>
                  </a:lnTo>
                  <a:lnTo>
                    <a:pt x="219" y="183"/>
                  </a:lnTo>
                  <a:lnTo>
                    <a:pt x="224" y="188"/>
                  </a:lnTo>
                  <a:lnTo>
                    <a:pt x="219" y="192"/>
                  </a:lnTo>
                  <a:lnTo>
                    <a:pt x="219" y="201"/>
                  </a:lnTo>
                  <a:lnTo>
                    <a:pt x="224" y="197"/>
                  </a:lnTo>
                  <a:lnTo>
                    <a:pt x="224" y="206"/>
                  </a:lnTo>
                  <a:lnTo>
                    <a:pt x="224" y="214"/>
                  </a:lnTo>
                  <a:lnTo>
                    <a:pt x="224" y="219"/>
                  </a:lnTo>
                  <a:close/>
                  <a:moveTo>
                    <a:pt x="241" y="197"/>
                  </a:moveTo>
                  <a:lnTo>
                    <a:pt x="241" y="206"/>
                  </a:lnTo>
                  <a:lnTo>
                    <a:pt x="241" y="210"/>
                  </a:lnTo>
                  <a:lnTo>
                    <a:pt x="246" y="210"/>
                  </a:lnTo>
                  <a:lnTo>
                    <a:pt x="246" y="219"/>
                  </a:lnTo>
                  <a:lnTo>
                    <a:pt x="246" y="219"/>
                  </a:lnTo>
                  <a:lnTo>
                    <a:pt x="250" y="210"/>
                  </a:lnTo>
                  <a:lnTo>
                    <a:pt x="246" y="210"/>
                  </a:lnTo>
                  <a:lnTo>
                    <a:pt x="246" y="206"/>
                  </a:lnTo>
                  <a:lnTo>
                    <a:pt x="246" y="201"/>
                  </a:lnTo>
                  <a:lnTo>
                    <a:pt x="241" y="197"/>
                  </a:lnTo>
                  <a:close/>
                  <a:moveTo>
                    <a:pt x="250" y="214"/>
                  </a:moveTo>
                  <a:lnTo>
                    <a:pt x="250" y="219"/>
                  </a:lnTo>
                  <a:lnTo>
                    <a:pt x="259" y="223"/>
                  </a:lnTo>
                  <a:lnTo>
                    <a:pt x="264" y="219"/>
                  </a:lnTo>
                  <a:lnTo>
                    <a:pt x="264" y="219"/>
                  </a:lnTo>
                  <a:lnTo>
                    <a:pt x="268" y="219"/>
                  </a:lnTo>
                  <a:lnTo>
                    <a:pt x="264" y="214"/>
                  </a:lnTo>
                  <a:lnTo>
                    <a:pt x="259" y="214"/>
                  </a:lnTo>
                  <a:lnTo>
                    <a:pt x="250" y="214"/>
                  </a:lnTo>
                  <a:close/>
                  <a:moveTo>
                    <a:pt x="264" y="183"/>
                  </a:moveTo>
                  <a:lnTo>
                    <a:pt x="264" y="192"/>
                  </a:lnTo>
                  <a:lnTo>
                    <a:pt x="259" y="183"/>
                  </a:lnTo>
                  <a:lnTo>
                    <a:pt x="255" y="192"/>
                  </a:lnTo>
                  <a:lnTo>
                    <a:pt x="250" y="192"/>
                  </a:lnTo>
                  <a:lnTo>
                    <a:pt x="255" y="206"/>
                  </a:lnTo>
                  <a:lnTo>
                    <a:pt x="259" y="206"/>
                  </a:lnTo>
                  <a:lnTo>
                    <a:pt x="264" y="210"/>
                  </a:lnTo>
                  <a:lnTo>
                    <a:pt x="273" y="214"/>
                  </a:lnTo>
                  <a:lnTo>
                    <a:pt x="273" y="210"/>
                  </a:lnTo>
                  <a:lnTo>
                    <a:pt x="268" y="206"/>
                  </a:lnTo>
                  <a:lnTo>
                    <a:pt x="273" y="201"/>
                  </a:lnTo>
                  <a:lnTo>
                    <a:pt x="268" y="197"/>
                  </a:lnTo>
                  <a:lnTo>
                    <a:pt x="273" y="197"/>
                  </a:lnTo>
                  <a:lnTo>
                    <a:pt x="273" y="192"/>
                  </a:lnTo>
                  <a:lnTo>
                    <a:pt x="273" y="183"/>
                  </a:lnTo>
                  <a:lnTo>
                    <a:pt x="268" y="179"/>
                  </a:lnTo>
                  <a:lnTo>
                    <a:pt x="264" y="183"/>
                  </a:lnTo>
                  <a:close/>
                  <a:moveTo>
                    <a:pt x="308" y="206"/>
                  </a:moveTo>
                  <a:lnTo>
                    <a:pt x="304" y="210"/>
                  </a:lnTo>
                  <a:lnTo>
                    <a:pt x="313" y="210"/>
                  </a:lnTo>
                  <a:lnTo>
                    <a:pt x="313" y="206"/>
                  </a:lnTo>
                  <a:lnTo>
                    <a:pt x="308" y="2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9" name="Freeform 172"/>
            <p:cNvSpPr>
              <a:spLocks noEditPoints="1"/>
            </p:cNvSpPr>
            <p:nvPr/>
          </p:nvSpPr>
          <p:spPr bwMode="gray">
            <a:xfrm>
              <a:off x="2556529" y="3929676"/>
              <a:ext cx="288351" cy="166473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0" y="36"/>
                </a:cxn>
                <a:cxn ang="0">
                  <a:pos x="4" y="40"/>
                </a:cxn>
                <a:cxn ang="0">
                  <a:pos x="0" y="45"/>
                </a:cxn>
                <a:cxn ang="0">
                  <a:pos x="4" y="49"/>
                </a:cxn>
                <a:cxn ang="0">
                  <a:pos x="9" y="40"/>
                </a:cxn>
                <a:cxn ang="0">
                  <a:pos x="13" y="40"/>
                </a:cxn>
                <a:cxn ang="0">
                  <a:pos x="22" y="31"/>
                </a:cxn>
                <a:cxn ang="0">
                  <a:pos x="22" y="27"/>
                </a:cxn>
                <a:cxn ang="0">
                  <a:pos x="18" y="27"/>
                </a:cxn>
                <a:cxn ang="0">
                  <a:pos x="13" y="27"/>
                </a:cxn>
                <a:cxn ang="0">
                  <a:pos x="22" y="22"/>
                </a:cxn>
                <a:cxn ang="0">
                  <a:pos x="13" y="18"/>
                </a:cxn>
                <a:cxn ang="0">
                  <a:pos x="9" y="22"/>
                </a:cxn>
                <a:cxn ang="0">
                  <a:pos x="13" y="27"/>
                </a:cxn>
                <a:cxn ang="0">
                  <a:pos x="13" y="27"/>
                </a:cxn>
                <a:cxn ang="0">
                  <a:pos x="4" y="31"/>
                </a:cxn>
                <a:cxn ang="0">
                  <a:pos x="40" y="54"/>
                </a:cxn>
                <a:cxn ang="0">
                  <a:pos x="53" y="49"/>
                </a:cxn>
                <a:cxn ang="0">
                  <a:pos x="62" y="54"/>
                </a:cxn>
                <a:cxn ang="0">
                  <a:pos x="71" y="58"/>
                </a:cxn>
                <a:cxn ang="0">
                  <a:pos x="76" y="58"/>
                </a:cxn>
                <a:cxn ang="0">
                  <a:pos x="85" y="62"/>
                </a:cxn>
                <a:cxn ang="0">
                  <a:pos x="94" y="58"/>
                </a:cxn>
                <a:cxn ang="0">
                  <a:pos x="98" y="54"/>
                </a:cxn>
                <a:cxn ang="0">
                  <a:pos x="89" y="45"/>
                </a:cxn>
                <a:cxn ang="0">
                  <a:pos x="85" y="36"/>
                </a:cxn>
                <a:cxn ang="0">
                  <a:pos x="85" y="31"/>
                </a:cxn>
                <a:cxn ang="0">
                  <a:pos x="85" y="22"/>
                </a:cxn>
                <a:cxn ang="0">
                  <a:pos x="94" y="18"/>
                </a:cxn>
                <a:cxn ang="0">
                  <a:pos x="98" y="9"/>
                </a:cxn>
                <a:cxn ang="0">
                  <a:pos x="94" y="0"/>
                </a:cxn>
                <a:cxn ang="0">
                  <a:pos x="89" y="4"/>
                </a:cxn>
                <a:cxn ang="0">
                  <a:pos x="71" y="0"/>
                </a:cxn>
                <a:cxn ang="0">
                  <a:pos x="40" y="9"/>
                </a:cxn>
                <a:cxn ang="0">
                  <a:pos x="27" y="18"/>
                </a:cxn>
                <a:cxn ang="0">
                  <a:pos x="27" y="31"/>
                </a:cxn>
                <a:cxn ang="0">
                  <a:pos x="35" y="40"/>
                </a:cxn>
                <a:cxn ang="0">
                  <a:pos x="40" y="36"/>
                </a:cxn>
                <a:cxn ang="0">
                  <a:pos x="40" y="54"/>
                </a:cxn>
              </a:cxnLst>
              <a:rect l="0" t="0" r="r" b="b"/>
              <a:pathLst>
                <a:path w="98" h="62">
                  <a:moveTo>
                    <a:pt x="4" y="31"/>
                  </a:moveTo>
                  <a:lnTo>
                    <a:pt x="0" y="36"/>
                  </a:lnTo>
                  <a:lnTo>
                    <a:pt x="4" y="40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9" y="40"/>
                  </a:lnTo>
                  <a:lnTo>
                    <a:pt x="13" y="40"/>
                  </a:lnTo>
                  <a:lnTo>
                    <a:pt x="22" y="31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22" y="22"/>
                  </a:lnTo>
                  <a:lnTo>
                    <a:pt x="13" y="18"/>
                  </a:lnTo>
                  <a:lnTo>
                    <a:pt x="9" y="22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4" y="31"/>
                  </a:lnTo>
                  <a:close/>
                  <a:moveTo>
                    <a:pt x="40" y="54"/>
                  </a:moveTo>
                  <a:lnTo>
                    <a:pt x="53" y="49"/>
                  </a:lnTo>
                  <a:lnTo>
                    <a:pt x="62" y="54"/>
                  </a:lnTo>
                  <a:lnTo>
                    <a:pt x="71" y="58"/>
                  </a:lnTo>
                  <a:lnTo>
                    <a:pt x="76" y="58"/>
                  </a:lnTo>
                  <a:lnTo>
                    <a:pt x="85" y="62"/>
                  </a:lnTo>
                  <a:lnTo>
                    <a:pt x="94" y="58"/>
                  </a:lnTo>
                  <a:lnTo>
                    <a:pt x="98" y="54"/>
                  </a:lnTo>
                  <a:lnTo>
                    <a:pt x="89" y="45"/>
                  </a:lnTo>
                  <a:lnTo>
                    <a:pt x="85" y="36"/>
                  </a:lnTo>
                  <a:lnTo>
                    <a:pt x="85" y="31"/>
                  </a:lnTo>
                  <a:lnTo>
                    <a:pt x="85" y="22"/>
                  </a:lnTo>
                  <a:lnTo>
                    <a:pt x="94" y="18"/>
                  </a:lnTo>
                  <a:lnTo>
                    <a:pt x="98" y="9"/>
                  </a:lnTo>
                  <a:lnTo>
                    <a:pt x="94" y="0"/>
                  </a:lnTo>
                  <a:lnTo>
                    <a:pt x="89" y="4"/>
                  </a:lnTo>
                  <a:lnTo>
                    <a:pt x="71" y="0"/>
                  </a:lnTo>
                  <a:lnTo>
                    <a:pt x="40" y="9"/>
                  </a:lnTo>
                  <a:lnTo>
                    <a:pt x="27" y="18"/>
                  </a:lnTo>
                  <a:lnTo>
                    <a:pt x="27" y="31"/>
                  </a:lnTo>
                  <a:lnTo>
                    <a:pt x="35" y="40"/>
                  </a:lnTo>
                  <a:lnTo>
                    <a:pt x="40" y="3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0" name="Freeform 173"/>
            <p:cNvSpPr>
              <a:spLocks/>
            </p:cNvSpPr>
            <p:nvPr/>
          </p:nvSpPr>
          <p:spPr bwMode="gray">
            <a:xfrm>
              <a:off x="2503566" y="2957675"/>
              <a:ext cx="485492" cy="971998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45" y="76"/>
                </a:cxn>
                <a:cxn ang="0">
                  <a:pos x="53" y="121"/>
                </a:cxn>
                <a:cxn ang="0">
                  <a:pos x="49" y="152"/>
                </a:cxn>
                <a:cxn ang="0">
                  <a:pos x="58" y="165"/>
                </a:cxn>
                <a:cxn ang="0">
                  <a:pos x="67" y="192"/>
                </a:cxn>
                <a:cxn ang="0">
                  <a:pos x="45" y="219"/>
                </a:cxn>
                <a:cxn ang="0">
                  <a:pos x="22" y="250"/>
                </a:cxn>
                <a:cxn ang="0">
                  <a:pos x="9" y="264"/>
                </a:cxn>
                <a:cxn ang="0">
                  <a:pos x="13" y="277"/>
                </a:cxn>
                <a:cxn ang="0">
                  <a:pos x="13" y="313"/>
                </a:cxn>
                <a:cxn ang="0">
                  <a:pos x="27" y="335"/>
                </a:cxn>
                <a:cxn ang="0">
                  <a:pos x="36" y="340"/>
                </a:cxn>
                <a:cxn ang="0">
                  <a:pos x="36" y="348"/>
                </a:cxn>
                <a:cxn ang="0">
                  <a:pos x="40" y="353"/>
                </a:cxn>
                <a:cxn ang="0">
                  <a:pos x="40" y="362"/>
                </a:cxn>
                <a:cxn ang="0">
                  <a:pos x="58" y="348"/>
                </a:cxn>
                <a:cxn ang="0">
                  <a:pos x="62" y="353"/>
                </a:cxn>
                <a:cxn ang="0">
                  <a:pos x="76" y="348"/>
                </a:cxn>
                <a:cxn ang="0">
                  <a:pos x="85" y="344"/>
                </a:cxn>
                <a:cxn ang="0">
                  <a:pos x="98" y="340"/>
                </a:cxn>
                <a:cxn ang="0">
                  <a:pos x="112" y="340"/>
                </a:cxn>
                <a:cxn ang="0">
                  <a:pos x="129" y="322"/>
                </a:cxn>
                <a:cxn ang="0">
                  <a:pos x="161" y="281"/>
                </a:cxn>
                <a:cxn ang="0">
                  <a:pos x="147" y="255"/>
                </a:cxn>
                <a:cxn ang="0">
                  <a:pos x="147" y="228"/>
                </a:cxn>
                <a:cxn ang="0">
                  <a:pos x="143" y="214"/>
                </a:cxn>
                <a:cxn ang="0">
                  <a:pos x="134" y="165"/>
                </a:cxn>
                <a:cxn ang="0">
                  <a:pos x="134" y="147"/>
                </a:cxn>
                <a:cxn ang="0">
                  <a:pos x="120" y="116"/>
                </a:cxn>
                <a:cxn ang="0">
                  <a:pos x="134" y="80"/>
                </a:cxn>
                <a:cxn ang="0">
                  <a:pos x="116" y="54"/>
                </a:cxn>
                <a:cxn ang="0">
                  <a:pos x="112" y="40"/>
                </a:cxn>
                <a:cxn ang="0">
                  <a:pos x="116" y="31"/>
                </a:cxn>
                <a:cxn ang="0">
                  <a:pos x="120" y="9"/>
                </a:cxn>
                <a:cxn ang="0">
                  <a:pos x="107" y="0"/>
                </a:cxn>
                <a:cxn ang="0">
                  <a:pos x="76" y="22"/>
                </a:cxn>
                <a:cxn ang="0">
                  <a:pos x="62" y="58"/>
                </a:cxn>
                <a:cxn ang="0">
                  <a:pos x="31" y="54"/>
                </a:cxn>
                <a:cxn ang="0">
                  <a:pos x="9" y="31"/>
                </a:cxn>
                <a:cxn ang="0">
                  <a:pos x="0" y="36"/>
                </a:cxn>
              </a:cxnLst>
              <a:rect l="0" t="0" r="r" b="b"/>
              <a:pathLst>
                <a:path w="165" h="362">
                  <a:moveTo>
                    <a:pt x="4" y="40"/>
                  </a:moveTo>
                  <a:lnTo>
                    <a:pt x="18" y="54"/>
                  </a:lnTo>
                  <a:lnTo>
                    <a:pt x="40" y="62"/>
                  </a:lnTo>
                  <a:lnTo>
                    <a:pt x="45" y="76"/>
                  </a:lnTo>
                  <a:lnTo>
                    <a:pt x="49" y="98"/>
                  </a:lnTo>
                  <a:lnTo>
                    <a:pt x="53" y="121"/>
                  </a:lnTo>
                  <a:lnTo>
                    <a:pt x="49" y="138"/>
                  </a:lnTo>
                  <a:lnTo>
                    <a:pt x="49" y="152"/>
                  </a:lnTo>
                  <a:lnTo>
                    <a:pt x="53" y="165"/>
                  </a:lnTo>
                  <a:lnTo>
                    <a:pt x="58" y="165"/>
                  </a:lnTo>
                  <a:lnTo>
                    <a:pt x="71" y="183"/>
                  </a:lnTo>
                  <a:lnTo>
                    <a:pt x="67" y="192"/>
                  </a:lnTo>
                  <a:lnTo>
                    <a:pt x="71" y="197"/>
                  </a:lnTo>
                  <a:lnTo>
                    <a:pt x="45" y="219"/>
                  </a:lnTo>
                  <a:lnTo>
                    <a:pt x="31" y="237"/>
                  </a:lnTo>
                  <a:lnTo>
                    <a:pt x="22" y="250"/>
                  </a:lnTo>
                  <a:lnTo>
                    <a:pt x="13" y="250"/>
                  </a:lnTo>
                  <a:lnTo>
                    <a:pt x="9" y="264"/>
                  </a:lnTo>
                  <a:lnTo>
                    <a:pt x="9" y="277"/>
                  </a:lnTo>
                  <a:lnTo>
                    <a:pt x="13" y="277"/>
                  </a:lnTo>
                  <a:lnTo>
                    <a:pt x="18" y="299"/>
                  </a:lnTo>
                  <a:lnTo>
                    <a:pt x="13" y="313"/>
                  </a:lnTo>
                  <a:lnTo>
                    <a:pt x="18" y="331"/>
                  </a:lnTo>
                  <a:lnTo>
                    <a:pt x="27" y="335"/>
                  </a:lnTo>
                  <a:lnTo>
                    <a:pt x="31" y="344"/>
                  </a:lnTo>
                  <a:lnTo>
                    <a:pt x="36" y="340"/>
                  </a:lnTo>
                  <a:lnTo>
                    <a:pt x="36" y="344"/>
                  </a:lnTo>
                  <a:lnTo>
                    <a:pt x="36" y="348"/>
                  </a:lnTo>
                  <a:lnTo>
                    <a:pt x="36" y="353"/>
                  </a:lnTo>
                  <a:lnTo>
                    <a:pt x="40" y="353"/>
                  </a:lnTo>
                  <a:lnTo>
                    <a:pt x="36" y="362"/>
                  </a:lnTo>
                  <a:lnTo>
                    <a:pt x="40" y="362"/>
                  </a:lnTo>
                  <a:lnTo>
                    <a:pt x="45" y="353"/>
                  </a:lnTo>
                  <a:lnTo>
                    <a:pt x="58" y="348"/>
                  </a:lnTo>
                  <a:lnTo>
                    <a:pt x="58" y="353"/>
                  </a:lnTo>
                  <a:lnTo>
                    <a:pt x="62" y="353"/>
                  </a:lnTo>
                  <a:lnTo>
                    <a:pt x="67" y="344"/>
                  </a:lnTo>
                  <a:lnTo>
                    <a:pt x="76" y="348"/>
                  </a:lnTo>
                  <a:lnTo>
                    <a:pt x="80" y="344"/>
                  </a:lnTo>
                  <a:lnTo>
                    <a:pt x="85" y="344"/>
                  </a:lnTo>
                  <a:lnTo>
                    <a:pt x="94" y="344"/>
                  </a:lnTo>
                  <a:lnTo>
                    <a:pt x="98" y="340"/>
                  </a:lnTo>
                  <a:lnTo>
                    <a:pt x="107" y="344"/>
                  </a:lnTo>
                  <a:lnTo>
                    <a:pt x="112" y="340"/>
                  </a:lnTo>
                  <a:lnTo>
                    <a:pt x="120" y="331"/>
                  </a:lnTo>
                  <a:lnTo>
                    <a:pt x="129" y="322"/>
                  </a:lnTo>
                  <a:lnTo>
                    <a:pt x="134" y="308"/>
                  </a:lnTo>
                  <a:lnTo>
                    <a:pt x="161" y="281"/>
                  </a:lnTo>
                  <a:lnTo>
                    <a:pt x="165" y="273"/>
                  </a:lnTo>
                  <a:lnTo>
                    <a:pt x="147" y="255"/>
                  </a:lnTo>
                  <a:lnTo>
                    <a:pt x="134" y="241"/>
                  </a:lnTo>
                  <a:lnTo>
                    <a:pt x="147" y="228"/>
                  </a:lnTo>
                  <a:lnTo>
                    <a:pt x="134" y="219"/>
                  </a:lnTo>
                  <a:lnTo>
                    <a:pt x="143" y="214"/>
                  </a:lnTo>
                  <a:lnTo>
                    <a:pt x="134" y="210"/>
                  </a:lnTo>
                  <a:lnTo>
                    <a:pt x="134" y="165"/>
                  </a:lnTo>
                  <a:lnTo>
                    <a:pt x="143" y="161"/>
                  </a:lnTo>
                  <a:lnTo>
                    <a:pt x="134" y="147"/>
                  </a:lnTo>
                  <a:lnTo>
                    <a:pt x="129" y="130"/>
                  </a:lnTo>
                  <a:lnTo>
                    <a:pt x="120" y="116"/>
                  </a:lnTo>
                  <a:lnTo>
                    <a:pt x="134" y="89"/>
                  </a:lnTo>
                  <a:lnTo>
                    <a:pt x="134" y="80"/>
                  </a:lnTo>
                  <a:lnTo>
                    <a:pt x="120" y="71"/>
                  </a:lnTo>
                  <a:lnTo>
                    <a:pt x="116" y="54"/>
                  </a:lnTo>
                  <a:lnTo>
                    <a:pt x="125" y="36"/>
                  </a:lnTo>
                  <a:lnTo>
                    <a:pt x="112" y="40"/>
                  </a:lnTo>
                  <a:lnTo>
                    <a:pt x="112" y="36"/>
                  </a:lnTo>
                  <a:lnTo>
                    <a:pt x="116" y="31"/>
                  </a:lnTo>
                  <a:lnTo>
                    <a:pt x="120" y="13"/>
                  </a:lnTo>
                  <a:lnTo>
                    <a:pt x="120" y="9"/>
                  </a:lnTo>
                  <a:lnTo>
                    <a:pt x="112" y="9"/>
                  </a:lnTo>
                  <a:lnTo>
                    <a:pt x="107" y="0"/>
                  </a:lnTo>
                  <a:lnTo>
                    <a:pt x="89" y="4"/>
                  </a:lnTo>
                  <a:lnTo>
                    <a:pt x="76" y="22"/>
                  </a:lnTo>
                  <a:lnTo>
                    <a:pt x="76" y="45"/>
                  </a:lnTo>
                  <a:lnTo>
                    <a:pt x="62" y="58"/>
                  </a:lnTo>
                  <a:lnTo>
                    <a:pt x="53" y="54"/>
                  </a:lnTo>
                  <a:lnTo>
                    <a:pt x="31" y="54"/>
                  </a:lnTo>
                  <a:lnTo>
                    <a:pt x="18" y="31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2" name="Freeform 174"/>
            <p:cNvSpPr>
              <a:spLocks noEditPoints="1"/>
            </p:cNvSpPr>
            <p:nvPr/>
          </p:nvSpPr>
          <p:spPr bwMode="gray">
            <a:xfrm>
              <a:off x="1453144" y="4517703"/>
              <a:ext cx="603184" cy="550443"/>
            </a:xfrm>
            <a:custGeom>
              <a:avLst/>
              <a:gdLst/>
              <a:ahLst/>
              <a:cxnLst>
                <a:cxn ang="0">
                  <a:pos x="49" y="174"/>
                </a:cxn>
                <a:cxn ang="0">
                  <a:pos x="67" y="183"/>
                </a:cxn>
                <a:cxn ang="0">
                  <a:pos x="89" y="183"/>
                </a:cxn>
                <a:cxn ang="0">
                  <a:pos x="107" y="188"/>
                </a:cxn>
                <a:cxn ang="0">
                  <a:pos x="116" y="174"/>
                </a:cxn>
                <a:cxn ang="0">
                  <a:pos x="129" y="174"/>
                </a:cxn>
                <a:cxn ang="0">
                  <a:pos x="142" y="170"/>
                </a:cxn>
                <a:cxn ang="0">
                  <a:pos x="165" y="170"/>
                </a:cxn>
                <a:cxn ang="0">
                  <a:pos x="178" y="161"/>
                </a:cxn>
                <a:cxn ang="0">
                  <a:pos x="165" y="156"/>
                </a:cxn>
                <a:cxn ang="0">
                  <a:pos x="160" y="129"/>
                </a:cxn>
                <a:cxn ang="0">
                  <a:pos x="169" y="116"/>
                </a:cxn>
                <a:cxn ang="0">
                  <a:pos x="160" y="103"/>
                </a:cxn>
                <a:cxn ang="0">
                  <a:pos x="156" y="103"/>
                </a:cxn>
                <a:cxn ang="0">
                  <a:pos x="165" y="85"/>
                </a:cxn>
                <a:cxn ang="0">
                  <a:pos x="178" y="80"/>
                </a:cxn>
                <a:cxn ang="0">
                  <a:pos x="183" y="53"/>
                </a:cxn>
                <a:cxn ang="0">
                  <a:pos x="174" y="45"/>
                </a:cxn>
                <a:cxn ang="0">
                  <a:pos x="160" y="40"/>
                </a:cxn>
                <a:cxn ang="0">
                  <a:pos x="151" y="40"/>
                </a:cxn>
                <a:cxn ang="0">
                  <a:pos x="142" y="36"/>
                </a:cxn>
                <a:cxn ang="0">
                  <a:pos x="138" y="22"/>
                </a:cxn>
                <a:cxn ang="0">
                  <a:pos x="125" y="27"/>
                </a:cxn>
                <a:cxn ang="0">
                  <a:pos x="120" y="18"/>
                </a:cxn>
                <a:cxn ang="0">
                  <a:pos x="111" y="13"/>
                </a:cxn>
                <a:cxn ang="0">
                  <a:pos x="93" y="4"/>
                </a:cxn>
                <a:cxn ang="0">
                  <a:pos x="93" y="22"/>
                </a:cxn>
                <a:cxn ang="0">
                  <a:pos x="93" y="27"/>
                </a:cxn>
                <a:cxn ang="0">
                  <a:pos x="80" y="31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49" y="45"/>
                </a:cxn>
                <a:cxn ang="0">
                  <a:pos x="40" y="36"/>
                </a:cxn>
                <a:cxn ang="0">
                  <a:pos x="44" y="45"/>
                </a:cxn>
                <a:cxn ang="0">
                  <a:pos x="49" y="58"/>
                </a:cxn>
                <a:cxn ang="0">
                  <a:pos x="35" y="58"/>
                </a:cxn>
                <a:cxn ang="0">
                  <a:pos x="22" y="53"/>
                </a:cxn>
                <a:cxn ang="0">
                  <a:pos x="17" y="58"/>
                </a:cxn>
                <a:cxn ang="0">
                  <a:pos x="8" y="58"/>
                </a:cxn>
                <a:cxn ang="0">
                  <a:pos x="0" y="62"/>
                </a:cxn>
                <a:cxn ang="0">
                  <a:pos x="4" y="62"/>
                </a:cxn>
                <a:cxn ang="0">
                  <a:pos x="0" y="67"/>
                </a:cxn>
                <a:cxn ang="0">
                  <a:pos x="4" y="76"/>
                </a:cxn>
                <a:cxn ang="0">
                  <a:pos x="22" y="80"/>
                </a:cxn>
                <a:cxn ang="0">
                  <a:pos x="26" y="80"/>
                </a:cxn>
                <a:cxn ang="0">
                  <a:pos x="35" y="89"/>
                </a:cxn>
                <a:cxn ang="0">
                  <a:pos x="40" y="98"/>
                </a:cxn>
                <a:cxn ang="0">
                  <a:pos x="53" y="112"/>
                </a:cxn>
                <a:cxn ang="0">
                  <a:pos x="49" y="116"/>
                </a:cxn>
                <a:cxn ang="0">
                  <a:pos x="58" y="129"/>
                </a:cxn>
                <a:cxn ang="0">
                  <a:pos x="49" y="129"/>
                </a:cxn>
                <a:cxn ang="0">
                  <a:pos x="53" y="138"/>
                </a:cxn>
                <a:cxn ang="0">
                  <a:pos x="49" y="147"/>
                </a:cxn>
                <a:cxn ang="0">
                  <a:pos x="44" y="165"/>
                </a:cxn>
                <a:cxn ang="0">
                  <a:pos x="192" y="192"/>
                </a:cxn>
                <a:cxn ang="0">
                  <a:pos x="192" y="205"/>
                </a:cxn>
                <a:cxn ang="0">
                  <a:pos x="205" y="188"/>
                </a:cxn>
                <a:cxn ang="0">
                  <a:pos x="196" y="174"/>
                </a:cxn>
                <a:cxn ang="0">
                  <a:pos x="192" y="183"/>
                </a:cxn>
              </a:cxnLst>
              <a:rect l="0" t="0" r="r" b="b"/>
              <a:pathLst>
                <a:path w="205" h="205">
                  <a:moveTo>
                    <a:pt x="44" y="165"/>
                  </a:moveTo>
                  <a:lnTo>
                    <a:pt x="49" y="174"/>
                  </a:lnTo>
                  <a:lnTo>
                    <a:pt x="62" y="183"/>
                  </a:lnTo>
                  <a:lnTo>
                    <a:pt x="67" y="183"/>
                  </a:lnTo>
                  <a:lnTo>
                    <a:pt x="80" y="183"/>
                  </a:lnTo>
                  <a:lnTo>
                    <a:pt x="89" y="183"/>
                  </a:lnTo>
                  <a:lnTo>
                    <a:pt x="98" y="188"/>
                  </a:lnTo>
                  <a:lnTo>
                    <a:pt x="107" y="188"/>
                  </a:lnTo>
                  <a:lnTo>
                    <a:pt x="116" y="188"/>
                  </a:lnTo>
                  <a:lnTo>
                    <a:pt x="116" y="174"/>
                  </a:lnTo>
                  <a:lnTo>
                    <a:pt x="120" y="170"/>
                  </a:lnTo>
                  <a:lnTo>
                    <a:pt x="129" y="174"/>
                  </a:lnTo>
                  <a:lnTo>
                    <a:pt x="134" y="170"/>
                  </a:lnTo>
                  <a:lnTo>
                    <a:pt x="142" y="170"/>
                  </a:lnTo>
                  <a:lnTo>
                    <a:pt x="151" y="174"/>
                  </a:lnTo>
                  <a:lnTo>
                    <a:pt x="165" y="170"/>
                  </a:lnTo>
                  <a:lnTo>
                    <a:pt x="169" y="165"/>
                  </a:lnTo>
                  <a:lnTo>
                    <a:pt x="178" y="161"/>
                  </a:lnTo>
                  <a:lnTo>
                    <a:pt x="174" y="156"/>
                  </a:lnTo>
                  <a:lnTo>
                    <a:pt x="165" y="156"/>
                  </a:lnTo>
                  <a:lnTo>
                    <a:pt x="156" y="143"/>
                  </a:lnTo>
                  <a:lnTo>
                    <a:pt x="160" y="129"/>
                  </a:lnTo>
                  <a:lnTo>
                    <a:pt x="165" y="129"/>
                  </a:lnTo>
                  <a:lnTo>
                    <a:pt x="169" y="116"/>
                  </a:lnTo>
                  <a:lnTo>
                    <a:pt x="165" y="107"/>
                  </a:lnTo>
                  <a:lnTo>
                    <a:pt x="160" y="103"/>
                  </a:lnTo>
                  <a:lnTo>
                    <a:pt x="156" y="112"/>
                  </a:lnTo>
                  <a:lnTo>
                    <a:pt x="156" y="103"/>
                  </a:lnTo>
                  <a:lnTo>
                    <a:pt x="165" y="89"/>
                  </a:lnTo>
                  <a:lnTo>
                    <a:pt x="165" y="85"/>
                  </a:lnTo>
                  <a:lnTo>
                    <a:pt x="174" y="85"/>
                  </a:lnTo>
                  <a:lnTo>
                    <a:pt x="178" y="80"/>
                  </a:lnTo>
                  <a:lnTo>
                    <a:pt x="178" y="67"/>
                  </a:lnTo>
                  <a:lnTo>
                    <a:pt x="183" y="53"/>
                  </a:lnTo>
                  <a:lnTo>
                    <a:pt x="178" y="45"/>
                  </a:lnTo>
                  <a:lnTo>
                    <a:pt x="174" y="45"/>
                  </a:lnTo>
                  <a:lnTo>
                    <a:pt x="160" y="49"/>
                  </a:lnTo>
                  <a:lnTo>
                    <a:pt x="160" y="40"/>
                  </a:lnTo>
                  <a:lnTo>
                    <a:pt x="156" y="40"/>
                  </a:lnTo>
                  <a:lnTo>
                    <a:pt x="151" y="40"/>
                  </a:lnTo>
                  <a:lnTo>
                    <a:pt x="147" y="40"/>
                  </a:lnTo>
                  <a:lnTo>
                    <a:pt x="142" y="36"/>
                  </a:lnTo>
                  <a:lnTo>
                    <a:pt x="134" y="31"/>
                  </a:lnTo>
                  <a:lnTo>
                    <a:pt x="138" y="22"/>
                  </a:lnTo>
                  <a:lnTo>
                    <a:pt x="129" y="27"/>
                  </a:lnTo>
                  <a:lnTo>
                    <a:pt x="125" y="27"/>
                  </a:lnTo>
                  <a:lnTo>
                    <a:pt x="125" y="18"/>
                  </a:lnTo>
                  <a:lnTo>
                    <a:pt x="120" y="18"/>
                  </a:lnTo>
                  <a:lnTo>
                    <a:pt x="116" y="13"/>
                  </a:lnTo>
                  <a:lnTo>
                    <a:pt x="111" y="13"/>
                  </a:lnTo>
                  <a:lnTo>
                    <a:pt x="102" y="0"/>
                  </a:lnTo>
                  <a:lnTo>
                    <a:pt x="93" y="4"/>
                  </a:lnTo>
                  <a:lnTo>
                    <a:pt x="93" y="13"/>
                  </a:lnTo>
                  <a:lnTo>
                    <a:pt x="93" y="22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84" y="27"/>
                  </a:lnTo>
                  <a:lnTo>
                    <a:pt x="80" y="31"/>
                  </a:lnTo>
                  <a:lnTo>
                    <a:pt x="75" y="31"/>
                  </a:lnTo>
                  <a:lnTo>
                    <a:pt x="67" y="36"/>
                  </a:lnTo>
                  <a:lnTo>
                    <a:pt x="71" y="40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49" y="45"/>
                  </a:lnTo>
                  <a:lnTo>
                    <a:pt x="49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4" y="45"/>
                  </a:lnTo>
                  <a:lnTo>
                    <a:pt x="44" y="53"/>
                  </a:lnTo>
                  <a:lnTo>
                    <a:pt x="49" y="58"/>
                  </a:lnTo>
                  <a:lnTo>
                    <a:pt x="40" y="58"/>
                  </a:lnTo>
                  <a:lnTo>
                    <a:pt x="35" y="58"/>
                  </a:lnTo>
                  <a:lnTo>
                    <a:pt x="31" y="62"/>
                  </a:lnTo>
                  <a:lnTo>
                    <a:pt x="22" y="53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13" y="58"/>
                  </a:lnTo>
                  <a:lnTo>
                    <a:pt x="8" y="58"/>
                  </a:lnTo>
                  <a:lnTo>
                    <a:pt x="4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4" y="76"/>
                  </a:lnTo>
                  <a:lnTo>
                    <a:pt x="8" y="71"/>
                  </a:lnTo>
                  <a:lnTo>
                    <a:pt x="22" y="80"/>
                  </a:lnTo>
                  <a:lnTo>
                    <a:pt x="22" y="85"/>
                  </a:lnTo>
                  <a:lnTo>
                    <a:pt x="26" y="80"/>
                  </a:lnTo>
                  <a:lnTo>
                    <a:pt x="35" y="85"/>
                  </a:lnTo>
                  <a:lnTo>
                    <a:pt x="35" y="89"/>
                  </a:lnTo>
                  <a:lnTo>
                    <a:pt x="40" y="89"/>
                  </a:lnTo>
                  <a:lnTo>
                    <a:pt x="40" y="98"/>
                  </a:lnTo>
                  <a:lnTo>
                    <a:pt x="44" y="107"/>
                  </a:lnTo>
                  <a:lnTo>
                    <a:pt x="53" y="112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21"/>
                  </a:lnTo>
                  <a:lnTo>
                    <a:pt x="58" y="129"/>
                  </a:lnTo>
                  <a:lnTo>
                    <a:pt x="58" y="129"/>
                  </a:lnTo>
                  <a:lnTo>
                    <a:pt x="49" y="129"/>
                  </a:lnTo>
                  <a:lnTo>
                    <a:pt x="49" y="143"/>
                  </a:lnTo>
                  <a:lnTo>
                    <a:pt x="53" y="138"/>
                  </a:lnTo>
                  <a:lnTo>
                    <a:pt x="53" y="143"/>
                  </a:lnTo>
                  <a:lnTo>
                    <a:pt x="49" y="147"/>
                  </a:lnTo>
                  <a:lnTo>
                    <a:pt x="44" y="165"/>
                  </a:lnTo>
                  <a:lnTo>
                    <a:pt x="44" y="165"/>
                  </a:lnTo>
                  <a:close/>
                  <a:moveTo>
                    <a:pt x="192" y="183"/>
                  </a:moveTo>
                  <a:lnTo>
                    <a:pt x="192" y="192"/>
                  </a:lnTo>
                  <a:lnTo>
                    <a:pt x="187" y="196"/>
                  </a:lnTo>
                  <a:lnTo>
                    <a:pt x="192" y="205"/>
                  </a:lnTo>
                  <a:lnTo>
                    <a:pt x="201" y="205"/>
                  </a:lnTo>
                  <a:lnTo>
                    <a:pt x="205" y="188"/>
                  </a:lnTo>
                  <a:lnTo>
                    <a:pt x="201" y="174"/>
                  </a:lnTo>
                  <a:lnTo>
                    <a:pt x="196" y="174"/>
                  </a:lnTo>
                  <a:lnTo>
                    <a:pt x="196" y="183"/>
                  </a:lnTo>
                  <a:lnTo>
                    <a:pt x="192" y="183"/>
                  </a:lnTo>
                  <a:close/>
                </a:path>
              </a:pathLst>
            </a:custGeom>
            <a:solidFill>
              <a:srgbClr val="118296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srgbClr val="118296"/>
                </a:solidFill>
              </a:endParaRPr>
            </a:p>
          </p:txBody>
        </p:sp>
        <p:sp>
          <p:nvSpPr>
            <p:cNvPr id="153" name="Freeform 175"/>
            <p:cNvSpPr>
              <a:spLocks noEditPoints="1"/>
            </p:cNvSpPr>
            <p:nvPr/>
          </p:nvSpPr>
          <p:spPr bwMode="gray">
            <a:xfrm>
              <a:off x="1897439" y="4276051"/>
              <a:ext cx="367796" cy="469891"/>
            </a:xfrm>
            <a:custGeom>
              <a:avLst/>
              <a:gdLst/>
              <a:ahLst/>
              <a:cxnLst>
                <a:cxn ang="0">
                  <a:pos x="9" y="108"/>
                </a:cxn>
                <a:cxn ang="0">
                  <a:pos x="0" y="94"/>
                </a:cxn>
                <a:cxn ang="0">
                  <a:pos x="0" y="81"/>
                </a:cxn>
                <a:cxn ang="0">
                  <a:pos x="9" y="72"/>
                </a:cxn>
                <a:cxn ang="0">
                  <a:pos x="14" y="54"/>
                </a:cxn>
                <a:cxn ang="0">
                  <a:pos x="18" y="45"/>
                </a:cxn>
                <a:cxn ang="0">
                  <a:pos x="14" y="36"/>
                </a:cxn>
                <a:cxn ang="0">
                  <a:pos x="18" y="36"/>
                </a:cxn>
                <a:cxn ang="0">
                  <a:pos x="27" y="32"/>
                </a:cxn>
                <a:cxn ang="0">
                  <a:pos x="32" y="36"/>
                </a:cxn>
                <a:cxn ang="0">
                  <a:pos x="36" y="32"/>
                </a:cxn>
                <a:cxn ang="0">
                  <a:pos x="41" y="27"/>
                </a:cxn>
                <a:cxn ang="0">
                  <a:pos x="50" y="27"/>
                </a:cxn>
                <a:cxn ang="0">
                  <a:pos x="45" y="18"/>
                </a:cxn>
                <a:cxn ang="0">
                  <a:pos x="45" y="14"/>
                </a:cxn>
                <a:cxn ang="0">
                  <a:pos x="58" y="0"/>
                </a:cxn>
                <a:cxn ang="0">
                  <a:pos x="58" y="14"/>
                </a:cxn>
                <a:cxn ang="0">
                  <a:pos x="67" y="14"/>
                </a:cxn>
                <a:cxn ang="0">
                  <a:pos x="72" y="9"/>
                </a:cxn>
                <a:cxn ang="0">
                  <a:pos x="67" y="18"/>
                </a:cxn>
                <a:cxn ang="0">
                  <a:pos x="63" y="23"/>
                </a:cxn>
                <a:cxn ang="0">
                  <a:pos x="72" y="27"/>
                </a:cxn>
                <a:cxn ang="0">
                  <a:pos x="76" y="23"/>
                </a:cxn>
                <a:cxn ang="0">
                  <a:pos x="90" y="14"/>
                </a:cxn>
                <a:cxn ang="0">
                  <a:pos x="94" y="18"/>
                </a:cxn>
                <a:cxn ang="0">
                  <a:pos x="108" y="23"/>
                </a:cxn>
                <a:cxn ang="0">
                  <a:pos x="112" y="27"/>
                </a:cxn>
                <a:cxn ang="0">
                  <a:pos x="112" y="50"/>
                </a:cxn>
                <a:cxn ang="0">
                  <a:pos x="121" y="72"/>
                </a:cxn>
                <a:cxn ang="0">
                  <a:pos x="125" y="90"/>
                </a:cxn>
                <a:cxn ang="0">
                  <a:pos x="121" y="99"/>
                </a:cxn>
                <a:cxn ang="0">
                  <a:pos x="103" y="108"/>
                </a:cxn>
                <a:cxn ang="0">
                  <a:pos x="90" y="117"/>
                </a:cxn>
                <a:cxn ang="0">
                  <a:pos x="90" y="126"/>
                </a:cxn>
                <a:cxn ang="0">
                  <a:pos x="103" y="135"/>
                </a:cxn>
                <a:cxn ang="0">
                  <a:pos x="112" y="148"/>
                </a:cxn>
                <a:cxn ang="0">
                  <a:pos x="99" y="157"/>
                </a:cxn>
                <a:cxn ang="0">
                  <a:pos x="103" y="166"/>
                </a:cxn>
                <a:cxn ang="0">
                  <a:pos x="94" y="170"/>
                </a:cxn>
                <a:cxn ang="0">
                  <a:pos x="54" y="170"/>
                </a:cxn>
                <a:cxn ang="0">
                  <a:pos x="36" y="170"/>
                </a:cxn>
                <a:cxn ang="0">
                  <a:pos x="27" y="170"/>
                </a:cxn>
                <a:cxn ang="0">
                  <a:pos x="32" y="143"/>
                </a:cxn>
                <a:cxn ang="0">
                  <a:pos x="23" y="135"/>
                </a:cxn>
                <a:cxn ang="0">
                  <a:pos x="9" y="130"/>
                </a:cxn>
                <a:cxn ang="0">
                  <a:pos x="5" y="121"/>
                </a:cxn>
                <a:cxn ang="0">
                  <a:pos x="103" y="9"/>
                </a:cxn>
                <a:cxn ang="0">
                  <a:pos x="108" y="18"/>
                </a:cxn>
                <a:cxn ang="0">
                  <a:pos x="103" y="9"/>
                </a:cxn>
              </a:cxnLst>
              <a:rect l="0" t="0" r="r" b="b"/>
              <a:pathLst>
                <a:path w="125" h="175">
                  <a:moveTo>
                    <a:pt x="5" y="117"/>
                  </a:moveTo>
                  <a:lnTo>
                    <a:pt x="9" y="108"/>
                  </a:lnTo>
                  <a:lnTo>
                    <a:pt x="5" y="99"/>
                  </a:lnTo>
                  <a:lnTo>
                    <a:pt x="0" y="94"/>
                  </a:lnTo>
                  <a:lnTo>
                    <a:pt x="5" y="85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9" y="72"/>
                  </a:lnTo>
                  <a:lnTo>
                    <a:pt x="14" y="7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8" y="45"/>
                  </a:lnTo>
                  <a:lnTo>
                    <a:pt x="14" y="45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50" y="27"/>
                  </a:lnTo>
                  <a:lnTo>
                    <a:pt x="45" y="2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41" y="5"/>
                  </a:lnTo>
                  <a:lnTo>
                    <a:pt x="58" y="0"/>
                  </a:lnTo>
                  <a:lnTo>
                    <a:pt x="58" y="9"/>
                  </a:lnTo>
                  <a:lnTo>
                    <a:pt x="58" y="14"/>
                  </a:lnTo>
                  <a:lnTo>
                    <a:pt x="63" y="18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72" y="9"/>
                  </a:lnTo>
                  <a:lnTo>
                    <a:pt x="72" y="14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72" y="27"/>
                  </a:lnTo>
                  <a:lnTo>
                    <a:pt x="76" y="27"/>
                  </a:lnTo>
                  <a:lnTo>
                    <a:pt x="76" y="23"/>
                  </a:lnTo>
                  <a:lnTo>
                    <a:pt x="85" y="23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4" y="18"/>
                  </a:lnTo>
                  <a:lnTo>
                    <a:pt x="99" y="18"/>
                  </a:lnTo>
                  <a:lnTo>
                    <a:pt x="108" y="23"/>
                  </a:lnTo>
                  <a:lnTo>
                    <a:pt x="108" y="27"/>
                  </a:lnTo>
                  <a:lnTo>
                    <a:pt x="112" y="27"/>
                  </a:lnTo>
                  <a:lnTo>
                    <a:pt x="112" y="36"/>
                  </a:lnTo>
                  <a:lnTo>
                    <a:pt x="112" y="50"/>
                  </a:lnTo>
                  <a:lnTo>
                    <a:pt x="121" y="59"/>
                  </a:lnTo>
                  <a:lnTo>
                    <a:pt x="121" y="72"/>
                  </a:lnTo>
                  <a:lnTo>
                    <a:pt x="121" y="85"/>
                  </a:lnTo>
                  <a:lnTo>
                    <a:pt x="125" y="90"/>
                  </a:lnTo>
                  <a:lnTo>
                    <a:pt x="125" y="99"/>
                  </a:lnTo>
                  <a:lnTo>
                    <a:pt x="121" y="99"/>
                  </a:lnTo>
                  <a:lnTo>
                    <a:pt x="117" y="108"/>
                  </a:lnTo>
                  <a:lnTo>
                    <a:pt x="103" y="108"/>
                  </a:lnTo>
                  <a:lnTo>
                    <a:pt x="94" y="117"/>
                  </a:lnTo>
                  <a:lnTo>
                    <a:pt x="90" y="117"/>
                  </a:lnTo>
                  <a:lnTo>
                    <a:pt x="85" y="117"/>
                  </a:lnTo>
                  <a:lnTo>
                    <a:pt x="90" y="126"/>
                  </a:lnTo>
                  <a:lnTo>
                    <a:pt x="94" y="135"/>
                  </a:lnTo>
                  <a:lnTo>
                    <a:pt x="103" y="135"/>
                  </a:lnTo>
                  <a:lnTo>
                    <a:pt x="112" y="143"/>
                  </a:lnTo>
                  <a:lnTo>
                    <a:pt x="112" y="148"/>
                  </a:lnTo>
                  <a:lnTo>
                    <a:pt x="108" y="152"/>
                  </a:lnTo>
                  <a:lnTo>
                    <a:pt x="99" y="157"/>
                  </a:lnTo>
                  <a:lnTo>
                    <a:pt x="94" y="161"/>
                  </a:lnTo>
                  <a:lnTo>
                    <a:pt x="103" y="166"/>
                  </a:lnTo>
                  <a:lnTo>
                    <a:pt x="99" y="175"/>
                  </a:lnTo>
                  <a:lnTo>
                    <a:pt x="94" y="170"/>
                  </a:lnTo>
                  <a:lnTo>
                    <a:pt x="76" y="175"/>
                  </a:lnTo>
                  <a:lnTo>
                    <a:pt x="54" y="170"/>
                  </a:lnTo>
                  <a:lnTo>
                    <a:pt x="45" y="170"/>
                  </a:lnTo>
                  <a:lnTo>
                    <a:pt x="36" y="170"/>
                  </a:lnTo>
                  <a:lnTo>
                    <a:pt x="27" y="175"/>
                  </a:lnTo>
                  <a:lnTo>
                    <a:pt x="27" y="170"/>
                  </a:lnTo>
                  <a:lnTo>
                    <a:pt x="27" y="157"/>
                  </a:lnTo>
                  <a:lnTo>
                    <a:pt x="32" y="143"/>
                  </a:lnTo>
                  <a:lnTo>
                    <a:pt x="27" y="135"/>
                  </a:lnTo>
                  <a:lnTo>
                    <a:pt x="23" y="135"/>
                  </a:lnTo>
                  <a:lnTo>
                    <a:pt x="9" y="139"/>
                  </a:lnTo>
                  <a:lnTo>
                    <a:pt x="9" y="130"/>
                  </a:lnTo>
                  <a:lnTo>
                    <a:pt x="9" y="126"/>
                  </a:lnTo>
                  <a:lnTo>
                    <a:pt x="5" y="121"/>
                  </a:lnTo>
                  <a:lnTo>
                    <a:pt x="5" y="117"/>
                  </a:lnTo>
                  <a:close/>
                  <a:moveTo>
                    <a:pt x="103" y="9"/>
                  </a:moveTo>
                  <a:lnTo>
                    <a:pt x="99" y="18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3" y="9"/>
                  </a:lnTo>
                  <a:close/>
                </a:path>
              </a:pathLst>
            </a:custGeom>
            <a:solidFill>
              <a:srgbClr val="FF6600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176"/>
            <p:cNvSpPr>
              <a:spLocks noEditPoints="1"/>
            </p:cNvSpPr>
            <p:nvPr/>
          </p:nvSpPr>
          <p:spPr bwMode="gray">
            <a:xfrm>
              <a:off x="2488854" y="5068149"/>
              <a:ext cx="344258" cy="338321"/>
            </a:xfrm>
            <a:custGeom>
              <a:avLst/>
              <a:gdLst/>
              <a:ahLst/>
              <a:cxnLst>
                <a:cxn ang="0">
                  <a:pos x="9" y="45"/>
                </a:cxn>
                <a:cxn ang="0">
                  <a:pos x="14" y="63"/>
                </a:cxn>
                <a:cxn ang="0">
                  <a:pos x="41" y="63"/>
                </a:cxn>
                <a:cxn ang="0">
                  <a:pos x="41" y="72"/>
                </a:cxn>
                <a:cxn ang="0">
                  <a:pos x="14" y="67"/>
                </a:cxn>
                <a:cxn ang="0">
                  <a:pos x="23" y="94"/>
                </a:cxn>
                <a:cxn ang="0">
                  <a:pos x="36" y="94"/>
                </a:cxn>
                <a:cxn ang="0">
                  <a:pos x="41" y="99"/>
                </a:cxn>
                <a:cxn ang="0">
                  <a:pos x="41" y="81"/>
                </a:cxn>
                <a:cxn ang="0">
                  <a:pos x="50" y="81"/>
                </a:cxn>
                <a:cxn ang="0">
                  <a:pos x="54" y="76"/>
                </a:cxn>
                <a:cxn ang="0">
                  <a:pos x="45" y="59"/>
                </a:cxn>
                <a:cxn ang="0">
                  <a:pos x="36" y="50"/>
                </a:cxn>
                <a:cxn ang="0">
                  <a:pos x="36" y="27"/>
                </a:cxn>
                <a:cxn ang="0">
                  <a:pos x="45" y="32"/>
                </a:cxn>
                <a:cxn ang="0">
                  <a:pos x="58" y="27"/>
                </a:cxn>
                <a:cxn ang="0">
                  <a:pos x="72" y="9"/>
                </a:cxn>
                <a:cxn ang="0">
                  <a:pos x="72" y="5"/>
                </a:cxn>
                <a:cxn ang="0">
                  <a:pos x="45" y="5"/>
                </a:cxn>
                <a:cxn ang="0">
                  <a:pos x="27" y="14"/>
                </a:cxn>
                <a:cxn ang="0">
                  <a:pos x="5" y="41"/>
                </a:cxn>
                <a:cxn ang="0">
                  <a:pos x="54" y="59"/>
                </a:cxn>
                <a:cxn ang="0">
                  <a:pos x="67" y="72"/>
                </a:cxn>
                <a:cxn ang="0">
                  <a:pos x="58" y="54"/>
                </a:cxn>
                <a:cxn ang="0">
                  <a:pos x="41" y="50"/>
                </a:cxn>
                <a:cxn ang="0">
                  <a:pos x="50" y="112"/>
                </a:cxn>
                <a:cxn ang="0">
                  <a:pos x="63" y="126"/>
                </a:cxn>
                <a:cxn ang="0">
                  <a:pos x="81" y="117"/>
                </a:cxn>
                <a:cxn ang="0">
                  <a:pos x="63" y="112"/>
                </a:cxn>
                <a:cxn ang="0">
                  <a:pos x="58" y="90"/>
                </a:cxn>
                <a:cxn ang="0">
                  <a:pos x="58" y="90"/>
                </a:cxn>
                <a:cxn ang="0">
                  <a:pos x="72" y="85"/>
                </a:cxn>
                <a:cxn ang="0">
                  <a:pos x="76" y="81"/>
                </a:cxn>
                <a:cxn ang="0">
                  <a:pos x="81" y="90"/>
                </a:cxn>
                <a:cxn ang="0">
                  <a:pos x="81" y="90"/>
                </a:cxn>
                <a:cxn ang="0">
                  <a:pos x="85" y="45"/>
                </a:cxn>
                <a:cxn ang="0">
                  <a:pos x="90" y="45"/>
                </a:cxn>
                <a:cxn ang="0">
                  <a:pos x="81" y="76"/>
                </a:cxn>
                <a:cxn ang="0">
                  <a:pos x="81" y="76"/>
                </a:cxn>
                <a:cxn ang="0">
                  <a:pos x="85" y="63"/>
                </a:cxn>
                <a:cxn ang="0">
                  <a:pos x="112" y="99"/>
                </a:cxn>
                <a:cxn ang="0">
                  <a:pos x="112" y="108"/>
                </a:cxn>
                <a:cxn ang="0">
                  <a:pos x="112" y="99"/>
                </a:cxn>
              </a:cxnLst>
              <a:rect l="0" t="0" r="r" b="b"/>
              <a:pathLst>
                <a:path w="117" h="126">
                  <a:moveTo>
                    <a:pt x="0" y="41"/>
                  </a:moveTo>
                  <a:lnTo>
                    <a:pt x="5" y="45"/>
                  </a:lnTo>
                  <a:lnTo>
                    <a:pt x="9" y="45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36" y="59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45" y="72"/>
                  </a:lnTo>
                  <a:lnTo>
                    <a:pt x="41" y="72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14" y="67"/>
                  </a:lnTo>
                  <a:lnTo>
                    <a:pt x="18" y="76"/>
                  </a:lnTo>
                  <a:lnTo>
                    <a:pt x="23" y="85"/>
                  </a:lnTo>
                  <a:lnTo>
                    <a:pt x="23" y="94"/>
                  </a:lnTo>
                  <a:lnTo>
                    <a:pt x="27" y="85"/>
                  </a:lnTo>
                  <a:lnTo>
                    <a:pt x="32" y="99"/>
                  </a:lnTo>
                  <a:lnTo>
                    <a:pt x="36" y="94"/>
                  </a:lnTo>
                  <a:lnTo>
                    <a:pt x="36" y="90"/>
                  </a:lnTo>
                  <a:lnTo>
                    <a:pt x="41" y="94"/>
                  </a:lnTo>
                  <a:lnTo>
                    <a:pt x="41" y="99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1" y="81"/>
                  </a:lnTo>
                  <a:lnTo>
                    <a:pt x="41" y="76"/>
                  </a:lnTo>
                  <a:lnTo>
                    <a:pt x="45" y="81"/>
                  </a:lnTo>
                  <a:lnTo>
                    <a:pt x="50" y="81"/>
                  </a:lnTo>
                  <a:lnTo>
                    <a:pt x="45" y="76"/>
                  </a:lnTo>
                  <a:lnTo>
                    <a:pt x="50" y="72"/>
                  </a:lnTo>
                  <a:lnTo>
                    <a:pt x="54" y="76"/>
                  </a:lnTo>
                  <a:lnTo>
                    <a:pt x="58" y="72"/>
                  </a:lnTo>
                  <a:lnTo>
                    <a:pt x="54" y="63"/>
                  </a:lnTo>
                  <a:lnTo>
                    <a:pt x="45" y="59"/>
                  </a:lnTo>
                  <a:lnTo>
                    <a:pt x="41" y="54"/>
                  </a:lnTo>
                  <a:lnTo>
                    <a:pt x="32" y="50"/>
                  </a:lnTo>
                  <a:lnTo>
                    <a:pt x="36" y="50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36" y="27"/>
                  </a:lnTo>
                  <a:lnTo>
                    <a:pt x="36" y="18"/>
                  </a:lnTo>
                  <a:lnTo>
                    <a:pt x="41" y="27"/>
                  </a:lnTo>
                  <a:lnTo>
                    <a:pt x="45" y="32"/>
                  </a:lnTo>
                  <a:lnTo>
                    <a:pt x="54" y="32"/>
                  </a:lnTo>
                  <a:lnTo>
                    <a:pt x="54" y="23"/>
                  </a:lnTo>
                  <a:lnTo>
                    <a:pt x="58" y="27"/>
                  </a:lnTo>
                  <a:lnTo>
                    <a:pt x="50" y="18"/>
                  </a:lnTo>
                  <a:lnTo>
                    <a:pt x="58" y="9"/>
                  </a:lnTo>
                  <a:lnTo>
                    <a:pt x="72" y="9"/>
                  </a:lnTo>
                  <a:lnTo>
                    <a:pt x="85" y="9"/>
                  </a:lnTo>
                  <a:lnTo>
                    <a:pt x="85" y="5"/>
                  </a:lnTo>
                  <a:lnTo>
                    <a:pt x="72" y="5"/>
                  </a:lnTo>
                  <a:lnTo>
                    <a:pt x="63" y="0"/>
                  </a:lnTo>
                  <a:lnTo>
                    <a:pt x="54" y="5"/>
                  </a:lnTo>
                  <a:lnTo>
                    <a:pt x="45" y="5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18" y="18"/>
                  </a:lnTo>
                  <a:lnTo>
                    <a:pt x="5" y="32"/>
                  </a:lnTo>
                  <a:lnTo>
                    <a:pt x="5" y="41"/>
                  </a:lnTo>
                  <a:lnTo>
                    <a:pt x="0" y="41"/>
                  </a:lnTo>
                  <a:close/>
                  <a:moveTo>
                    <a:pt x="41" y="50"/>
                  </a:moveTo>
                  <a:lnTo>
                    <a:pt x="54" y="59"/>
                  </a:lnTo>
                  <a:lnTo>
                    <a:pt x="58" y="67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58" y="63"/>
                  </a:lnTo>
                  <a:lnTo>
                    <a:pt x="58" y="59"/>
                  </a:lnTo>
                  <a:lnTo>
                    <a:pt x="58" y="54"/>
                  </a:lnTo>
                  <a:lnTo>
                    <a:pt x="50" y="54"/>
                  </a:lnTo>
                  <a:lnTo>
                    <a:pt x="45" y="50"/>
                  </a:lnTo>
                  <a:lnTo>
                    <a:pt x="41" y="50"/>
                  </a:lnTo>
                  <a:close/>
                  <a:moveTo>
                    <a:pt x="58" y="108"/>
                  </a:moveTo>
                  <a:lnTo>
                    <a:pt x="54" y="108"/>
                  </a:lnTo>
                  <a:lnTo>
                    <a:pt x="50" y="112"/>
                  </a:lnTo>
                  <a:lnTo>
                    <a:pt x="50" y="117"/>
                  </a:lnTo>
                  <a:lnTo>
                    <a:pt x="63" y="117"/>
                  </a:lnTo>
                  <a:lnTo>
                    <a:pt x="63" y="126"/>
                  </a:lnTo>
                  <a:lnTo>
                    <a:pt x="90" y="121"/>
                  </a:lnTo>
                  <a:lnTo>
                    <a:pt x="90" y="112"/>
                  </a:lnTo>
                  <a:lnTo>
                    <a:pt x="81" y="117"/>
                  </a:lnTo>
                  <a:lnTo>
                    <a:pt x="81" y="112"/>
                  </a:lnTo>
                  <a:lnTo>
                    <a:pt x="67" y="112"/>
                  </a:lnTo>
                  <a:lnTo>
                    <a:pt x="63" y="112"/>
                  </a:lnTo>
                  <a:lnTo>
                    <a:pt x="58" y="108"/>
                  </a:lnTo>
                  <a:close/>
                  <a:moveTo>
                    <a:pt x="58" y="90"/>
                  </a:moveTo>
                  <a:lnTo>
                    <a:pt x="58" y="90"/>
                  </a:lnTo>
                  <a:lnTo>
                    <a:pt x="58" y="94"/>
                  </a:lnTo>
                  <a:lnTo>
                    <a:pt x="63" y="90"/>
                  </a:lnTo>
                  <a:lnTo>
                    <a:pt x="58" y="90"/>
                  </a:lnTo>
                  <a:close/>
                  <a:moveTo>
                    <a:pt x="72" y="81"/>
                  </a:moveTo>
                  <a:lnTo>
                    <a:pt x="72" y="85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76" y="81"/>
                  </a:lnTo>
                  <a:lnTo>
                    <a:pt x="72" y="85"/>
                  </a:lnTo>
                  <a:lnTo>
                    <a:pt x="72" y="81"/>
                  </a:lnTo>
                  <a:close/>
                  <a:moveTo>
                    <a:pt x="81" y="90"/>
                  </a:moveTo>
                  <a:lnTo>
                    <a:pt x="81" y="90"/>
                  </a:lnTo>
                  <a:lnTo>
                    <a:pt x="85" y="85"/>
                  </a:lnTo>
                  <a:lnTo>
                    <a:pt x="81" y="90"/>
                  </a:lnTo>
                  <a:close/>
                  <a:moveTo>
                    <a:pt x="81" y="41"/>
                  </a:moveTo>
                  <a:lnTo>
                    <a:pt x="81" y="41"/>
                  </a:lnTo>
                  <a:lnTo>
                    <a:pt x="85" y="45"/>
                  </a:lnTo>
                  <a:lnTo>
                    <a:pt x="90" y="45"/>
                  </a:lnTo>
                  <a:lnTo>
                    <a:pt x="90" y="50"/>
                  </a:lnTo>
                  <a:lnTo>
                    <a:pt x="90" y="45"/>
                  </a:lnTo>
                  <a:lnTo>
                    <a:pt x="90" y="41"/>
                  </a:lnTo>
                  <a:lnTo>
                    <a:pt x="81" y="41"/>
                  </a:lnTo>
                  <a:close/>
                  <a:moveTo>
                    <a:pt x="81" y="76"/>
                  </a:moveTo>
                  <a:lnTo>
                    <a:pt x="85" y="76"/>
                  </a:lnTo>
                  <a:lnTo>
                    <a:pt x="90" y="76"/>
                  </a:lnTo>
                  <a:lnTo>
                    <a:pt x="81" y="76"/>
                  </a:lnTo>
                  <a:close/>
                  <a:moveTo>
                    <a:pt x="85" y="54"/>
                  </a:moveTo>
                  <a:lnTo>
                    <a:pt x="81" y="59"/>
                  </a:lnTo>
                  <a:lnTo>
                    <a:pt x="85" y="63"/>
                  </a:lnTo>
                  <a:lnTo>
                    <a:pt x="85" y="59"/>
                  </a:lnTo>
                  <a:lnTo>
                    <a:pt x="85" y="54"/>
                  </a:lnTo>
                  <a:close/>
                  <a:moveTo>
                    <a:pt x="112" y="99"/>
                  </a:moveTo>
                  <a:lnTo>
                    <a:pt x="108" y="103"/>
                  </a:lnTo>
                  <a:lnTo>
                    <a:pt x="108" y="112"/>
                  </a:lnTo>
                  <a:lnTo>
                    <a:pt x="112" y="108"/>
                  </a:lnTo>
                  <a:lnTo>
                    <a:pt x="117" y="108"/>
                  </a:lnTo>
                  <a:lnTo>
                    <a:pt x="117" y="99"/>
                  </a:lnTo>
                  <a:lnTo>
                    <a:pt x="112" y="99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5" name="Freeform 177"/>
            <p:cNvSpPr>
              <a:spLocks/>
            </p:cNvSpPr>
            <p:nvPr/>
          </p:nvSpPr>
          <p:spPr bwMode="gray">
            <a:xfrm>
              <a:off x="2318198" y="4673441"/>
              <a:ext cx="291294" cy="16916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5" y="27"/>
                </a:cxn>
                <a:cxn ang="0">
                  <a:pos x="5" y="22"/>
                </a:cxn>
                <a:cxn ang="0">
                  <a:pos x="14" y="22"/>
                </a:cxn>
                <a:cxn ang="0">
                  <a:pos x="18" y="13"/>
                </a:cxn>
                <a:cxn ang="0">
                  <a:pos x="18" y="9"/>
                </a:cxn>
                <a:cxn ang="0">
                  <a:pos x="23" y="13"/>
                </a:cxn>
                <a:cxn ang="0">
                  <a:pos x="41" y="13"/>
                </a:cxn>
                <a:cxn ang="0">
                  <a:pos x="45" y="9"/>
                </a:cxn>
                <a:cxn ang="0">
                  <a:pos x="54" y="9"/>
                </a:cxn>
                <a:cxn ang="0">
                  <a:pos x="63" y="0"/>
                </a:cxn>
                <a:cxn ang="0">
                  <a:pos x="72" y="4"/>
                </a:cxn>
                <a:cxn ang="0">
                  <a:pos x="76" y="0"/>
                </a:cxn>
                <a:cxn ang="0">
                  <a:pos x="81" y="4"/>
                </a:cxn>
                <a:cxn ang="0">
                  <a:pos x="90" y="4"/>
                </a:cxn>
                <a:cxn ang="0">
                  <a:pos x="99" y="18"/>
                </a:cxn>
                <a:cxn ang="0">
                  <a:pos x="99" y="22"/>
                </a:cxn>
                <a:cxn ang="0">
                  <a:pos x="85" y="27"/>
                </a:cxn>
                <a:cxn ang="0">
                  <a:pos x="76" y="45"/>
                </a:cxn>
                <a:cxn ang="0">
                  <a:pos x="76" y="49"/>
                </a:cxn>
                <a:cxn ang="0">
                  <a:pos x="67" y="54"/>
                </a:cxn>
                <a:cxn ang="0">
                  <a:pos x="63" y="54"/>
                </a:cxn>
                <a:cxn ang="0">
                  <a:pos x="49" y="54"/>
                </a:cxn>
                <a:cxn ang="0">
                  <a:pos x="36" y="58"/>
                </a:cxn>
                <a:cxn ang="0">
                  <a:pos x="27" y="63"/>
                </a:cxn>
                <a:cxn ang="0">
                  <a:pos x="9" y="58"/>
                </a:cxn>
                <a:cxn ang="0">
                  <a:pos x="5" y="49"/>
                </a:cxn>
                <a:cxn ang="0">
                  <a:pos x="5" y="49"/>
                </a:cxn>
                <a:cxn ang="0">
                  <a:pos x="0" y="40"/>
                </a:cxn>
              </a:cxnLst>
              <a:rect l="0" t="0" r="r" b="b"/>
              <a:pathLst>
                <a:path w="99" h="63">
                  <a:moveTo>
                    <a:pt x="0" y="40"/>
                  </a:moveTo>
                  <a:lnTo>
                    <a:pt x="5" y="36"/>
                  </a:lnTo>
                  <a:lnTo>
                    <a:pt x="5" y="31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14" y="22"/>
                  </a:lnTo>
                  <a:lnTo>
                    <a:pt x="18" y="13"/>
                  </a:lnTo>
                  <a:lnTo>
                    <a:pt x="18" y="9"/>
                  </a:lnTo>
                  <a:lnTo>
                    <a:pt x="23" y="13"/>
                  </a:lnTo>
                  <a:lnTo>
                    <a:pt x="41" y="13"/>
                  </a:lnTo>
                  <a:lnTo>
                    <a:pt x="45" y="9"/>
                  </a:lnTo>
                  <a:lnTo>
                    <a:pt x="54" y="9"/>
                  </a:lnTo>
                  <a:lnTo>
                    <a:pt x="63" y="0"/>
                  </a:lnTo>
                  <a:lnTo>
                    <a:pt x="72" y="4"/>
                  </a:lnTo>
                  <a:lnTo>
                    <a:pt x="76" y="0"/>
                  </a:lnTo>
                  <a:lnTo>
                    <a:pt x="81" y="4"/>
                  </a:lnTo>
                  <a:lnTo>
                    <a:pt x="90" y="4"/>
                  </a:lnTo>
                  <a:lnTo>
                    <a:pt x="99" y="18"/>
                  </a:lnTo>
                  <a:lnTo>
                    <a:pt x="99" y="22"/>
                  </a:lnTo>
                  <a:lnTo>
                    <a:pt x="85" y="27"/>
                  </a:lnTo>
                  <a:lnTo>
                    <a:pt x="76" y="45"/>
                  </a:lnTo>
                  <a:lnTo>
                    <a:pt x="76" y="49"/>
                  </a:lnTo>
                  <a:lnTo>
                    <a:pt x="67" y="54"/>
                  </a:lnTo>
                  <a:lnTo>
                    <a:pt x="63" y="54"/>
                  </a:lnTo>
                  <a:lnTo>
                    <a:pt x="49" y="54"/>
                  </a:lnTo>
                  <a:lnTo>
                    <a:pt x="36" y="58"/>
                  </a:lnTo>
                  <a:lnTo>
                    <a:pt x="27" y="63"/>
                  </a:lnTo>
                  <a:lnTo>
                    <a:pt x="9" y="5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6" name="Freeform 178"/>
            <p:cNvSpPr>
              <a:spLocks/>
            </p:cNvSpPr>
            <p:nvPr/>
          </p:nvSpPr>
          <p:spPr bwMode="gray">
            <a:xfrm>
              <a:off x="623392" y="3341640"/>
              <a:ext cx="459010" cy="276564"/>
            </a:xfrm>
            <a:custGeom>
              <a:avLst/>
              <a:gdLst/>
              <a:ahLst/>
              <a:cxnLst>
                <a:cxn ang="0">
                  <a:pos x="45" y="85"/>
                </a:cxn>
                <a:cxn ang="0">
                  <a:pos x="81" y="103"/>
                </a:cxn>
                <a:cxn ang="0">
                  <a:pos x="98" y="89"/>
                </a:cxn>
                <a:cxn ang="0">
                  <a:pos x="121" y="76"/>
                </a:cxn>
                <a:cxn ang="0">
                  <a:pos x="134" y="71"/>
                </a:cxn>
                <a:cxn ang="0">
                  <a:pos x="148" y="62"/>
                </a:cxn>
                <a:cxn ang="0">
                  <a:pos x="152" y="54"/>
                </a:cxn>
                <a:cxn ang="0">
                  <a:pos x="152" y="45"/>
                </a:cxn>
                <a:cxn ang="0">
                  <a:pos x="148" y="31"/>
                </a:cxn>
                <a:cxn ang="0">
                  <a:pos x="143" y="27"/>
                </a:cxn>
                <a:cxn ang="0">
                  <a:pos x="143" y="18"/>
                </a:cxn>
                <a:cxn ang="0">
                  <a:pos x="134" y="13"/>
                </a:cxn>
                <a:cxn ang="0">
                  <a:pos x="139" y="0"/>
                </a:cxn>
                <a:cxn ang="0">
                  <a:pos x="125" y="9"/>
                </a:cxn>
                <a:cxn ang="0">
                  <a:pos x="107" y="0"/>
                </a:cxn>
                <a:cxn ang="0">
                  <a:pos x="107" y="13"/>
                </a:cxn>
                <a:cxn ang="0">
                  <a:pos x="98" y="18"/>
                </a:cxn>
                <a:cxn ang="0">
                  <a:pos x="85" y="13"/>
                </a:cxn>
                <a:cxn ang="0">
                  <a:pos x="76" y="13"/>
                </a:cxn>
                <a:cxn ang="0">
                  <a:pos x="72" y="27"/>
                </a:cxn>
                <a:cxn ang="0">
                  <a:pos x="58" y="13"/>
                </a:cxn>
                <a:cxn ang="0">
                  <a:pos x="54" y="31"/>
                </a:cxn>
                <a:cxn ang="0">
                  <a:pos x="40" y="27"/>
                </a:cxn>
                <a:cxn ang="0">
                  <a:pos x="45" y="13"/>
                </a:cxn>
                <a:cxn ang="0">
                  <a:pos x="18" y="0"/>
                </a:cxn>
                <a:cxn ang="0">
                  <a:pos x="22" y="9"/>
                </a:cxn>
                <a:cxn ang="0">
                  <a:pos x="22" y="13"/>
                </a:cxn>
                <a:cxn ang="0">
                  <a:pos x="9" y="13"/>
                </a:cxn>
                <a:cxn ang="0">
                  <a:pos x="14" y="27"/>
                </a:cxn>
                <a:cxn ang="0">
                  <a:pos x="9" y="31"/>
                </a:cxn>
                <a:cxn ang="0">
                  <a:pos x="0" y="36"/>
                </a:cxn>
                <a:cxn ang="0">
                  <a:pos x="27" y="36"/>
                </a:cxn>
                <a:cxn ang="0">
                  <a:pos x="31" y="45"/>
                </a:cxn>
                <a:cxn ang="0">
                  <a:pos x="27" y="49"/>
                </a:cxn>
                <a:cxn ang="0">
                  <a:pos x="9" y="67"/>
                </a:cxn>
                <a:cxn ang="0">
                  <a:pos x="31" y="62"/>
                </a:cxn>
                <a:cxn ang="0">
                  <a:pos x="36" y="62"/>
                </a:cxn>
                <a:cxn ang="0">
                  <a:pos x="22" y="80"/>
                </a:cxn>
              </a:cxnLst>
              <a:rect l="0" t="0" r="r" b="b"/>
              <a:pathLst>
                <a:path w="156" h="103">
                  <a:moveTo>
                    <a:pt x="27" y="89"/>
                  </a:moveTo>
                  <a:lnTo>
                    <a:pt x="45" y="85"/>
                  </a:lnTo>
                  <a:lnTo>
                    <a:pt x="63" y="98"/>
                  </a:lnTo>
                  <a:lnTo>
                    <a:pt x="81" y="103"/>
                  </a:lnTo>
                  <a:lnTo>
                    <a:pt x="94" y="98"/>
                  </a:lnTo>
                  <a:lnTo>
                    <a:pt x="98" y="89"/>
                  </a:lnTo>
                  <a:lnTo>
                    <a:pt x="112" y="89"/>
                  </a:lnTo>
                  <a:lnTo>
                    <a:pt x="121" y="76"/>
                  </a:lnTo>
                  <a:lnTo>
                    <a:pt x="130" y="71"/>
                  </a:lnTo>
                  <a:lnTo>
                    <a:pt x="134" y="71"/>
                  </a:lnTo>
                  <a:lnTo>
                    <a:pt x="143" y="67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52" y="54"/>
                  </a:lnTo>
                  <a:lnTo>
                    <a:pt x="156" y="49"/>
                  </a:lnTo>
                  <a:lnTo>
                    <a:pt x="152" y="45"/>
                  </a:lnTo>
                  <a:lnTo>
                    <a:pt x="152" y="36"/>
                  </a:lnTo>
                  <a:lnTo>
                    <a:pt x="148" y="31"/>
                  </a:lnTo>
                  <a:lnTo>
                    <a:pt x="143" y="36"/>
                  </a:lnTo>
                  <a:lnTo>
                    <a:pt x="143" y="27"/>
                  </a:lnTo>
                  <a:lnTo>
                    <a:pt x="139" y="27"/>
                  </a:lnTo>
                  <a:lnTo>
                    <a:pt x="143" y="18"/>
                  </a:lnTo>
                  <a:lnTo>
                    <a:pt x="139" y="22"/>
                  </a:lnTo>
                  <a:lnTo>
                    <a:pt x="134" y="13"/>
                  </a:lnTo>
                  <a:lnTo>
                    <a:pt x="143" y="4"/>
                  </a:lnTo>
                  <a:lnTo>
                    <a:pt x="139" y="0"/>
                  </a:lnTo>
                  <a:lnTo>
                    <a:pt x="130" y="13"/>
                  </a:lnTo>
                  <a:lnTo>
                    <a:pt x="125" y="9"/>
                  </a:lnTo>
                  <a:lnTo>
                    <a:pt x="116" y="0"/>
                  </a:lnTo>
                  <a:lnTo>
                    <a:pt x="107" y="0"/>
                  </a:lnTo>
                  <a:lnTo>
                    <a:pt x="112" y="9"/>
                  </a:lnTo>
                  <a:lnTo>
                    <a:pt x="107" y="13"/>
                  </a:lnTo>
                  <a:lnTo>
                    <a:pt x="103" y="13"/>
                  </a:lnTo>
                  <a:lnTo>
                    <a:pt x="98" y="18"/>
                  </a:lnTo>
                  <a:lnTo>
                    <a:pt x="89" y="9"/>
                  </a:lnTo>
                  <a:lnTo>
                    <a:pt x="85" y="13"/>
                  </a:lnTo>
                  <a:lnTo>
                    <a:pt x="89" y="27"/>
                  </a:lnTo>
                  <a:lnTo>
                    <a:pt x="76" y="13"/>
                  </a:lnTo>
                  <a:lnTo>
                    <a:pt x="72" y="13"/>
                  </a:lnTo>
                  <a:lnTo>
                    <a:pt x="72" y="27"/>
                  </a:lnTo>
                  <a:lnTo>
                    <a:pt x="63" y="13"/>
                  </a:lnTo>
                  <a:lnTo>
                    <a:pt x="58" y="13"/>
                  </a:lnTo>
                  <a:lnTo>
                    <a:pt x="58" y="31"/>
                  </a:lnTo>
                  <a:lnTo>
                    <a:pt x="54" y="31"/>
                  </a:lnTo>
                  <a:lnTo>
                    <a:pt x="45" y="40"/>
                  </a:lnTo>
                  <a:lnTo>
                    <a:pt x="40" y="27"/>
                  </a:lnTo>
                  <a:lnTo>
                    <a:pt x="45" y="22"/>
                  </a:lnTo>
                  <a:lnTo>
                    <a:pt x="45" y="1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2" y="9"/>
                  </a:lnTo>
                  <a:lnTo>
                    <a:pt x="27" y="18"/>
                  </a:lnTo>
                  <a:lnTo>
                    <a:pt x="22" y="13"/>
                  </a:lnTo>
                  <a:lnTo>
                    <a:pt x="14" y="9"/>
                  </a:lnTo>
                  <a:lnTo>
                    <a:pt x="9" y="13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5" y="31"/>
                  </a:lnTo>
                  <a:lnTo>
                    <a:pt x="0" y="36"/>
                  </a:lnTo>
                  <a:lnTo>
                    <a:pt x="14" y="40"/>
                  </a:lnTo>
                  <a:lnTo>
                    <a:pt x="27" y="36"/>
                  </a:lnTo>
                  <a:lnTo>
                    <a:pt x="36" y="36"/>
                  </a:lnTo>
                  <a:lnTo>
                    <a:pt x="31" y="45"/>
                  </a:lnTo>
                  <a:lnTo>
                    <a:pt x="31" y="49"/>
                  </a:lnTo>
                  <a:lnTo>
                    <a:pt x="27" y="49"/>
                  </a:lnTo>
                  <a:lnTo>
                    <a:pt x="5" y="58"/>
                  </a:lnTo>
                  <a:lnTo>
                    <a:pt x="9" y="67"/>
                  </a:lnTo>
                  <a:lnTo>
                    <a:pt x="14" y="62"/>
                  </a:lnTo>
                  <a:lnTo>
                    <a:pt x="31" y="62"/>
                  </a:lnTo>
                  <a:lnTo>
                    <a:pt x="31" y="67"/>
                  </a:lnTo>
                  <a:lnTo>
                    <a:pt x="36" y="62"/>
                  </a:lnTo>
                  <a:lnTo>
                    <a:pt x="31" y="80"/>
                  </a:lnTo>
                  <a:lnTo>
                    <a:pt x="22" y="80"/>
                  </a:lnTo>
                  <a:lnTo>
                    <a:pt x="27" y="89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7" name="Freeform 179"/>
            <p:cNvSpPr>
              <a:spLocks/>
            </p:cNvSpPr>
            <p:nvPr/>
          </p:nvSpPr>
          <p:spPr bwMode="gray">
            <a:xfrm>
              <a:off x="1214810" y="4241142"/>
              <a:ext cx="170659" cy="263136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45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6" y="9"/>
                </a:cxn>
                <a:cxn ang="0">
                  <a:pos x="36" y="0"/>
                </a:cxn>
                <a:cxn ang="0">
                  <a:pos x="27" y="5"/>
                </a:cxn>
                <a:cxn ang="0">
                  <a:pos x="27" y="13"/>
                </a:cxn>
                <a:cxn ang="0">
                  <a:pos x="22" y="18"/>
                </a:cxn>
                <a:cxn ang="0">
                  <a:pos x="27" y="22"/>
                </a:cxn>
                <a:cxn ang="0">
                  <a:pos x="27" y="22"/>
                </a:cxn>
                <a:cxn ang="0">
                  <a:pos x="22" y="27"/>
                </a:cxn>
                <a:cxn ang="0">
                  <a:pos x="22" y="27"/>
                </a:cxn>
                <a:cxn ang="0">
                  <a:pos x="18" y="27"/>
                </a:cxn>
                <a:cxn ang="0">
                  <a:pos x="5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54"/>
                </a:cxn>
                <a:cxn ang="0">
                  <a:pos x="9" y="58"/>
                </a:cxn>
                <a:cxn ang="0">
                  <a:pos x="14" y="54"/>
                </a:cxn>
                <a:cxn ang="0">
                  <a:pos x="18" y="54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9" y="72"/>
                </a:cxn>
                <a:cxn ang="0">
                  <a:pos x="18" y="67"/>
                </a:cxn>
                <a:cxn ang="0">
                  <a:pos x="18" y="72"/>
                </a:cxn>
                <a:cxn ang="0">
                  <a:pos x="9" y="76"/>
                </a:cxn>
                <a:cxn ang="0">
                  <a:pos x="9" y="81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9" y="89"/>
                </a:cxn>
                <a:cxn ang="0">
                  <a:pos x="0" y="94"/>
                </a:cxn>
                <a:cxn ang="0">
                  <a:pos x="9" y="98"/>
                </a:cxn>
                <a:cxn ang="0">
                  <a:pos x="27" y="89"/>
                </a:cxn>
                <a:cxn ang="0">
                  <a:pos x="40" y="85"/>
                </a:cxn>
                <a:cxn ang="0">
                  <a:pos x="49" y="85"/>
                </a:cxn>
                <a:cxn ang="0">
                  <a:pos x="54" y="81"/>
                </a:cxn>
                <a:cxn ang="0">
                  <a:pos x="58" y="72"/>
                </a:cxn>
                <a:cxn ang="0">
                  <a:pos x="58" y="54"/>
                </a:cxn>
                <a:cxn ang="0">
                  <a:pos x="58" y="49"/>
                </a:cxn>
                <a:cxn ang="0">
                  <a:pos x="58" y="49"/>
                </a:cxn>
                <a:cxn ang="0">
                  <a:pos x="54" y="31"/>
                </a:cxn>
                <a:cxn ang="0">
                  <a:pos x="49" y="31"/>
                </a:cxn>
                <a:cxn ang="0">
                  <a:pos x="40" y="27"/>
                </a:cxn>
                <a:cxn ang="0">
                  <a:pos x="40" y="36"/>
                </a:cxn>
                <a:cxn ang="0">
                  <a:pos x="27" y="31"/>
                </a:cxn>
                <a:cxn ang="0">
                  <a:pos x="27" y="27"/>
                </a:cxn>
                <a:cxn ang="0">
                  <a:pos x="31" y="18"/>
                </a:cxn>
                <a:cxn ang="0">
                  <a:pos x="36" y="18"/>
                </a:cxn>
                <a:cxn ang="0">
                  <a:pos x="40" y="13"/>
                </a:cxn>
                <a:cxn ang="0">
                  <a:pos x="45" y="5"/>
                </a:cxn>
              </a:cxnLst>
              <a:rect l="0" t="0" r="r" b="b"/>
              <a:pathLst>
                <a:path w="58" h="98">
                  <a:moveTo>
                    <a:pt x="45" y="5"/>
                  </a:moveTo>
                  <a:lnTo>
                    <a:pt x="4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9"/>
                  </a:lnTo>
                  <a:lnTo>
                    <a:pt x="36" y="0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2" y="18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5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9" y="72"/>
                  </a:lnTo>
                  <a:lnTo>
                    <a:pt x="18" y="67"/>
                  </a:lnTo>
                  <a:lnTo>
                    <a:pt x="18" y="72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9" y="89"/>
                  </a:lnTo>
                  <a:lnTo>
                    <a:pt x="0" y="94"/>
                  </a:lnTo>
                  <a:lnTo>
                    <a:pt x="9" y="98"/>
                  </a:lnTo>
                  <a:lnTo>
                    <a:pt x="27" y="89"/>
                  </a:lnTo>
                  <a:lnTo>
                    <a:pt x="40" y="85"/>
                  </a:lnTo>
                  <a:lnTo>
                    <a:pt x="49" y="85"/>
                  </a:lnTo>
                  <a:lnTo>
                    <a:pt x="54" y="81"/>
                  </a:lnTo>
                  <a:lnTo>
                    <a:pt x="58" y="72"/>
                  </a:lnTo>
                  <a:lnTo>
                    <a:pt x="58" y="54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4" y="31"/>
                  </a:lnTo>
                  <a:lnTo>
                    <a:pt x="49" y="31"/>
                  </a:lnTo>
                  <a:lnTo>
                    <a:pt x="40" y="27"/>
                  </a:lnTo>
                  <a:lnTo>
                    <a:pt x="40" y="36"/>
                  </a:lnTo>
                  <a:lnTo>
                    <a:pt x="27" y="31"/>
                  </a:lnTo>
                  <a:lnTo>
                    <a:pt x="27" y="27"/>
                  </a:lnTo>
                  <a:lnTo>
                    <a:pt x="31" y="18"/>
                  </a:lnTo>
                  <a:lnTo>
                    <a:pt x="36" y="18"/>
                  </a:lnTo>
                  <a:lnTo>
                    <a:pt x="40" y="13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8" name="Freeform 180"/>
            <p:cNvSpPr>
              <a:spLocks noEditPoints="1"/>
            </p:cNvSpPr>
            <p:nvPr/>
          </p:nvSpPr>
          <p:spPr bwMode="gray">
            <a:xfrm>
              <a:off x="1912151" y="4770104"/>
              <a:ext cx="511973" cy="550443"/>
            </a:xfrm>
            <a:custGeom>
              <a:avLst/>
              <a:gdLst/>
              <a:ahLst/>
              <a:cxnLst>
                <a:cxn ang="0">
                  <a:pos x="27" y="62"/>
                </a:cxn>
                <a:cxn ang="0">
                  <a:pos x="36" y="49"/>
                </a:cxn>
                <a:cxn ang="0">
                  <a:pos x="53" y="62"/>
                </a:cxn>
                <a:cxn ang="0">
                  <a:pos x="62" y="94"/>
                </a:cxn>
                <a:cxn ang="0">
                  <a:pos x="94" y="120"/>
                </a:cxn>
                <a:cxn ang="0">
                  <a:pos x="112" y="129"/>
                </a:cxn>
                <a:cxn ang="0">
                  <a:pos x="120" y="138"/>
                </a:cxn>
                <a:cxn ang="0">
                  <a:pos x="138" y="161"/>
                </a:cxn>
                <a:cxn ang="0">
                  <a:pos x="134" y="170"/>
                </a:cxn>
                <a:cxn ang="0">
                  <a:pos x="134" y="183"/>
                </a:cxn>
                <a:cxn ang="0">
                  <a:pos x="147" y="170"/>
                </a:cxn>
                <a:cxn ang="0">
                  <a:pos x="152" y="161"/>
                </a:cxn>
                <a:cxn ang="0">
                  <a:pos x="143" y="143"/>
                </a:cxn>
                <a:cxn ang="0">
                  <a:pos x="156" y="134"/>
                </a:cxn>
                <a:cxn ang="0">
                  <a:pos x="165" y="143"/>
                </a:cxn>
                <a:cxn ang="0">
                  <a:pos x="174" y="138"/>
                </a:cxn>
                <a:cxn ang="0">
                  <a:pos x="147" y="111"/>
                </a:cxn>
                <a:cxn ang="0">
                  <a:pos x="138" y="102"/>
                </a:cxn>
                <a:cxn ang="0">
                  <a:pos x="120" y="98"/>
                </a:cxn>
                <a:cxn ang="0">
                  <a:pos x="103" y="80"/>
                </a:cxn>
                <a:cxn ang="0">
                  <a:pos x="85" y="58"/>
                </a:cxn>
                <a:cxn ang="0">
                  <a:pos x="85" y="44"/>
                </a:cxn>
                <a:cxn ang="0">
                  <a:pos x="80" y="31"/>
                </a:cxn>
                <a:cxn ang="0">
                  <a:pos x="94" y="22"/>
                </a:cxn>
                <a:cxn ang="0">
                  <a:pos x="103" y="27"/>
                </a:cxn>
                <a:cxn ang="0">
                  <a:pos x="107" y="31"/>
                </a:cxn>
                <a:cxn ang="0">
                  <a:pos x="103" y="18"/>
                </a:cxn>
                <a:cxn ang="0">
                  <a:pos x="103" y="13"/>
                </a:cxn>
                <a:cxn ang="0">
                  <a:pos x="85" y="0"/>
                </a:cxn>
                <a:cxn ang="0">
                  <a:pos x="67" y="4"/>
                </a:cxn>
                <a:cxn ang="0">
                  <a:pos x="53" y="13"/>
                </a:cxn>
                <a:cxn ang="0">
                  <a:pos x="40" y="9"/>
                </a:cxn>
                <a:cxn ang="0">
                  <a:pos x="36" y="22"/>
                </a:cxn>
                <a:cxn ang="0">
                  <a:pos x="27" y="13"/>
                </a:cxn>
                <a:cxn ang="0">
                  <a:pos x="18" y="22"/>
                </a:cxn>
                <a:cxn ang="0">
                  <a:pos x="9" y="35"/>
                </a:cxn>
                <a:cxn ang="0">
                  <a:pos x="0" y="49"/>
                </a:cxn>
                <a:cxn ang="0">
                  <a:pos x="18" y="62"/>
                </a:cxn>
                <a:cxn ang="0">
                  <a:pos x="40" y="116"/>
                </a:cxn>
                <a:cxn ang="0">
                  <a:pos x="27" y="125"/>
                </a:cxn>
                <a:cxn ang="0">
                  <a:pos x="31" y="129"/>
                </a:cxn>
                <a:cxn ang="0">
                  <a:pos x="36" y="143"/>
                </a:cxn>
                <a:cxn ang="0">
                  <a:pos x="31" y="147"/>
                </a:cxn>
                <a:cxn ang="0">
                  <a:pos x="36" y="161"/>
                </a:cxn>
                <a:cxn ang="0">
                  <a:pos x="45" y="156"/>
                </a:cxn>
                <a:cxn ang="0">
                  <a:pos x="49" y="143"/>
                </a:cxn>
                <a:cxn ang="0">
                  <a:pos x="49" y="129"/>
                </a:cxn>
                <a:cxn ang="0">
                  <a:pos x="40" y="116"/>
                </a:cxn>
                <a:cxn ang="0">
                  <a:pos x="120" y="174"/>
                </a:cxn>
                <a:cxn ang="0">
                  <a:pos x="98" y="170"/>
                </a:cxn>
                <a:cxn ang="0">
                  <a:pos x="85" y="178"/>
                </a:cxn>
                <a:cxn ang="0">
                  <a:pos x="89" y="187"/>
                </a:cxn>
                <a:cxn ang="0">
                  <a:pos x="103" y="196"/>
                </a:cxn>
                <a:cxn ang="0">
                  <a:pos x="116" y="201"/>
                </a:cxn>
                <a:cxn ang="0">
                  <a:pos x="125" y="201"/>
                </a:cxn>
                <a:cxn ang="0">
                  <a:pos x="129" y="178"/>
                </a:cxn>
                <a:cxn ang="0">
                  <a:pos x="125" y="174"/>
                </a:cxn>
              </a:cxnLst>
              <a:rect l="0" t="0" r="r" b="b"/>
              <a:pathLst>
                <a:path w="174" h="205">
                  <a:moveTo>
                    <a:pt x="22" y="67"/>
                  </a:moveTo>
                  <a:lnTo>
                    <a:pt x="27" y="62"/>
                  </a:lnTo>
                  <a:lnTo>
                    <a:pt x="31" y="58"/>
                  </a:lnTo>
                  <a:lnTo>
                    <a:pt x="36" y="49"/>
                  </a:lnTo>
                  <a:lnTo>
                    <a:pt x="49" y="58"/>
                  </a:lnTo>
                  <a:lnTo>
                    <a:pt x="53" y="62"/>
                  </a:lnTo>
                  <a:lnTo>
                    <a:pt x="58" y="80"/>
                  </a:lnTo>
                  <a:lnTo>
                    <a:pt x="62" y="94"/>
                  </a:lnTo>
                  <a:lnTo>
                    <a:pt x="85" y="111"/>
                  </a:lnTo>
                  <a:lnTo>
                    <a:pt x="94" y="120"/>
                  </a:lnTo>
                  <a:lnTo>
                    <a:pt x="103" y="116"/>
                  </a:lnTo>
                  <a:lnTo>
                    <a:pt x="112" y="129"/>
                  </a:lnTo>
                  <a:lnTo>
                    <a:pt x="120" y="129"/>
                  </a:lnTo>
                  <a:lnTo>
                    <a:pt x="120" y="138"/>
                  </a:lnTo>
                  <a:lnTo>
                    <a:pt x="129" y="143"/>
                  </a:lnTo>
                  <a:lnTo>
                    <a:pt x="138" y="161"/>
                  </a:lnTo>
                  <a:lnTo>
                    <a:pt x="134" y="165"/>
                  </a:lnTo>
                  <a:lnTo>
                    <a:pt x="134" y="170"/>
                  </a:lnTo>
                  <a:lnTo>
                    <a:pt x="129" y="174"/>
                  </a:lnTo>
                  <a:lnTo>
                    <a:pt x="134" y="183"/>
                  </a:lnTo>
                  <a:lnTo>
                    <a:pt x="138" y="178"/>
                  </a:lnTo>
                  <a:lnTo>
                    <a:pt x="147" y="170"/>
                  </a:lnTo>
                  <a:lnTo>
                    <a:pt x="147" y="165"/>
                  </a:lnTo>
                  <a:lnTo>
                    <a:pt x="152" y="161"/>
                  </a:lnTo>
                  <a:lnTo>
                    <a:pt x="156" y="152"/>
                  </a:lnTo>
                  <a:lnTo>
                    <a:pt x="143" y="143"/>
                  </a:lnTo>
                  <a:lnTo>
                    <a:pt x="152" y="134"/>
                  </a:lnTo>
                  <a:lnTo>
                    <a:pt x="156" y="134"/>
                  </a:lnTo>
                  <a:lnTo>
                    <a:pt x="165" y="134"/>
                  </a:lnTo>
                  <a:lnTo>
                    <a:pt x="165" y="143"/>
                  </a:lnTo>
                  <a:lnTo>
                    <a:pt x="170" y="147"/>
                  </a:lnTo>
                  <a:lnTo>
                    <a:pt x="174" y="138"/>
                  </a:lnTo>
                  <a:lnTo>
                    <a:pt x="165" y="125"/>
                  </a:lnTo>
                  <a:lnTo>
                    <a:pt x="147" y="111"/>
                  </a:lnTo>
                  <a:lnTo>
                    <a:pt x="138" y="111"/>
                  </a:lnTo>
                  <a:lnTo>
                    <a:pt x="138" y="102"/>
                  </a:lnTo>
                  <a:lnTo>
                    <a:pt x="138" y="98"/>
                  </a:lnTo>
                  <a:lnTo>
                    <a:pt x="120" y="98"/>
                  </a:lnTo>
                  <a:lnTo>
                    <a:pt x="112" y="89"/>
                  </a:lnTo>
                  <a:lnTo>
                    <a:pt x="103" y="80"/>
                  </a:lnTo>
                  <a:lnTo>
                    <a:pt x="98" y="71"/>
                  </a:lnTo>
                  <a:lnTo>
                    <a:pt x="85" y="58"/>
                  </a:lnTo>
                  <a:lnTo>
                    <a:pt x="80" y="49"/>
                  </a:lnTo>
                  <a:lnTo>
                    <a:pt x="85" y="44"/>
                  </a:lnTo>
                  <a:lnTo>
                    <a:pt x="80" y="35"/>
                  </a:lnTo>
                  <a:lnTo>
                    <a:pt x="80" y="31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8" y="27"/>
                  </a:lnTo>
                  <a:lnTo>
                    <a:pt x="103" y="27"/>
                  </a:lnTo>
                  <a:lnTo>
                    <a:pt x="103" y="31"/>
                  </a:lnTo>
                  <a:lnTo>
                    <a:pt x="107" y="31"/>
                  </a:lnTo>
                  <a:lnTo>
                    <a:pt x="103" y="22"/>
                  </a:lnTo>
                  <a:lnTo>
                    <a:pt x="103" y="18"/>
                  </a:lnTo>
                  <a:lnTo>
                    <a:pt x="98" y="13"/>
                  </a:lnTo>
                  <a:lnTo>
                    <a:pt x="103" y="13"/>
                  </a:lnTo>
                  <a:lnTo>
                    <a:pt x="89" y="9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67" y="4"/>
                  </a:lnTo>
                  <a:lnTo>
                    <a:pt x="58" y="4"/>
                  </a:lnTo>
                  <a:lnTo>
                    <a:pt x="53" y="13"/>
                  </a:lnTo>
                  <a:lnTo>
                    <a:pt x="45" y="13"/>
                  </a:lnTo>
                  <a:lnTo>
                    <a:pt x="40" y="9"/>
                  </a:lnTo>
                  <a:lnTo>
                    <a:pt x="40" y="18"/>
                  </a:lnTo>
                  <a:lnTo>
                    <a:pt x="36" y="22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7" y="22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9" y="35"/>
                  </a:lnTo>
                  <a:lnTo>
                    <a:pt x="4" y="35"/>
                  </a:lnTo>
                  <a:lnTo>
                    <a:pt x="0" y="49"/>
                  </a:lnTo>
                  <a:lnTo>
                    <a:pt x="9" y="62"/>
                  </a:lnTo>
                  <a:lnTo>
                    <a:pt x="18" y="62"/>
                  </a:lnTo>
                  <a:lnTo>
                    <a:pt x="22" y="67"/>
                  </a:lnTo>
                  <a:close/>
                  <a:moveTo>
                    <a:pt x="40" y="116"/>
                  </a:moveTo>
                  <a:lnTo>
                    <a:pt x="36" y="125"/>
                  </a:lnTo>
                  <a:lnTo>
                    <a:pt x="27" y="125"/>
                  </a:lnTo>
                  <a:lnTo>
                    <a:pt x="27" y="129"/>
                  </a:lnTo>
                  <a:lnTo>
                    <a:pt x="31" y="129"/>
                  </a:lnTo>
                  <a:lnTo>
                    <a:pt x="31" y="143"/>
                  </a:lnTo>
                  <a:lnTo>
                    <a:pt x="36" y="143"/>
                  </a:lnTo>
                  <a:lnTo>
                    <a:pt x="36" y="147"/>
                  </a:lnTo>
                  <a:lnTo>
                    <a:pt x="31" y="147"/>
                  </a:lnTo>
                  <a:lnTo>
                    <a:pt x="31" y="156"/>
                  </a:lnTo>
                  <a:lnTo>
                    <a:pt x="36" y="161"/>
                  </a:lnTo>
                  <a:lnTo>
                    <a:pt x="40" y="161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9" y="143"/>
                  </a:lnTo>
                  <a:lnTo>
                    <a:pt x="45" y="134"/>
                  </a:lnTo>
                  <a:lnTo>
                    <a:pt x="49" y="129"/>
                  </a:lnTo>
                  <a:lnTo>
                    <a:pt x="49" y="120"/>
                  </a:lnTo>
                  <a:lnTo>
                    <a:pt x="40" y="116"/>
                  </a:lnTo>
                  <a:close/>
                  <a:moveTo>
                    <a:pt x="125" y="174"/>
                  </a:moveTo>
                  <a:lnTo>
                    <a:pt x="120" y="174"/>
                  </a:lnTo>
                  <a:lnTo>
                    <a:pt x="107" y="174"/>
                  </a:lnTo>
                  <a:lnTo>
                    <a:pt x="98" y="170"/>
                  </a:lnTo>
                  <a:lnTo>
                    <a:pt x="89" y="174"/>
                  </a:lnTo>
                  <a:lnTo>
                    <a:pt x="85" y="178"/>
                  </a:lnTo>
                  <a:lnTo>
                    <a:pt x="85" y="187"/>
                  </a:lnTo>
                  <a:lnTo>
                    <a:pt x="89" y="187"/>
                  </a:lnTo>
                  <a:lnTo>
                    <a:pt x="94" y="187"/>
                  </a:lnTo>
                  <a:lnTo>
                    <a:pt x="103" y="196"/>
                  </a:lnTo>
                  <a:lnTo>
                    <a:pt x="112" y="196"/>
                  </a:lnTo>
                  <a:lnTo>
                    <a:pt x="116" y="201"/>
                  </a:lnTo>
                  <a:lnTo>
                    <a:pt x="125" y="205"/>
                  </a:lnTo>
                  <a:lnTo>
                    <a:pt x="125" y="201"/>
                  </a:lnTo>
                  <a:lnTo>
                    <a:pt x="125" y="187"/>
                  </a:lnTo>
                  <a:lnTo>
                    <a:pt x="129" y="178"/>
                  </a:lnTo>
                  <a:lnTo>
                    <a:pt x="129" y="174"/>
                  </a:lnTo>
                  <a:lnTo>
                    <a:pt x="125" y="174"/>
                  </a:lnTo>
                  <a:close/>
                </a:path>
              </a:pathLst>
            </a:custGeom>
            <a:solidFill>
              <a:srgbClr val="118296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59" name="Freeform 181"/>
            <p:cNvSpPr>
              <a:spLocks/>
            </p:cNvSpPr>
            <p:nvPr/>
          </p:nvSpPr>
          <p:spPr bwMode="gray">
            <a:xfrm>
              <a:off x="2515336" y="4061242"/>
              <a:ext cx="317776" cy="179903"/>
            </a:xfrm>
            <a:custGeom>
              <a:avLst/>
              <a:gdLst/>
              <a:ahLst/>
              <a:cxnLst>
                <a:cxn ang="0">
                  <a:pos x="5" y="49"/>
                </a:cxn>
                <a:cxn ang="0">
                  <a:pos x="9" y="49"/>
                </a:cxn>
                <a:cxn ang="0">
                  <a:pos x="18" y="45"/>
                </a:cxn>
                <a:cxn ang="0">
                  <a:pos x="23" y="49"/>
                </a:cxn>
                <a:cxn ang="0">
                  <a:pos x="32" y="45"/>
                </a:cxn>
                <a:cxn ang="0">
                  <a:pos x="49" y="49"/>
                </a:cxn>
                <a:cxn ang="0">
                  <a:pos x="58" y="45"/>
                </a:cxn>
                <a:cxn ang="0">
                  <a:pos x="63" y="49"/>
                </a:cxn>
                <a:cxn ang="0">
                  <a:pos x="67" y="54"/>
                </a:cxn>
                <a:cxn ang="0">
                  <a:pos x="81" y="67"/>
                </a:cxn>
                <a:cxn ang="0">
                  <a:pos x="94" y="63"/>
                </a:cxn>
                <a:cxn ang="0">
                  <a:pos x="99" y="58"/>
                </a:cxn>
                <a:cxn ang="0">
                  <a:pos x="103" y="49"/>
                </a:cxn>
                <a:cxn ang="0">
                  <a:pos x="103" y="49"/>
                </a:cxn>
                <a:cxn ang="0">
                  <a:pos x="103" y="40"/>
                </a:cxn>
                <a:cxn ang="0">
                  <a:pos x="103" y="22"/>
                </a:cxn>
                <a:cxn ang="0">
                  <a:pos x="108" y="18"/>
                </a:cxn>
                <a:cxn ang="0">
                  <a:pos x="103" y="13"/>
                </a:cxn>
                <a:cxn ang="0">
                  <a:pos x="99" y="13"/>
                </a:cxn>
                <a:cxn ang="0">
                  <a:pos x="90" y="9"/>
                </a:cxn>
                <a:cxn ang="0">
                  <a:pos x="85" y="9"/>
                </a:cxn>
                <a:cxn ang="0">
                  <a:pos x="76" y="5"/>
                </a:cxn>
                <a:cxn ang="0">
                  <a:pos x="67" y="0"/>
                </a:cxn>
                <a:cxn ang="0">
                  <a:pos x="54" y="5"/>
                </a:cxn>
                <a:cxn ang="0">
                  <a:pos x="54" y="18"/>
                </a:cxn>
                <a:cxn ang="0">
                  <a:pos x="49" y="22"/>
                </a:cxn>
                <a:cxn ang="0">
                  <a:pos x="41" y="27"/>
                </a:cxn>
                <a:cxn ang="0">
                  <a:pos x="32" y="22"/>
                </a:cxn>
                <a:cxn ang="0">
                  <a:pos x="32" y="18"/>
                </a:cxn>
                <a:cxn ang="0">
                  <a:pos x="27" y="9"/>
                </a:cxn>
                <a:cxn ang="0">
                  <a:pos x="23" y="5"/>
                </a:cxn>
                <a:cxn ang="0">
                  <a:pos x="14" y="9"/>
                </a:cxn>
                <a:cxn ang="0">
                  <a:pos x="9" y="13"/>
                </a:cxn>
                <a:cxn ang="0">
                  <a:pos x="9" y="22"/>
                </a:cxn>
                <a:cxn ang="0">
                  <a:pos x="0" y="31"/>
                </a:cxn>
                <a:cxn ang="0">
                  <a:pos x="5" y="49"/>
                </a:cxn>
              </a:cxnLst>
              <a:rect l="0" t="0" r="r" b="b"/>
              <a:pathLst>
                <a:path w="108" h="67">
                  <a:moveTo>
                    <a:pt x="5" y="49"/>
                  </a:moveTo>
                  <a:lnTo>
                    <a:pt x="9" y="49"/>
                  </a:lnTo>
                  <a:lnTo>
                    <a:pt x="18" y="45"/>
                  </a:lnTo>
                  <a:lnTo>
                    <a:pt x="23" y="49"/>
                  </a:lnTo>
                  <a:lnTo>
                    <a:pt x="32" y="45"/>
                  </a:lnTo>
                  <a:lnTo>
                    <a:pt x="49" y="49"/>
                  </a:lnTo>
                  <a:lnTo>
                    <a:pt x="58" y="45"/>
                  </a:lnTo>
                  <a:lnTo>
                    <a:pt x="63" y="49"/>
                  </a:lnTo>
                  <a:lnTo>
                    <a:pt x="67" y="54"/>
                  </a:lnTo>
                  <a:lnTo>
                    <a:pt x="81" y="67"/>
                  </a:lnTo>
                  <a:lnTo>
                    <a:pt x="94" y="63"/>
                  </a:lnTo>
                  <a:lnTo>
                    <a:pt x="99" y="58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103" y="40"/>
                  </a:lnTo>
                  <a:lnTo>
                    <a:pt x="103" y="22"/>
                  </a:lnTo>
                  <a:lnTo>
                    <a:pt x="108" y="18"/>
                  </a:lnTo>
                  <a:lnTo>
                    <a:pt x="103" y="13"/>
                  </a:lnTo>
                  <a:lnTo>
                    <a:pt x="99" y="13"/>
                  </a:lnTo>
                  <a:lnTo>
                    <a:pt x="90" y="9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7" y="0"/>
                  </a:lnTo>
                  <a:lnTo>
                    <a:pt x="54" y="5"/>
                  </a:lnTo>
                  <a:lnTo>
                    <a:pt x="54" y="18"/>
                  </a:lnTo>
                  <a:lnTo>
                    <a:pt x="49" y="22"/>
                  </a:lnTo>
                  <a:lnTo>
                    <a:pt x="41" y="27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7" y="9"/>
                  </a:lnTo>
                  <a:lnTo>
                    <a:pt x="23" y="5"/>
                  </a:lnTo>
                  <a:lnTo>
                    <a:pt x="14" y="9"/>
                  </a:lnTo>
                  <a:lnTo>
                    <a:pt x="9" y="13"/>
                  </a:lnTo>
                  <a:lnTo>
                    <a:pt x="9" y="22"/>
                  </a:lnTo>
                  <a:lnTo>
                    <a:pt x="0" y="31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0" name="Freeform 182"/>
            <p:cNvSpPr>
              <a:spLocks/>
            </p:cNvSpPr>
            <p:nvPr/>
          </p:nvSpPr>
          <p:spPr bwMode="gray">
            <a:xfrm>
              <a:off x="2515336" y="4182071"/>
              <a:ext cx="250103" cy="166473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0" y="4"/>
                </a:cxn>
                <a:cxn ang="0">
                  <a:pos x="5" y="18"/>
                </a:cxn>
                <a:cxn ang="0">
                  <a:pos x="5" y="22"/>
                </a:cxn>
                <a:cxn ang="0">
                  <a:pos x="9" y="22"/>
                </a:cxn>
                <a:cxn ang="0">
                  <a:pos x="9" y="27"/>
                </a:cxn>
                <a:cxn ang="0">
                  <a:pos x="23" y="31"/>
                </a:cxn>
                <a:cxn ang="0">
                  <a:pos x="32" y="31"/>
                </a:cxn>
                <a:cxn ang="0">
                  <a:pos x="32" y="35"/>
                </a:cxn>
                <a:cxn ang="0">
                  <a:pos x="32" y="49"/>
                </a:cxn>
                <a:cxn ang="0">
                  <a:pos x="41" y="58"/>
                </a:cxn>
                <a:cxn ang="0">
                  <a:pos x="41" y="62"/>
                </a:cxn>
                <a:cxn ang="0">
                  <a:pos x="49" y="53"/>
                </a:cxn>
                <a:cxn ang="0">
                  <a:pos x="58" y="58"/>
                </a:cxn>
                <a:cxn ang="0">
                  <a:pos x="63" y="53"/>
                </a:cxn>
                <a:cxn ang="0">
                  <a:pos x="67" y="58"/>
                </a:cxn>
                <a:cxn ang="0">
                  <a:pos x="67" y="49"/>
                </a:cxn>
                <a:cxn ang="0">
                  <a:pos x="72" y="44"/>
                </a:cxn>
                <a:cxn ang="0">
                  <a:pos x="76" y="35"/>
                </a:cxn>
                <a:cxn ang="0">
                  <a:pos x="81" y="31"/>
                </a:cxn>
                <a:cxn ang="0">
                  <a:pos x="81" y="31"/>
                </a:cxn>
                <a:cxn ang="0">
                  <a:pos x="85" y="31"/>
                </a:cxn>
                <a:cxn ang="0">
                  <a:pos x="81" y="27"/>
                </a:cxn>
                <a:cxn ang="0">
                  <a:pos x="81" y="27"/>
                </a:cxn>
                <a:cxn ang="0">
                  <a:pos x="81" y="22"/>
                </a:cxn>
                <a:cxn ang="0">
                  <a:pos x="67" y="9"/>
                </a:cxn>
                <a:cxn ang="0">
                  <a:pos x="63" y="4"/>
                </a:cxn>
                <a:cxn ang="0">
                  <a:pos x="58" y="0"/>
                </a:cxn>
                <a:cxn ang="0">
                  <a:pos x="49" y="4"/>
                </a:cxn>
                <a:cxn ang="0">
                  <a:pos x="32" y="0"/>
                </a:cxn>
                <a:cxn ang="0">
                  <a:pos x="23" y="4"/>
                </a:cxn>
                <a:cxn ang="0">
                  <a:pos x="18" y="0"/>
                </a:cxn>
                <a:cxn ang="0">
                  <a:pos x="9" y="4"/>
                </a:cxn>
                <a:cxn ang="0">
                  <a:pos x="5" y="4"/>
                </a:cxn>
              </a:cxnLst>
              <a:rect l="0" t="0" r="r" b="b"/>
              <a:pathLst>
                <a:path w="85" h="62">
                  <a:moveTo>
                    <a:pt x="5" y="4"/>
                  </a:moveTo>
                  <a:lnTo>
                    <a:pt x="0" y="4"/>
                  </a:lnTo>
                  <a:lnTo>
                    <a:pt x="5" y="18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27"/>
                  </a:lnTo>
                  <a:lnTo>
                    <a:pt x="23" y="31"/>
                  </a:lnTo>
                  <a:lnTo>
                    <a:pt x="32" y="31"/>
                  </a:lnTo>
                  <a:lnTo>
                    <a:pt x="32" y="35"/>
                  </a:lnTo>
                  <a:lnTo>
                    <a:pt x="32" y="49"/>
                  </a:lnTo>
                  <a:lnTo>
                    <a:pt x="41" y="58"/>
                  </a:lnTo>
                  <a:lnTo>
                    <a:pt x="41" y="62"/>
                  </a:lnTo>
                  <a:lnTo>
                    <a:pt x="49" y="53"/>
                  </a:lnTo>
                  <a:lnTo>
                    <a:pt x="58" y="58"/>
                  </a:lnTo>
                  <a:lnTo>
                    <a:pt x="63" y="53"/>
                  </a:lnTo>
                  <a:lnTo>
                    <a:pt x="67" y="58"/>
                  </a:lnTo>
                  <a:lnTo>
                    <a:pt x="67" y="49"/>
                  </a:lnTo>
                  <a:lnTo>
                    <a:pt x="72" y="44"/>
                  </a:lnTo>
                  <a:lnTo>
                    <a:pt x="76" y="35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5" y="31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2"/>
                  </a:lnTo>
                  <a:lnTo>
                    <a:pt x="67" y="9"/>
                  </a:lnTo>
                  <a:lnTo>
                    <a:pt x="63" y="4"/>
                  </a:lnTo>
                  <a:lnTo>
                    <a:pt x="58" y="0"/>
                  </a:lnTo>
                  <a:lnTo>
                    <a:pt x="49" y="4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1" name="Freeform 183"/>
            <p:cNvSpPr>
              <a:spLocks/>
            </p:cNvSpPr>
            <p:nvPr/>
          </p:nvSpPr>
          <p:spPr bwMode="gray">
            <a:xfrm>
              <a:off x="1897439" y="4590202"/>
              <a:ext cx="26482" cy="3490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4"/>
                </a:cxn>
                <a:cxn ang="0">
                  <a:pos x="9" y="9"/>
                </a:cxn>
                <a:cxn ang="0">
                  <a:pos x="9" y="13"/>
                </a:cxn>
                <a:cxn ang="0">
                  <a:pos x="5" y="13"/>
                </a:cxn>
                <a:cxn ang="0">
                  <a:pos x="0" y="13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9" y="9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C775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2" name="Freeform 184"/>
            <p:cNvSpPr>
              <a:spLocks/>
            </p:cNvSpPr>
            <p:nvPr/>
          </p:nvSpPr>
          <p:spPr bwMode="gray">
            <a:xfrm>
              <a:off x="2765436" y="4697606"/>
              <a:ext cx="132408" cy="1557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8"/>
                </a:cxn>
                <a:cxn ang="0">
                  <a:pos x="18" y="27"/>
                </a:cxn>
                <a:cxn ang="0">
                  <a:pos x="23" y="40"/>
                </a:cxn>
                <a:cxn ang="0">
                  <a:pos x="18" y="58"/>
                </a:cxn>
                <a:cxn ang="0">
                  <a:pos x="27" y="58"/>
                </a:cxn>
                <a:cxn ang="0">
                  <a:pos x="31" y="54"/>
                </a:cxn>
                <a:cxn ang="0">
                  <a:pos x="31" y="49"/>
                </a:cxn>
                <a:cxn ang="0">
                  <a:pos x="31" y="40"/>
                </a:cxn>
                <a:cxn ang="0">
                  <a:pos x="36" y="45"/>
                </a:cxn>
                <a:cxn ang="0">
                  <a:pos x="36" y="40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45" y="31"/>
                </a:cxn>
                <a:cxn ang="0">
                  <a:pos x="40" y="22"/>
                </a:cxn>
                <a:cxn ang="0">
                  <a:pos x="40" y="13"/>
                </a:cxn>
                <a:cxn ang="0">
                  <a:pos x="27" y="4"/>
                </a:cxn>
                <a:cxn ang="0">
                  <a:pos x="23" y="4"/>
                </a:cxn>
                <a:cxn ang="0">
                  <a:pos x="18" y="0"/>
                </a:cxn>
                <a:cxn ang="0">
                  <a:pos x="14" y="4"/>
                </a:cxn>
                <a:cxn ang="0">
                  <a:pos x="14" y="0"/>
                </a:cxn>
                <a:cxn ang="0">
                  <a:pos x="0" y="0"/>
                </a:cxn>
              </a:cxnLst>
              <a:rect l="0" t="0" r="r" b="b"/>
              <a:pathLst>
                <a:path w="45" h="58">
                  <a:moveTo>
                    <a:pt x="0" y="0"/>
                  </a:moveTo>
                  <a:lnTo>
                    <a:pt x="14" y="18"/>
                  </a:lnTo>
                  <a:lnTo>
                    <a:pt x="18" y="27"/>
                  </a:lnTo>
                  <a:lnTo>
                    <a:pt x="23" y="40"/>
                  </a:lnTo>
                  <a:lnTo>
                    <a:pt x="18" y="58"/>
                  </a:lnTo>
                  <a:lnTo>
                    <a:pt x="27" y="58"/>
                  </a:lnTo>
                  <a:lnTo>
                    <a:pt x="31" y="54"/>
                  </a:lnTo>
                  <a:lnTo>
                    <a:pt x="31" y="49"/>
                  </a:lnTo>
                  <a:lnTo>
                    <a:pt x="31" y="40"/>
                  </a:lnTo>
                  <a:lnTo>
                    <a:pt x="36" y="45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45" y="31"/>
                  </a:lnTo>
                  <a:lnTo>
                    <a:pt x="40" y="22"/>
                  </a:lnTo>
                  <a:lnTo>
                    <a:pt x="40" y="13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3" name="Freeform 185"/>
            <p:cNvSpPr>
              <a:spLocks/>
            </p:cNvSpPr>
            <p:nvPr/>
          </p:nvSpPr>
          <p:spPr bwMode="gray">
            <a:xfrm>
              <a:off x="1779746" y="4372712"/>
              <a:ext cx="170659" cy="169162"/>
            </a:xfrm>
            <a:custGeom>
              <a:avLst/>
              <a:gdLst/>
              <a:ahLst/>
              <a:cxnLst>
                <a:cxn ang="0">
                  <a:pos x="45" y="63"/>
                </a:cxn>
                <a:cxn ang="0">
                  <a:pos x="40" y="63"/>
                </a:cxn>
                <a:cxn ang="0">
                  <a:pos x="40" y="58"/>
                </a:cxn>
                <a:cxn ang="0">
                  <a:pos x="36" y="54"/>
                </a:cxn>
                <a:cxn ang="0">
                  <a:pos x="27" y="54"/>
                </a:cxn>
                <a:cxn ang="0">
                  <a:pos x="18" y="45"/>
                </a:cxn>
                <a:cxn ang="0">
                  <a:pos x="14" y="54"/>
                </a:cxn>
                <a:cxn ang="0">
                  <a:pos x="9" y="54"/>
                </a:cxn>
                <a:cxn ang="0">
                  <a:pos x="0" y="54"/>
                </a:cxn>
                <a:cxn ang="0">
                  <a:pos x="0" y="49"/>
                </a:cxn>
                <a:cxn ang="0">
                  <a:pos x="5" y="49"/>
                </a:cxn>
                <a:cxn ang="0">
                  <a:pos x="5" y="49"/>
                </a:cxn>
                <a:cxn ang="0">
                  <a:pos x="5" y="49"/>
                </a:cxn>
                <a:cxn ang="0">
                  <a:pos x="0" y="45"/>
                </a:cxn>
                <a:cxn ang="0">
                  <a:pos x="5" y="40"/>
                </a:cxn>
                <a:cxn ang="0">
                  <a:pos x="14" y="45"/>
                </a:cxn>
                <a:cxn ang="0">
                  <a:pos x="14" y="40"/>
                </a:cxn>
                <a:cxn ang="0">
                  <a:pos x="9" y="40"/>
                </a:cxn>
                <a:cxn ang="0">
                  <a:pos x="5" y="40"/>
                </a:cxn>
                <a:cxn ang="0">
                  <a:pos x="14" y="36"/>
                </a:cxn>
                <a:cxn ang="0">
                  <a:pos x="18" y="27"/>
                </a:cxn>
                <a:cxn ang="0">
                  <a:pos x="27" y="9"/>
                </a:cxn>
                <a:cxn ang="0">
                  <a:pos x="27" y="9"/>
                </a:cxn>
                <a:cxn ang="0">
                  <a:pos x="31" y="9"/>
                </a:cxn>
                <a:cxn ang="0">
                  <a:pos x="36" y="5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9"/>
                </a:cxn>
                <a:cxn ang="0">
                  <a:pos x="58" y="9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54" y="36"/>
                </a:cxn>
                <a:cxn ang="0">
                  <a:pos x="49" y="36"/>
                </a:cxn>
                <a:cxn ang="0">
                  <a:pos x="40" y="40"/>
                </a:cxn>
                <a:cxn ang="0">
                  <a:pos x="40" y="45"/>
                </a:cxn>
                <a:cxn ang="0">
                  <a:pos x="45" y="49"/>
                </a:cxn>
                <a:cxn ang="0">
                  <a:pos x="40" y="58"/>
                </a:cxn>
                <a:cxn ang="0">
                  <a:pos x="45" y="63"/>
                </a:cxn>
              </a:cxnLst>
              <a:rect l="0" t="0" r="r" b="b"/>
              <a:pathLst>
                <a:path w="58" h="63">
                  <a:moveTo>
                    <a:pt x="45" y="63"/>
                  </a:moveTo>
                  <a:lnTo>
                    <a:pt x="40" y="63"/>
                  </a:lnTo>
                  <a:lnTo>
                    <a:pt x="40" y="58"/>
                  </a:lnTo>
                  <a:lnTo>
                    <a:pt x="36" y="54"/>
                  </a:lnTo>
                  <a:lnTo>
                    <a:pt x="27" y="54"/>
                  </a:lnTo>
                  <a:lnTo>
                    <a:pt x="18" y="45"/>
                  </a:lnTo>
                  <a:lnTo>
                    <a:pt x="14" y="54"/>
                  </a:lnTo>
                  <a:lnTo>
                    <a:pt x="9" y="5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0" y="45"/>
                  </a:lnTo>
                  <a:lnTo>
                    <a:pt x="5" y="40"/>
                  </a:lnTo>
                  <a:lnTo>
                    <a:pt x="14" y="45"/>
                  </a:lnTo>
                  <a:lnTo>
                    <a:pt x="14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14" y="36"/>
                  </a:lnTo>
                  <a:lnTo>
                    <a:pt x="18" y="27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6" y="5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9"/>
                  </a:lnTo>
                  <a:lnTo>
                    <a:pt x="58" y="9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36"/>
                  </a:lnTo>
                  <a:lnTo>
                    <a:pt x="49" y="36"/>
                  </a:lnTo>
                  <a:lnTo>
                    <a:pt x="40" y="40"/>
                  </a:lnTo>
                  <a:lnTo>
                    <a:pt x="40" y="45"/>
                  </a:lnTo>
                  <a:lnTo>
                    <a:pt x="45" y="49"/>
                  </a:lnTo>
                  <a:lnTo>
                    <a:pt x="40" y="58"/>
                  </a:lnTo>
                  <a:lnTo>
                    <a:pt x="45" y="63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4" name="Freeform 186"/>
            <p:cNvSpPr>
              <a:spLocks noEditPoints="1"/>
            </p:cNvSpPr>
            <p:nvPr/>
          </p:nvSpPr>
          <p:spPr bwMode="gray">
            <a:xfrm>
              <a:off x="1859188" y="2812678"/>
              <a:ext cx="1091622" cy="1248564"/>
            </a:xfrm>
            <a:custGeom>
              <a:avLst/>
              <a:gdLst/>
              <a:ahLst/>
              <a:cxnLst>
                <a:cxn ang="0">
                  <a:pos x="98" y="416"/>
                </a:cxn>
                <a:cxn ang="0">
                  <a:pos x="98" y="349"/>
                </a:cxn>
                <a:cxn ang="0">
                  <a:pos x="103" y="277"/>
                </a:cxn>
                <a:cxn ang="0">
                  <a:pos x="125" y="259"/>
                </a:cxn>
                <a:cxn ang="0">
                  <a:pos x="143" y="215"/>
                </a:cxn>
                <a:cxn ang="0">
                  <a:pos x="161" y="157"/>
                </a:cxn>
                <a:cxn ang="0">
                  <a:pos x="188" y="130"/>
                </a:cxn>
                <a:cxn ang="0">
                  <a:pos x="210" y="103"/>
                </a:cxn>
                <a:cxn ang="0">
                  <a:pos x="228" y="90"/>
                </a:cxn>
                <a:cxn ang="0">
                  <a:pos x="272" y="108"/>
                </a:cxn>
                <a:cxn ang="0">
                  <a:pos x="308" y="58"/>
                </a:cxn>
                <a:cxn ang="0">
                  <a:pos x="339" y="67"/>
                </a:cxn>
                <a:cxn ang="0">
                  <a:pos x="344" y="90"/>
                </a:cxn>
                <a:cxn ang="0">
                  <a:pos x="362" y="76"/>
                </a:cxn>
                <a:cxn ang="0">
                  <a:pos x="357" y="49"/>
                </a:cxn>
                <a:cxn ang="0">
                  <a:pos x="348" y="18"/>
                </a:cxn>
                <a:cxn ang="0">
                  <a:pos x="335" y="14"/>
                </a:cxn>
                <a:cxn ang="0">
                  <a:pos x="335" y="5"/>
                </a:cxn>
                <a:cxn ang="0">
                  <a:pos x="308" y="32"/>
                </a:cxn>
                <a:cxn ang="0">
                  <a:pos x="281" y="49"/>
                </a:cxn>
                <a:cxn ang="0">
                  <a:pos x="272" y="18"/>
                </a:cxn>
                <a:cxn ang="0">
                  <a:pos x="259" y="54"/>
                </a:cxn>
                <a:cxn ang="0">
                  <a:pos x="228" y="45"/>
                </a:cxn>
                <a:cxn ang="0">
                  <a:pos x="214" y="76"/>
                </a:cxn>
                <a:cxn ang="0">
                  <a:pos x="179" y="67"/>
                </a:cxn>
                <a:cxn ang="0">
                  <a:pos x="179" y="81"/>
                </a:cxn>
                <a:cxn ang="0">
                  <a:pos x="161" y="125"/>
                </a:cxn>
                <a:cxn ang="0">
                  <a:pos x="147" y="143"/>
                </a:cxn>
                <a:cxn ang="0">
                  <a:pos x="147" y="157"/>
                </a:cxn>
                <a:cxn ang="0">
                  <a:pos x="134" y="166"/>
                </a:cxn>
                <a:cxn ang="0">
                  <a:pos x="121" y="192"/>
                </a:cxn>
                <a:cxn ang="0">
                  <a:pos x="98" y="233"/>
                </a:cxn>
                <a:cxn ang="0">
                  <a:pos x="89" y="255"/>
                </a:cxn>
                <a:cxn ang="0">
                  <a:pos x="76" y="277"/>
                </a:cxn>
                <a:cxn ang="0">
                  <a:pos x="67" y="295"/>
                </a:cxn>
                <a:cxn ang="0">
                  <a:pos x="40" y="309"/>
                </a:cxn>
                <a:cxn ang="0">
                  <a:pos x="4" y="358"/>
                </a:cxn>
                <a:cxn ang="0">
                  <a:pos x="13" y="376"/>
                </a:cxn>
                <a:cxn ang="0">
                  <a:pos x="0" y="425"/>
                </a:cxn>
                <a:cxn ang="0">
                  <a:pos x="27" y="452"/>
                </a:cxn>
                <a:cxn ang="0">
                  <a:pos x="49" y="456"/>
                </a:cxn>
                <a:cxn ang="0">
                  <a:pos x="71" y="425"/>
                </a:cxn>
                <a:cxn ang="0">
                  <a:pos x="89" y="429"/>
                </a:cxn>
                <a:cxn ang="0">
                  <a:pos x="125" y="125"/>
                </a:cxn>
                <a:cxn ang="0">
                  <a:pos x="134" y="116"/>
                </a:cxn>
                <a:cxn ang="0">
                  <a:pos x="112" y="139"/>
                </a:cxn>
                <a:cxn ang="0">
                  <a:pos x="161" y="94"/>
                </a:cxn>
                <a:cxn ang="0">
                  <a:pos x="156" y="90"/>
                </a:cxn>
                <a:cxn ang="0">
                  <a:pos x="138" y="90"/>
                </a:cxn>
                <a:cxn ang="0">
                  <a:pos x="138" y="108"/>
                </a:cxn>
                <a:cxn ang="0">
                  <a:pos x="192" y="67"/>
                </a:cxn>
                <a:cxn ang="0">
                  <a:pos x="205" y="58"/>
                </a:cxn>
                <a:cxn ang="0">
                  <a:pos x="192" y="54"/>
                </a:cxn>
                <a:cxn ang="0">
                  <a:pos x="192" y="67"/>
                </a:cxn>
                <a:cxn ang="0">
                  <a:pos x="255" y="36"/>
                </a:cxn>
                <a:cxn ang="0">
                  <a:pos x="264" y="14"/>
                </a:cxn>
                <a:cxn ang="0">
                  <a:pos x="241" y="27"/>
                </a:cxn>
              </a:cxnLst>
              <a:rect l="0" t="0" r="r" b="b"/>
              <a:pathLst>
                <a:path w="371" h="465">
                  <a:moveTo>
                    <a:pt x="89" y="434"/>
                  </a:moveTo>
                  <a:lnTo>
                    <a:pt x="98" y="438"/>
                  </a:lnTo>
                  <a:lnTo>
                    <a:pt x="98" y="425"/>
                  </a:lnTo>
                  <a:lnTo>
                    <a:pt x="98" y="416"/>
                  </a:lnTo>
                  <a:lnTo>
                    <a:pt x="107" y="407"/>
                  </a:lnTo>
                  <a:lnTo>
                    <a:pt x="103" y="380"/>
                  </a:lnTo>
                  <a:lnTo>
                    <a:pt x="112" y="367"/>
                  </a:lnTo>
                  <a:lnTo>
                    <a:pt x="98" y="349"/>
                  </a:lnTo>
                  <a:lnTo>
                    <a:pt x="98" y="304"/>
                  </a:lnTo>
                  <a:lnTo>
                    <a:pt x="103" y="300"/>
                  </a:lnTo>
                  <a:lnTo>
                    <a:pt x="98" y="295"/>
                  </a:lnTo>
                  <a:lnTo>
                    <a:pt x="103" y="277"/>
                  </a:lnTo>
                  <a:lnTo>
                    <a:pt x="112" y="273"/>
                  </a:lnTo>
                  <a:lnTo>
                    <a:pt x="121" y="277"/>
                  </a:lnTo>
                  <a:lnTo>
                    <a:pt x="130" y="273"/>
                  </a:lnTo>
                  <a:lnTo>
                    <a:pt x="125" y="259"/>
                  </a:lnTo>
                  <a:lnTo>
                    <a:pt x="134" y="233"/>
                  </a:lnTo>
                  <a:lnTo>
                    <a:pt x="134" y="215"/>
                  </a:lnTo>
                  <a:lnTo>
                    <a:pt x="138" y="210"/>
                  </a:lnTo>
                  <a:lnTo>
                    <a:pt x="143" y="215"/>
                  </a:lnTo>
                  <a:lnTo>
                    <a:pt x="147" y="206"/>
                  </a:lnTo>
                  <a:lnTo>
                    <a:pt x="143" y="197"/>
                  </a:lnTo>
                  <a:lnTo>
                    <a:pt x="165" y="175"/>
                  </a:lnTo>
                  <a:lnTo>
                    <a:pt x="161" y="157"/>
                  </a:lnTo>
                  <a:lnTo>
                    <a:pt x="165" y="143"/>
                  </a:lnTo>
                  <a:lnTo>
                    <a:pt x="174" y="130"/>
                  </a:lnTo>
                  <a:lnTo>
                    <a:pt x="183" y="134"/>
                  </a:lnTo>
                  <a:lnTo>
                    <a:pt x="188" y="130"/>
                  </a:lnTo>
                  <a:lnTo>
                    <a:pt x="183" y="116"/>
                  </a:lnTo>
                  <a:lnTo>
                    <a:pt x="188" y="112"/>
                  </a:lnTo>
                  <a:lnTo>
                    <a:pt x="210" y="116"/>
                  </a:lnTo>
                  <a:lnTo>
                    <a:pt x="210" y="103"/>
                  </a:lnTo>
                  <a:lnTo>
                    <a:pt x="214" y="94"/>
                  </a:lnTo>
                  <a:lnTo>
                    <a:pt x="223" y="94"/>
                  </a:lnTo>
                  <a:lnTo>
                    <a:pt x="219" y="90"/>
                  </a:lnTo>
                  <a:lnTo>
                    <a:pt x="228" y="90"/>
                  </a:lnTo>
                  <a:lnTo>
                    <a:pt x="228" y="85"/>
                  </a:lnTo>
                  <a:lnTo>
                    <a:pt x="237" y="85"/>
                  </a:lnTo>
                  <a:lnTo>
                    <a:pt x="250" y="108"/>
                  </a:lnTo>
                  <a:lnTo>
                    <a:pt x="272" y="108"/>
                  </a:lnTo>
                  <a:lnTo>
                    <a:pt x="281" y="112"/>
                  </a:lnTo>
                  <a:lnTo>
                    <a:pt x="295" y="99"/>
                  </a:lnTo>
                  <a:lnTo>
                    <a:pt x="295" y="76"/>
                  </a:lnTo>
                  <a:lnTo>
                    <a:pt x="308" y="58"/>
                  </a:lnTo>
                  <a:lnTo>
                    <a:pt x="326" y="54"/>
                  </a:lnTo>
                  <a:lnTo>
                    <a:pt x="331" y="63"/>
                  </a:lnTo>
                  <a:lnTo>
                    <a:pt x="339" y="63"/>
                  </a:lnTo>
                  <a:lnTo>
                    <a:pt x="339" y="67"/>
                  </a:lnTo>
                  <a:lnTo>
                    <a:pt x="335" y="85"/>
                  </a:lnTo>
                  <a:lnTo>
                    <a:pt x="331" y="90"/>
                  </a:lnTo>
                  <a:lnTo>
                    <a:pt x="331" y="94"/>
                  </a:lnTo>
                  <a:lnTo>
                    <a:pt x="344" y="90"/>
                  </a:lnTo>
                  <a:lnTo>
                    <a:pt x="353" y="76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62" y="76"/>
                  </a:lnTo>
                  <a:lnTo>
                    <a:pt x="366" y="63"/>
                  </a:lnTo>
                  <a:lnTo>
                    <a:pt x="339" y="49"/>
                  </a:lnTo>
                  <a:lnTo>
                    <a:pt x="335" y="45"/>
                  </a:lnTo>
                  <a:lnTo>
                    <a:pt x="357" y="49"/>
                  </a:lnTo>
                  <a:lnTo>
                    <a:pt x="366" y="36"/>
                  </a:lnTo>
                  <a:lnTo>
                    <a:pt x="371" y="36"/>
                  </a:lnTo>
                  <a:lnTo>
                    <a:pt x="371" y="27"/>
                  </a:lnTo>
                  <a:lnTo>
                    <a:pt x="348" y="18"/>
                  </a:lnTo>
                  <a:lnTo>
                    <a:pt x="344" y="18"/>
                  </a:lnTo>
                  <a:lnTo>
                    <a:pt x="348" y="9"/>
                  </a:lnTo>
                  <a:lnTo>
                    <a:pt x="344" y="5"/>
                  </a:lnTo>
                  <a:lnTo>
                    <a:pt x="335" y="14"/>
                  </a:lnTo>
                  <a:lnTo>
                    <a:pt x="331" y="32"/>
                  </a:lnTo>
                  <a:lnTo>
                    <a:pt x="326" y="27"/>
                  </a:lnTo>
                  <a:lnTo>
                    <a:pt x="331" y="18"/>
                  </a:lnTo>
                  <a:lnTo>
                    <a:pt x="335" y="5"/>
                  </a:lnTo>
                  <a:lnTo>
                    <a:pt x="335" y="5"/>
                  </a:lnTo>
                  <a:lnTo>
                    <a:pt x="326" y="0"/>
                  </a:lnTo>
                  <a:lnTo>
                    <a:pt x="317" y="5"/>
                  </a:lnTo>
                  <a:lnTo>
                    <a:pt x="308" y="32"/>
                  </a:lnTo>
                  <a:lnTo>
                    <a:pt x="304" y="9"/>
                  </a:lnTo>
                  <a:lnTo>
                    <a:pt x="295" y="27"/>
                  </a:lnTo>
                  <a:lnTo>
                    <a:pt x="286" y="49"/>
                  </a:lnTo>
                  <a:lnTo>
                    <a:pt x="281" y="49"/>
                  </a:lnTo>
                  <a:lnTo>
                    <a:pt x="286" y="32"/>
                  </a:lnTo>
                  <a:lnTo>
                    <a:pt x="295" y="9"/>
                  </a:lnTo>
                  <a:lnTo>
                    <a:pt x="277" y="5"/>
                  </a:lnTo>
                  <a:lnTo>
                    <a:pt x="272" y="18"/>
                  </a:lnTo>
                  <a:lnTo>
                    <a:pt x="277" y="23"/>
                  </a:lnTo>
                  <a:lnTo>
                    <a:pt x="268" y="27"/>
                  </a:lnTo>
                  <a:lnTo>
                    <a:pt x="259" y="41"/>
                  </a:lnTo>
                  <a:lnTo>
                    <a:pt x="259" y="54"/>
                  </a:lnTo>
                  <a:lnTo>
                    <a:pt x="250" y="54"/>
                  </a:lnTo>
                  <a:lnTo>
                    <a:pt x="250" y="41"/>
                  </a:lnTo>
                  <a:lnTo>
                    <a:pt x="237" y="41"/>
                  </a:lnTo>
                  <a:lnTo>
                    <a:pt x="228" y="45"/>
                  </a:lnTo>
                  <a:lnTo>
                    <a:pt x="237" y="54"/>
                  </a:lnTo>
                  <a:lnTo>
                    <a:pt x="228" y="58"/>
                  </a:lnTo>
                  <a:lnTo>
                    <a:pt x="223" y="54"/>
                  </a:lnTo>
                  <a:lnTo>
                    <a:pt x="214" y="76"/>
                  </a:lnTo>
                  <a:lnTo>
                    <a:pt x="214" y="58"/>
                  </a:lnTo>
                  <a:lnTo>
                    <a:pt x="197" y="67"/>
                  </a:lnTo>
                  <a:lnTo>
                    <a:pt x="192" y="76"/>
                  </a:lnTo>
                  <a:lnTo>
                    <a:pt x="179" y="67"/>
                  </a:lnTo>
                  <a:lnTo>
                    <a:pt x="170" y="76"/>
                  </a:lnTo>
                  <a:lnTo>
                    <a:pt x="165" y="85"/>
                  </a:lnTo>
                  <a:lnTo>
                    <a:pt x="170" y="90"/>
                  </a:lnTo>
                  <a:lnTo>
                    <a:pt x="179" y="81"/>
                  </a:lnTo>
                  <a:lnTo>
                    <a:pt x="179" y="99"/>
                  </a:lnTo>
                  <a:lnTo>
                    <a:pt x="165" y="108"/>
                  </a:lnTo>
                  <a:lnTo>
                    <a:pt x="161" y="116"/>
                  </a:lnTo>
                  <a:lnTo>
                    <a:pt x="161" y="125"/>
                  </a:lnTo>
                  <a:lnTo>
                    <a:pt x="152" y="121"/>
                  </a:lnTo>
                  <a:lnTo>
                    <a:pt x="138" y="134"/>
                  </a:lnTo>
                  <a:lnTo>
                    <a:pt x="138" y="148"/>
                  </a:lnTo>
                  <a:lnTo>
                    <a:pt x="147" y="143"/>
                  </a:lnTo>
                  <a:lnTo>
                    <a:pt x="147" y="152"/>
                  </a:lnTo>
                  <a:lnTo>
                    <a:pt x="138" y="152"/>
                  </a:lnTo>
                  <a:lnTo>
                    <a:pt x="130" y="161"/>
                  </a:lnTo>
                  <a:lnTo>
                    <a:pt x="147" y="157"/>
                  </a:lnTo>
                  <a:lnTo>
                    <a:pt x="152" y="161"/>
                  </a:lnTo>
                  <a:lnTo>
                    <a:pt x="152" y="166"/>
                  </a:lnTo>
                  <a:lnTo>
                    <a:pt x="143" y="161"/>
                  </a:lnTo>
                  <a:lnTo>
                    <a:pt x="134" y="166"/>
                  </a:lnTo>
                  <a:lnTo>
                    <a:pt x="134" y="170"/>
                  </a:lnTo>
                  <a:lnTo>
                    <a:pt x="125" y="170"/>
                  </a:lnTo>
                  <a:lnTo>
                    <a:pt x="116" y="184"/>
                  </a:lnTo>
                  <a:lnTo>
                    <a:pt x="121" y="192"/>
                  </a:lnTo>
                  <a:lnTo>
                    <a:pt x="112" y="197"/>
                  </a:lnTo>
                  <a:lnTo>
                    <a:pt x="116" y="206"/>
                  </a:lnTo>
                  <a:lnTo>
                    <a:pt x="107" y="215"/>
                  </a:lnTo>
                  <a:lnTo>
                    <a:pt x="98" y="233"/>
                  </a:lnTo>
                  <a:lnTo>
                    <a:pt x="98" y="233"/>
                  </a:lnTo>
                  <a:lnTo>
                    <a:pt x="103" y="246"/>
                  </a:lnTo>
                  <a:lnTo>
                    <a:pt x="98" y="242"/>
                  </a:lnTo>
                  <a:lnTo>
                    <a:pt x="89" y="255"/>
                  </a:lnTo>
                  <a:lnTo>
                    <a:pt x="94" y="255"/>
                  </a:lnTo>
                  <a:lnTo>
                    <a:pt x="94" y="264"/>
                  </a:lnTo>
                  <a:lnTo>
                    <a:pt x="80" y="264"/>
                  </a:lnTo>
                  <a:lnTo>
                    <a:pt x="76" y="277"/>
                  </a:lnTo>
                  <a:lnTo>
                    <a:pt x="71" y="286"/>
                  </a:lnTo>
                  <a:lnTo>
                    <a:pt x="80" y="295"/>
                  </a:lnTo>
                  <a:lnTo>
                    <a:pt x="76" y="300"/>
                  </a:lnTo>
                  <a:lnTo>
                    <a:pt x="67" y="295"/>
                  </a:lnTo>
                  <a:lnTo>
                    <a:pt x="58" y="282"/>
                  </a:lnTo>
                  <a:lnTo>
                    <a:pt x="49" y="295"/>
                  </a:lnTo>
                  <a:lnTo>
                    <a:pt x="49" y="313"/>
                  </a:lnTo>
                  <a:lnTo>
                    <a:pt x="40" y="309"/>
                  </a:lnTo>
                  <a:lnTo>
                    <a:pt x="18" y="327"/>
                  </a:lnTo>
                  <a:lnTo>
                    <a:pt x="4" y="335"/>
                  </a:lnTo>
                  <a:lnTo>
                    <a:pt x="0" y="349"/>
                  </a:lnTo>
                  <a:lnTo>
                    <a:pt x="4" y="358"/>
                  </a:lnTo>
                  <a:lnTo>
                    <a:pt x="13" y="358"/>
                  </a:lnTo>
                  <a:lnTo>
                    <a:pt x="4" y="362"/>
                  </a:lnTo>
                  <a:lnTo>
                    <a:pt x="9" y="371"/>
                  </a:lnTo>
                  <a:lnTo>
                    <a:pt x="13" y="376"/>
                  </a:lnTo>
                  <a:lnTo>
                    <a:pt x="4" y="376"/>
                  </a:lnTo>
                  <a:lnTo>
                    <a:pt x="0" y="398"/>
                  </a:lnTo>
                  <a:lnTo>
                    <a:pt x="4" y="402"/>
                  </a:lnTo>
                  <a:lnTo>
                    <a:pt x="0" y="425"/>
                  </a:lnTo>
                  <a:lnTo>
                    <a:pt x="9" y="434"/>
                  </a:lnTo>
                  <a:lnTo>
                    <a:pt x="13" y="447"/>
                  </a:lnTo>
                  <a:lnTo>
                    <a:pt x="18" y="452"/>
                  </a:lnTo>
                  <a:lnTo>
                    <a:pt x="27" y="452"/>
                  </a:lnTo>
                  <a:lnTo>
                    <a:pt x="27" y="461"/>
                  </a:lnTo>
                  <a:lnTo>
                    <a:pt x="36" y="465"/>
                  </a:lnTo>
                  <a:lnTo>
                    <a:pt x="45" y="461"/>
                  </a:lnTo>
                  <a:lnTo>
                    <a:pt x="49" y="456"/>
                  </a:lnTo>
                  <a:lnTo>
                    <a:pt x="54" y="456"/>
                  </a:lnTo>
                  <a:lnTo>
                    <a:pt x="63" y="438"/>
                  </a:lnTo>
                  <a:lnTo>
                    <a:pt x="67" y="429"/>
                  </a:lnTo>
                  <a:lnTo>
                    <a:pt x="71" y="425"/>
                  </a:lnTo>
                  <a:lnTo>
                    <a:pt x="76" y="420"/>
                  </a:lnTo>
                  <a:lnTo>
                    <a:pt x="80" y="420"/>
                  </a:lnTo>
                  <a:lnTo>
                    <a:pt x="80" y="429"/>
                  </a:lnTo>
                  <a:lnTo>
                    <a:pt x="89" y="429"/>
                  </a:lnTo>
                  <a:lnTo>
                    <a:pt x="89" y="434"/>
                  </a:lnTo>
                  <a:close/>
                  <a:moveTo>
                    <a:pt x="112" y="139"/>
                  </a:moveTo>
                  <a:lnTo>
                    <a:pt x="121" y="130"/>
                  </a:lnTo>
                  <a:lnTo>
                    <a:pt x="125" y="125"/>
                  </a:lnTo>
                  <a:lnTo>
                    <a:pt x="130" y="125"/>
                  </a:lnTo>
                  <a:lnTo>
                    <a:pt x="138" y="121"/>
                  </a:lnTo>
                  <a:lnTo>
                    <a:pt x="138" y="112"/>
                  </a:lnTo>
                  <a:lnTo>
                    <a:pt x="134" y="116"/>
                  </a:lnTo>
                  <a:lnTo>
                    <a:pt x="130" y="121"/>
                  </a:lnTo>
                  <a:lnTo>
                    <a:pt x="125" y="121"/>
                  </a:lnTo>
                  <a:lnTo>
                    <a:pt x="112" y="130"/>
                  </a:lnTo>
                  <a:lnTo>
                    <a:pt x="112" y="139"/>
                  </a:lnTo>
                  <a:close/>
                  <a:moveTo>
                    <a:pt x="152" y="116"/>
                  </a:moveTo>
                  <a:lnTo>
                    <a:pt x="161" y="108"/>
                  </a:lnTo>
                  <a:lnTo>
                    <a:pt x="165" y="99"/>
                  </a:lnTo>
                  <a:lnTo>
                    <a:pt x="161" y="94"/>
                  </a:lnTo>
                  <a:lnTo>
                    <a:pt x="156" y="94"/>
                  </a:lnTo>
                  <a:lnTo>
                    <a:pt x="152" y="103"/>
                  </a:lnTo>
                  <a:lnTo>
                    <a:pt x="152" y="94"/>
                  </a:lnTo>
                  <a:lnTo>
                    <a:pt x="156" y="90"/>
                  </a:lnTo>
                  <a:lnTo>
                    <a:pt x="156" y="76"/>
                  </a:lnTo>
                  <a:lnTo>
                    <a:pt x="147" y="90"/>
                  </a:lnTo>
                  <a:lnTo>
                    <a:pt x="143" y="103"/>
                  </a:lnTo>
                  <a:lnTo>
                    <a:pt x="138" y="90"/>
                  </a:lnTo>
                  <a:lnTo>
                    <a:pt x="138" y="99"/>
                  </a:lnTo>
                  <a:lnTo>
                    <a:pt x="134" y="99"/>
                  </a:lnTo>
                  <a:lnTo>
                    <a:pt x="130" y="108"/>
                  </a:lnTo>
                  <a:lnTo>
                    <a:pt x="138" y="108"/>
                  </a:lnTo>
                  <a:lnTo>
                    <a:pt x="147" y="103"/>
                  </a:lnTo>
                  <a:lnTo>
                    <a:pt x="143" y="116"/>
                  </a:lnTo>
                  <a:lnTo>
                    <a:pt x="152" y="116"/>
                  </a:lnTo>
                  <a:close/>
                  <a:moveTo>
                    <a:pt x="192" y="67"/>
                  </a:moveTo>
                  <a:lnTo>
                    <a:pt x="197" y="63"/>
                  </a:lnTo>
                  <a:lnTo>
                    <a:pt x="201" y="58"/>
                  </a:lnTo>
                  <a:lnTo>
                    <a:pt x="205" y="58"/>
                  </a:lnTo>
                  <a:lnTo>
                    <a:pt x="205" y="58"/>
                  </a:lnTo>
                  <a:lnTo>
                    <a:pt x="210" y="49"/>
                  </a:lnTo>
                  <a:lnTo>
                    <a:pt x="205" y="54"/>
                  </a:lnTo>
                  <a:lnTo>
                    <a:pt x="201" y="49"/>
                  </a:lnTo>
                  <a:lnTo>
                    <a:pt x="192" y="54"/>
                  </a:lnTo>
                  <a:lnTo>
                    <a:pt x="192" y="63"/>
                  </a:lnTo>
                  <a:lnTo>
                    <a:pt x="188" y="58"/>
                  </a:lnTo>
                  <a:lnTo>
                    <a:pt x="183" y="67"/>
                  </a:lnTo>
                  <a:lnTo>
                    <a:pt x="192" y="67"/>
                  </a:lnTo>
                  <a:close/>
                  <a:moveTo>
                    <a:pt x="241" y="27"/>
                  </a:moveTo>
                  <a:lnTo>
                    <a:pt x="246" y="32"/>
                  </a:lnTo>
                  <a:lnTo>
                    <a:pt x="259" y="27"/>
                  </a:lnTo>
                  <a:lnTo>
                    <a:pt x="255" y="36"/>
                  </a:lnTo>
                  <a:lnTo>
                    <a:pt x="259" y="41"/>
                  </a:lnTo>
                  <a:lnTo>
                    <a:pt x="264" y="27"/>
                  </a:lnTo>
                  <a:lnTo>
                    <a:pt x="259" y="27"/>
                  </a:lnTo>
                  <a:lnTo>
                    <a:pt x="264" y="14"/>
                  </a:lnTo>
                  <a:lnTo>
                    <a:pt x="259" y="14"/>
                  </a:lnTo>
                  <a:lnTo>
                    <a:pt x="259" y="18"/>
                  </a:lnTo>
                  <a:lnTo>
                    <a:pt x="250" y="18"/>
                  </a:lnTo>
                  <a:lnTo>
                    <a:pt x="241" y="27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5" name="Freeform 187"/>
            <p:cNvSpPr>
              <a:spLocks/>
            </p:cNvSpPr>
            <p:nvPr/>
          </p:nvSpPr>
          <p:spPr bwMode="gray">
            <a:xfrm>
              <a:off x="2226984" y="4276051"/>
              <a:ext cx="432526" cy="373227"/>
            </a:xfrm>
            <a:custGeom>
              <a:avLst/>
              <a:gdLst/>
              <a:ahLst/>
              <a:cxnLst>
                <a:cxn ang="0">
                  <a:pos x="13" y="99"/>
                </a:cxn>
                <a:cxn ang="0">
                  <a:pos x="13" y="90"/>
                </a:cxn>
                <a:cxn ang="0">
                  <a:pos x="9" y="85"/>
                </a:cxn>
                <a:cxn ang="0">
                  <a:pos x="9" y="72"/>
                </a:cxn>
                <a:cxn ang="0">
                  <a:pos x="9" y="59"/>
                </a:cxn>
                <a:cxn ang="0">
                  <a:pos x="0" y="50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5" y="27"/>
                </a:cxn>
                <a:cxn ang="0">
                  <a:pos x="9" y="36"/>
                </a:cxn>
                <a:cxn ang="0">
                  <a:pos x="9" y="27"/>
                </a:cxn>
                <a:cxn ang="0">
                  <a:pos x="13" y="23"/>
                </a:cxn>
                <a:cxn ang="0">
                  <a:pos x="22" y="14"/>
                </a:cxn>
                <a:cxn ang="0">
                  <a:pos x="36" y="14"/>
                </a:cxn>
                <a:cxn ang="0">
                  <a:pos x="40" y="5"/>
                </a:cxn>
                <a:cxn ang="0">
                  <a:pos x="49" y="0"/>
                </a:cxn>
                <a:cxn ang="0">
                  <a:pos x="58" y="0"/>
                </a:cxn>
                <a:cxn ang="0">
                  <a:pos x="72" y="0"/>
                </a:cxn>
                <a:cxn ang="0">
                  <a:pos x="72" y="5"/>
                </a:cxn>
                <a:cxn ang="0">
                  <a:pos x="63" y="5"/>
                </a:cxn>
                <a:cxn ang="0">
                  <a:pos x="67" y="9"/>
                </a:cxn>
                <a:cxn ang="0">
                  <a:pos x="76" y="5"/>
                </a:cxn>
                <a:cxn ang="0">
                  <a:pos x="76" y="14"/>
                </a:cxn>
                <a:cxn ang="0">
                  <a:pos x="80" y="9"/>
                </a:cxn>
                <a:cxn ang="0">
                  <a:pos x="89" y="9"/>
                </a:cxn>
                <a:cxn ang="0">
                  <a:pos x="107" y="14"/>
                </a:cxn>
                <a:cxn ang="0">
                  <a:pos x="130" y="14"/>
                </a:cxn>
                <a:cxn ang="0">
                  <a:pos x="139" y="23"/>
                </a:cxn>
                <a:cxn ang="0">
                  <a:pos x="139" y="27"/>
                </a:cxn>
                <a:cxn ang="0">
                  <a:pos x="143" y="41"/>
                </a:cxn>
                <a:cxn ang="0">
                  <a:pos x="147" y="50"/>
                </a:cxn>
                <a:cxn ang="0">
                  <a:pos x="147" y="59"/>
                </a:cxn>
                <a:cxn ang="0">
                  <a:pos x="134" y="63"/>
                </a:cxn>
                <a:cxn ang="0">
                  <a:pos x="139" y="72"/>
                </a:cxn>
                <a:cxn ang="0">
                  <a:pos x="139" y="81"/>
                </a:cxn>
                <a:cxn ang="0">
                  <a:pos x="139" y="85"/>
                </a:cxn>
                <a:cxn ang="0">
                  <a:pos x="143" y="99"/>
                </a:cxn>
                <a:cxn ang="0">
                  <a:pos x="143" y="108"/>
                </a:cxn>
                <a:cxn ang="0">
                  <a:pos x="147" y="112"/>
                </a:cxn>
                <a:cxn ang="0">
                  <a:pos x="143" y="117"/>
                </a:cxn>
                <a:cxn ang="0">
                  <a:pos x="134" y="121"/>
                </a:cxn>
                <a:cxn ang="0">
                  <a:pos x="125" y="135"/>
                </a:cxn>
                <a:cxn ang="0">
                  <a:pos x="130" y="139"/>
                </a:cxn>
                <a:cxn ang="0">
                  <a:pos x="125" y="139"/>
                </a:cxn>
                <a:cxn ang="0">
                  <a:pos x="112" y="130"/>
                </a:cxn>
                <a:cxn ang="0">
                  <a:pos x="98" y="135"/>
                </a:cxn>
                <a:cxn ang="0">
                  <a:pos x="94" y="130"/>
                </a:cxn>
                <a:cxn ang="0">
                  <a:pos x="89" y="139"/>
                </a:cxn>
                <a:cxn ang="0">
                  <a:pos x="80" y="130"/>
                </a:cxn>
                <a:cxn ang="0">
                  <a:pos x="72" y="135"/>
                </a:cxn>
                <a:cxn ang="0">
                  <a:pos x="67" y="130"/>
                </a:cxn>
                <a:cxn ang="0">
                  <a:pos x="67" y="121"/>
                </a:cxn>
                <a:cxn ang="0">
                  <a:pos x="58" y="121"/>
                </a:cxn>
                <a:cxn ang="0">
                  <a:pos x="54" y="112"/>
                </a:cxn>
                <a:cxn ang="0">
                  <a:pos x="45" y="108"/>
                </a:cxn>
                <a:cxn ang="0">
                  <a:pos x="40" y="117"/>
                </a:cxn>
                <a:cxn ang="0">
                  <a:pos x="31" y="112"/>
                </a:cxn>
                <a:cxn ang="0">
                  <a:pos x="36" y="108"/>
                </a:cxn>
                <a:cxn ang="0">
                  <a:pos x="27" y="108"/>
                </a:cxn>
                <a:cxn ang="0">
                  <a:pos x="22" y="99"/>
                </a:cxn>
                <a:cxn ang="0">
                  <a:pos x="18" y="103"/>
                </a:cxn>
                <a:cxn ang="0">
                  <a:pos x="13" y="99"/>
                </a:cxn>
              </a:cxnLst>
              <a:rect l="0" t="0" r="r" b="b"/>
              <a:pathLst>
                <a:path w="147" h="139">
                  <a:moveTo>
                    <a:pt x="13" y="99"/>
                  </a:moveTo>
                  <a:lnTo>
                    <a:pt x="13" y="90"/>
                  </a:lnTo>
                  <a:lnTo>
                    <a:pt x="9" y="85"/>
                  </a:lnTo>
                  <a:lnTo>
                    <a:pt x="9" y="72"/>
                  </a:lnTo>
                  <a:lnTo>
                    <a:pt x="9" y="59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9" y="36"/>
                  </a:lnTo>
                  <a:lnTo>
                    <a:pt x="9" y="27"/>
                  </a:lnTo>
                  <a:lnTo>
                    <a:pt x="13" y="23"/>
                  </a:lnTo>
                  <a:lnTo>
                    <a:pt x="22" y="14"/>
                  </a:lnTo>
                  <a:lnTo>
                    <a:pt x="36" y="14"/>
                  </a:lnTo>
                  <a:lnTo>
                    <a:pt x="40" y="5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72" y="5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76" y="5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9" y="9"/>
                  </a:lnTo>
                  <a:lnTo>
                    <a:pt x="107" y="14"/>
                  </a:lnTo>
                  <a:lnTo>
                    <a:pt x="130" y="14"/>
                  </a:lnTo>
                  <a:lnTo>
                    <a:pt x="139" y="23"/>
                  </a:lnTo>
                  <a:lnTo>
                    <a:pt x="139" y="27"/>
                  </a:lnTo>
                  <a:lnTo>
                    <a:pt x="143" y="41"/>
                  </a:lnTo>
                  <a:lnTo>
                    <a:pt x="147" y="50"/>
                  </a:lnTo>
                  <a:lnTo>
                    <a:pt x="147" y="59"/>
                  </a:lnTo>
                  <a:lnTo>
                    <a:pt x="134" y="63"/>
                  </a:lnTo>
                  <a:lnTo>
                    <a:pt x="139" y="72"/>
                  </a:lnTo>
                  <a:lnTo>
                    <a:pt x="139" y="81"/>
                  </a:lnTo>
                  <a:lnTo>
                    <a:pt x="139" y="85"/>
                  </a:lnTo>
                  <a:lnTo>
                    <a:pt x="143" y="99"/>
                  </a:lnTo>
                  <a:lnTo>
                    <a:pt x="143" y="108"/>
                  </a:lnTo>
                  <a:lnTo>
                    <a:pt x="147" y="112"/>
                  </a:lnTo>
                  <a:lnTo>
                    <a:pt x="143" y="117"/>
                  </a:lnTo>
                  <a:lnTo>
                    <a:pt x="134" y="121"/>
                  </a:lnTo>
                  <a:lnTo>
                    <a:pt x="125" y="135"/>
                  </a:lnTo>
                  <a:lnTo>
                    <a:pt x="130" y="139"/>
                  </a:lnTo>
                  <a:lnTo>
                    <a:pt x="125" y="139"/>
                  </a:lnTo>
                  <a:lnTo>
                    <a:pt x="112" y="130"/>
                  </a:lnTo>
                  <a:lnTo>
                    <a:pt x="98" y="135"/>
                  </a:lnTo>
                  <a:lnTo>
                    <a:pt x="94" y="130"/>
                  </a:lnTo>
                  <a:lnTo>
                    <a:pt x="89" y="139"/>
                  </a:lnTo>
                  <a:lnTo>
                    <a:pt x="80" y="130"/>
                  </a:lnTo>
                  <a:lnTo>
                    <a:pt x="72" y="135"/>
                  </a:lnTo>
                  <a:lnTo>
                    <a:pt x="67" y="130"/>
                  </a:lnTo>
                  <a:lnTo>
                    <a:pt x="67" y="121"/>
                  </a:lnTo>
                  <a:lnTo>
                    <a:pt x="58" y="121"/>
                  </a:lnTo>
                  <a:lnTo>
                    <a:pt x="54" y="112"/>
                  </a:lnTo>
                  <a:lnTo>
                    <a:pt x="45" y="108"/>
                  </a:lnTo>
                  <a:lnTo>
                    <a:pt x="40" y="117"/>
                  </a:lnTo>
                  <a:lnTo>
                    <a:pt x="31" y="112"/>
                  </a:lnTo>
                  <a:lnTo>
                    <a:pt x="36" y="108"/>
                  </a:lnTo>
                  <a:lnTo>
                    <a:pt x="27" y="108"/>
                  </a:lnTo>
                  <a:lnTo>
                    <a:pt x="22" y="99"/>
                  </a:lnTo>
                  <a:lnTo>
                    <a:pt x="18" y="103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6" name="Freeform 188"/>
            <p:cNvSpPr>
              <a:spLocks noEditPoints="1"/>
            </p:cNvSpPr>
            <p:nvPr/>
          </p:nvSpPr>
          <p:spPr bwMode="gray">
            <a:xfrm>
              <a:off x="926458" y="5033241"/>
              <a:ext cx="473722" cy="480631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0" y="179"/>
                </a:cxn>
                <a:cxn ang="0">
                  <a:pos x="9" y="179"/>
                </a:cxn>
                <a:cxn ang="0">
                  <a:pos x="9" y="174"/>
                </a:cxn>
                <a:cxn ang="0">
                  <a:pos x="0" y="174"/>
                </a:cxn>
                <a:cxn ang="0">
                  <a:pos x="120" y="4"/>
                </a:cxn>
                <a:cxn ang="0">
                  <a:pos x="120" y="13"/>
                </a:cxn>
                <a:cxn ang="0">
                  <a:pos x="120" y="27"/>
                </a:cxn>
                <a:cxn ang="0">
                  <a:pos x="120" y="31"/>
                </a:cxn>
                <a:cxn ang="0">
                  <a:pos x="120" y="31"/>
                </a:cxn>
                <a:cxn ang="0">
                  <a:pos x="120" y="40"/>
                </a:cxn>
                <a:cxn ang="0">
                  <a:pos x="116" y="54"/>
                </a:cxn>
                <a:cxn ang="0">
                  <a:pos x="112" y="58"/>
                </a:cxn>
                <a:cxn ang="0">
                  <a:pos x="112" y="67"/>
                </a:cxn>
                <a:cxn ang="0">
                  <a:pos x="116" y="72"/>
                </a:cxn>
                <a:cxn ang="0">
                  <a:pos x="116" y="72"/>
                </a:cxn>
                <a:cxn ang="0">
                  <a:pos x="116" y="76"/>
                </a:cxn>
                <a:cxn ang="0">
                  <a:pos x="120" y="80"/>
                </a:cxn>
                <a:cxn ang="0">
                  <a:pos x="120" y="89"/>
                </a:cxn>
                <a:cxn ang="0">
                  <a:pos x="120" y="98"/>
                </a:cxn>
                <a:cxn ang="0">
                  <a:pos x="120" y="98"/>
                </a:cxn>
                <a:cxn ang="0">
                  <a:pos x="125" y="94"/>
                </a:cxn>
                <a:cxn ang="0">
                  <a:pos x="134" y="98"/>
                </a:cxn>
                <a:cxn ang="0">
                  <a:pos x="138" y="98"/>
                </a:cxn>
                <a:cxn ang="0">
                  <a:pos x="143" y="94"/>
                </a:cxn>
                <a:cxn ang="0">
                  <a:pos x="143" y="85"/>
                </a:cxn>
                <a:cxn ang="0">
                  <a:pos x="147" y="85"/>
                </a:cxn>
                <a:cxn ang="0">
                  <a:pos x="143" y="76"/>
                </a:cxn>
                <a:cxn ang="0">
                  <a:pos x="147" y="67"/>
                </a:cxn>
                <a:cxn ang="0">
                  <a:pos x="138" y="54"/>
                </a:cxn>
                <a:cxn ang="0">
                  <a:pos x="147" y="49"/>
                </a:cxn>
                <a:cxn ang="0">
                  <a:pos x="147" y="40"/>
                </a:cxn>
                <a:cxn ang="0">
                  <a:pos x="147" y="36"/>
                </a:cxn>
                <a:cxn ang="0">
                  <a:pos x="152" y="22"/>
                </a:cxn>
                <a:cxn ang="0">
                  <a:pos x="161" y="13"/>
                </a:cxn>
                <a:cxn ang="0">
                  <a:pos x="152" y="9"/>
                </a:cxn>
                <a:cxn ang="0">
                  <a:pos x="134" y="9"/>
                </a:cxn>
                <a:cxn ang="0">
                  <a:pos x="129" y="0"/>
                </a:cxn>
                <a:cxn ang="0">
                  <a:pos x="120" y="4"/>
                </a:cxn>
              </a:cxnLst>
              <a:rect l="0" t="0" r="r" b="b"/>
              <a:pathLst>
                <a:path w="161" h="179">
                  <a:moveTo>
                    <a:pt x="0" y="174"/>
                  </a:moveTo>
                  <a:lnTo>
                    <a:pt x="0" y="179"/>
                  </a:lnTo>
                  <a:lnTo>
                    <a:pt x="9" y="179"/>
                  </a:lnTo>
                  <a:lnTo>
                    <a:pt x="9" y="174"/>
                  </a:lnTo>
                  <a:lnTo>
                    <a:pt x="0" y="174"/>
                  </a:lnTo>
                  <a:close/>
                  <a:moveTo>
                    <a:pt x="120" y="4"/>
                  </a:moveTo>
                  <a:lnTo>
                    <a:pt x="120" y="13"/>
                  </a:lnTo>
                  <a:lnTo>
                    <a:pt x="120" y="27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0" y="40"/>
                  </a:lnTo>
                  <a:lnTo>
                    <a:pt x="116" y="54"/>
                  </a:lnTo>
                  <a:lnTo>
                    <a:pt x="112" y="58"/>
                  </a:lnTo>
                  <a:lnTo>
                    <a:pt x="112" y="67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6" y="76"/>
                  </a:lnTo>
                  <a:lnTo>
                    <a:pt x="120" y="80"/>
                  </a:lnTo>
                  <a:lnTo>
                    <a:pt x="120" y="89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5" y="94"/>
                  </a:lnTo>
                  <a:lnTo>
                    <a:pt x="134" y="98"/>
                  </a:lnTo>
                  <a:lnTo>
                    <a:pt x="138" y="98"/>
                  </a:lnTo>
                  <a:lnTo>
                    <a:pt x="143" y="94"/>
                  </a:lnTo>
                  <a:lnTo>
                    <a:pt x="143" y="85"/>
                  </a:lnTo>
                  <a:lnTo>
                    <a:pt x="147" y="85"/>
                  </a:lnTo>
                  <a:lnTo>
                    <a:pt x="143" y="76"/>
                  </a:lnTo>
                  <a:lnTo>
                    <a:pt x="147" y="67"/>
                  </a:lnTo>
                  <a:lnTo>
                    <a:pt x="138" y="54"/>
                  </a:lnTo>
                  <a:lnTo>
                    <a:pt x="147" y="49"/>
                  </a:lnTo>
                  <a:lnTo>
                    <a:pt x="147" y="40"/>
                  </a:lnTo>
                  <a:lnTo>
                    <a:pt x="147" y="36"/>
                  </a:lnTo>
                  <a:lnTo>
                    <a:pt x="152" y="22"/>
                  </a:lnTo>
                  <a:lnTo>
                    <a:pt x="161" y="13"/>
                  </a:lnTo>
                  <a:lnTo>
                    <a:pt x="152" y="9"/>
                  </a:lnTo>
                  <a:lnTo>
                    <a:pt x="134" y="9"/>
                  </a:lnTo>
                  <a:lnTo>
                    <a:pt x="129" y="0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8" name="Freeform 189"/>
            <p:cNvSpPr>
              <a:spLocks/>
            </p:cNvSpPr>
            <p:nvPr/>
          </p:nvSpPr>
          <p:spPr bwMode="gray">
            <a:xfrm>
              <a:off x="2503566" y="4697606"/>
              <a:ext cx="379565" cy="263136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" y="54"/>
                </a:cxn>
                <a:cxn ang="0">
                  <a:pos x="4" y="62"/>
                </a:cxn>
                <a:cxn ang="0">
                  <a:pos x="13" y="71"/>
                </a:cxn>
                <a:cxn ang="0">
                  <a:pos x="22" y="76"/>
                </a:cxn>
                <a:cxn ang="0">
                  <a:pos x="27" y="76"/>
                </a:cxn>
                <a:cxn ang="0">
                  <a:pos x="27" y="80"/>
                </a:cxn>
                <a:cxn ang="0">
                  <a:pos x="31" y="80"/>
                </a:cxn>
                <a:cxn ang="0">
                  <a:pos x="36" y="80"/>
                </a:cxn>
                <a:cxn ang="0">
                  <a:pos x="36" y="89"/>
                </a:cxn>
                <a:cxn ang="0">
                  <a:pos x="49" y="94"/>
                </a:cxn>
                <a:cxn ang="0">
                  <a:pos x="62" y="98"/>
                </a:cxn>
                <a:cxn ang="0">
                  <a:pos x="76" y="98"/>
                </a:cxn>
                <a:cxn ang="0">
                  <a:pos x="85" y="89"/>
                </a:cxn>
                <a:cxn ang="0">
                  <a:pos x="98" y="85"/>
                </a:cxn>
                <a:cxn ang="0">
                  <a:pos x="116" y="94"/>
                </a:cxn>
                <a:cxn ang="0">
                  <a:pos x="116" y="85"/>
                </a:cxn>
                <a:cxn ang="0">
                  <a:pos x="120" y="80"/>
                </a:cxn>
                <a:cxn ang="0">
                  <a:pos x="120" y="67"/>
                </a:cxn>
                <a:cxn ang="0">
                  <a:pos x="120" y="71"/>
                </a:cxn>
                <a:cxn ang="0">
                  <a:pos x="129" y="71"/>
                </a:cxn>
                <a:cxn ang="0">
                  <a:pos x="129" y="62"/>
                </a:cxn>
                <a:cxn ang="0">
                  <a:pos x="125" y="62"/>
                </a:cxn>
                <a:cxn ang="0">
                  <a:pos x="116" y="67"/>
                </a:cxn>
                <a:cxn ang="0">
                  <a:pos x="112" y="62"/>
                </a:cxn>
                <a:cxn ang="0">
                  <a:pos x="107" y="58"/>
                </a:cxn>
                <a:cxn ang="0">
                  <a:pos x="112" y="40"/>
                </a:cxn>
                <a:cxn ang="0">
                  <a:pos x="107" y="27"/>
                </a:cxn>
                <a:cxn ang="0">
                  <a:pos x="103" y="18"/>
                </a:cxn>
                <a:cxn ang="0">
                  <a:pos x="89" y="0"/>
                </a:cxn>
                <a:cxn ang="0">
                  <a:pos x="67" y="9"/>
                </a:cxn>
                <a:cxn ang="0">
                  <a:pos x="40" y="4"/>
                </a:cxn>
                <a:cxn ang="0">
                  <a:pos x="36" y="9"/>
                </a:cxn>
                <a:cxn ang="0">
                  <a:pos x="36" y="13"/>
                </a:cxn>
                <a:cxn ang="0">
                  <a:pos x="22" y="18"/>
                </a:cxn>
                <a:cxn ang="0">
                  <a:pos x="13" y="36"/>
                </a:cxn>
                <a:cxn ang="0">
                  <a:pos x="13" y="40"/>
                </a:cxn>
                <a:cxn ang="0">
                  <a:pos x="4" y="45"/>
                </a:cxn>
                <a:cxn ang="0">
                  <a:pos x="0" y="45"/>
                </a:cxn>
              </a:cxnLst>
              <a:rect l="0" t="0" r="r" b="b"/>
              <a:pathLst>
                <a:path w="129" h="98">
                  <a:moveTo>
                    <a:pt x="0" y="45"/>
                  </a:moveTo>
                  <a:lnTo>
                    <a:pt x="4" y="54"/>
                  </a:lnTo>
                  <a:lnTo>
                    <a:pt x="4" y="62"/>
                  </a:lnTo>
                  <a:lnTo>
                    <a:pt x="13" y="71"/>
                  </a:lnTo>
                  <a:lnTo>
                    <a:pt x="22" y="76"/>
                  </a:lnTo>
                  <a:lnTo>
                    <a:pt x="27" y="76"/>
                  </a:lnTo>
                  <a:lnTo>
                    <a:pt x="27" y="80"/>
                  </a:lnTo>
                  <a:lnTo>
                    <a:pt x="31" y="80"/>
                  </a:lnTo>
                  <a:lnTo>
                    <a:pt x="36" y="80"/>
                  </a:lnTo>
                  <a:lnTo>
                    <a:pt x="36" y="89"/>
                  </a:lnTo>
                  <a:lnTo>
                    <a:pt x="49" y="94"/>
                  </a:lnTo>
                  <a:lnTo>
                    <a:pt x="62" y="98"/>
                  </a:lnTo>
                  <a:lnTo>
                    <a:pt x="76" y="98"/>
                  </a:lnTo>
                  <a:lnTo>
                    <a:pt x="85" y="89"/>
                  </a:lnTo>
                  <a:lnTo>
                    <a:pt x="98" y="85"/>
                  </a:lnTo>
                  <a:lnTo>
                    <a:pt x="116" y="94"/>
                  </a:lnTo>
                  <a:lnTo>
                    <a:pt x="116" y="85"/>
                  </a:lnTo>
                  <a:lnTo>
                    <a:pt x="120" y="80"/>
                  </a:lnTo>
                  <a:lnTo>
                    <a:pt x="120" y="67"/>
                  </a:lnTo>
                  <a:lnTo>
                    <a:pt x="120" y="71"/>
                  </a:lnTo>
                  <a:lnTo>
                    <a:pt x="129" y="71"/>
                  </a:lnTo>
                  <a:lnTo>
                    <a:pt x="129" y="62"/>
                  </a:lnTo>
                  <a:lnTo>
                    <a:pt x="125" y="62"/>
                  </a:lnTo>
                  <a:lnTo>
                    <a:pt x="116" y="67"/>
                  </a:lnTo>
                  <a:lnTo>
                    <a:pt x="112" y="62"/>
                  </a:lnTo>
                  <a:lnTo>
                    <a:pt x="107" y="58"/>
                  </a:lnTo>
                  <a:lnTo>
                    <a:pt x="112" y="40"/>
                  </a:lnTo>
                  <a:lnTo>
                    <a:pt x="107" y="27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67" y="9"/>
                  </a:lnTo>
                  <a:lnTo>
                    <a:pt x="40" y="4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22" y="18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4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9" name="Freeform 190"/>
            <p:cNvSpPr>
              <a:spLocks/>
            </p:cNvSpPr>
            <p:nvPr/>
          </p:nvSpPr>
          <p:spPr bwMode="gray">
            <a:xfrm>
              <a:off x="2344680" y="4625108"/>
              <a:ext cx="250103" cy="83239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" y="18"/>
                </a:cxn>
                <a:cxn ang="0">
                  <a:pos x="14" y="18"/>
                </a:cxn>
                <a:cxn ang="0">
                  <a:pos x="18" y="13"/>
                </a:cxn>
                <a:cxn ang="0">
                  <a:pos x="23" y="5"/>
                </a:cxn>
                <a:cxn ang="0">
                  <a:pos x="27" y="0"/>
                </a:cxn>
                <a:cxn ang="0">
                  <a:pos x="32" y="5"/>
                </a:cxn>
                <a:cxn ang="0">
                  <a:pos x="40" y="0"/>
                </a:cxn>
                <a:cxn ang="0">
                  <a:pos x="49" y="9"/>
                </a:cxn>
                <a:cxn ang="0">
                  <a:pos x="54" y="0"/>
                </a:cxn>
                <a:cxn ang="0">
                  <a:pos x="58" y="5"/>
                </a:cxn>
                <a:cxn ang="0">
                  <a:pos x="72" y="0"/>
                </a:cxn>
                <a:cxn ang="0">
                  <a:pos x="85" y="9"/>
                </a:cxn>
                <a:cxn ang="0">
                  <a:pos x="81" y="22"/>
                </a:cxn>
                <a:cxn ang="0">
                  <a:pos x="72" y="22"/>
                </a:cxn>
                <a:cxn ang="0">
                  <a:pos x="67" y="18"/>
                </a:cxn>
                <a:cxn ang="0">
                  <a:pos x="63" y="22"/>
                </a:cxn>
                <a:cxn ang="0">
                  <a:pos x="54" y="18"/>
                </a:cxn>
                <a:cxn ang="0">
                  <a:pos x="45" y="27"/>
                </a:cxn>
                <a:cxn ang="0">
                  <a:pos x="36" y="27"/>
                </a:cxn>
                <a:cxn ang="0">
                  <a:pos x="32" y="31"/>
                </a:cxn>
                <a:cxn ang="0">
                  <a:pos x="14" y="31"/>
                </a:cxn>
                <a:cxn ang="0">
                  <a:pos x="9" y="27"/>
                </a:cxn>
                <a:cxn ang="0">
                  <a:pos x="9" y="22"/>
                </a:cxn>
                <a:cxn ang="0">
                  <a:pos x="5" y="22"/>
                </a:cxn>
                <a:cxn ang="0">
                  <a:pos x="0" y="22"/>
                </a:cxn>
              </a:cxnLst>
              <a:rect l="0" t="0" r="r" b="b"/>
              <a:pathLst>
                <a:path w="85" h="31">
                  <a:moveTo>
                    <a:pt x="0" y="22"/>
                  </a:moveTo>
                  <a:lnTo>
                    <a:pt x="5" y="18"/>
                  </a:lnTo>
                  <a:lnTo>
                    <a:pt x="14" y="18"/>
                  </a:lnTo>
                  <a:lnTo>
                    <a:pt x="18" y="13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2" y="5"/>
                  </a:lnTo>
                  <a:lnTo>
                    <a:pt x="40" y="0"/>
                  </a:lnTo>
                  <a:lnTo>
                    <a:pt x="49" y="9"/>
                  </a:lnTo>
                  <a:lnTo>
                    <a:pt x="54" y="0"/>
                  </a:lnTo>
                  <a:lnTo>
                    <a:pt x="58" y="5"/>
                  </a:lnTo>
                  <a:lnTo>
                    <a:pt x="72" y="0"/>
                  </a:lnTo>
                  <a:lnTo>
                    <a:pt x="85" y="9"/>
                  </a:lnTo>
                  <a:lnTo>
                    <a:pt x="81" y="22"/>
                  </a:lnTo>
                  <a:lnTo>
                    <a:pt x="72" y="22"/>
                  </a:lnTo>
                  <a:lnTo>
                    <a:pt x="67" y="18"/>
                  </a:lnTo>
                  <a:lnTo>
                    <a:pt x="63" y="22"/>
                  </a:lnTo>
                  <a:lnTo>
                    <a:pt x="54" y="18"/>
                  </a:lnTo>
                  <a:lnTo>
                    <a:pt x="45" y="27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14" y="31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0" name="Freeform 191"/>
            <p:cNvSpPr>
              <a:spLocks/>
            </p:cNvSpPr>
            <p:nvPr/>
          </p:nvSpPr>
          <p:spPr bwMode="gray">
            <a:xfrm>
              <a:off x="2200503" y="4780842"/>
              <a:ext cx="132408" cy="72498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5" y="27"/>
                </a:cxn>
                <a:cxn ang="0">
                  <a:pos x="5" y="27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8" y="23"/>
                </a:cxn>
                <a:cxn ang="0">
                  <a:pos x="22" y="27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7" y="23"/>
                </a:cxn>
                <a:cxn ang="0">
                  <a:pos x="31" y="18"/>
                </a:cxn>
                <a:cxn ang="0">
                  <a:pos x="31" y="18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36" y="14"/>
                </a:cxn>
                <a:cxn ang="0">
                  <a:pos x="36" y="9"/>
                </a:cxn>
                <a:cxn ang="0">
                  <a:pos x="40" y="9"/>
                </a:cxn>
                <a:cxn ang="0">
                  <a:pos x="40" y="9"/>
                </a:cxn>
                <a:cxn ang="0">
                  <a:pos x="40" y="5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0" y="0"/>
                </a:cxn>
                <a:cxn ang="0">
                  <a:pos x="27" y="5"/>
                </a:cxn>
                <a:cxn ang="0">
                  <a:pos x="18" y="9"/>
                </a:cxn>
                <a:cxn ang="0">
                  <a:pos x="5" y="9"/>
                </a:cxn>
                <a:cxn ang="0">
                  <a:pos x="0" y="9"/>
                </a:cxn>
                <a:cxn ang="0">
                  <a:pos x="5" y="14"/>
                </a:cxn>
                <a:cxn ang="0">
                  <a:pos x="5" y="18"/>
                </a:cxn>
                <a:cxn ang="0">
                  <a:pos x="9" y="27"/>
                </a:cxn>
                <a:cxn ang="0">
                  <a:pos x="5" y="27"/>
                </a:cxn>
              </a:cxnLst>
              <a:rect l="0" t="0" r="r" b="b"/>
              <a:pathLst>
                <a:path w="45" h="27">
                  <a:moveTo>
                    <a:pt x="5" y="27"/>
                  </a:moveTo>
                  <a:lnTo>
                    <a:pt x="5" y="27"/>
                  </a:lnTo>
                  <a:lnTo>
                    <a:pt x="5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8" y="23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3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6" y="14"/>
                  </a:lnTo>
                  <a:lnTo>
                    <a:pt x="36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5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0" y="0"/>
                  </a:lnTo>
                  <a:lnTo>
                    <a:pt x="27" y="5"/>
                  </a:lnTo>
                  <a:lnTo>
                    <a:pt x="18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9" y="2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1" name="Freeform 192"/>
            <p:cNvSpPr>
              <a:spLocks noEditPoints="1"/>
            </p:cNvSpPr>
            <p:nvPr/>
          </p:nvSpPr>
          <p:spPr bwMode="gray">
            <a:xfrm>
              <a:off x="2109289" y="3065076"/>
              <a:ext cx="550221" cy="1176066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9" y="358"/>
                </a:cxn>
                <a:cxn ang="0">
                  <a:pos x="13" y="358"/>
                </a:cxn>
                <a:cxn ang="0">
                  <a:pos x="9" y="371"/>
                </a:cxn>
                <a:cxn ang="0">
                  <a:pos x="13" y="384"/>
                </a:cxn>
                <a:cxn ang="0">
                  <a:pos x="27" y="402"/>
                </a:cxn>
                <a:cxn ang="0">
                  <a:pos x="22" y="411"/>
                </a:cxn>
                <a:cxn ang="0">
                  <a:pos x="22" y="429"/>
                </a:cxn>
                <a:cxn ang="0">
                  <a:pos x="31" y="438"/>
                </a:cxn>
                <a:cxn ang="0">
                  <a:pos x="45" y="434"/>
                </a:cxn>
                <a:cxn ang="0">
                  <a:pos x="45" y="420"/>
                </a:cxn>
                <a:cxn ang="0">
                  <a:pos x="53" y="416"/>
                </a:cxn>
                <a:cxn ang="0">
                  <a:pos x="76" y="407"/>
                </a:cxn>
                <a:cxn ang="0">
                  <a:pos x="85" y="358"/>
                </a:cxn>
                <a:cxn ang="0">
                  <a:pos x="112" y="340"/>
                </a:cxn>
                <a:cxn ang="0">
                  <a:pos x="116" y="317"/>
                </a:cxn>
                <a:cxn ang="0">
                  <a:pos x="98" y="295"/>
                </a:cxn>
                <a:cxn ang="0">
                  <a:pos x="94" y="282"/>
                </a:cxn>
                <a:cxn ang="0">
                  <a:pos x="98" y="259"/>
                </a:cxn>
                <a:cxn ang="0">
                  <a:pos x="98" y="241"/>
                </a:cxn>
                <a:cxn ang="0">
                  <a:pos x="98" y="233"/>
                </a:cxn>
                <a:cxn ang="0">
                  <a:pos x="103" y="224"/>
                </a:cxn>
                <a:cxn ang="0">
                  <a:pos x="103" y="215"/>
                </a:cxn>
                <a:cxn ang="0">
                  <a:pos x="116" y="210"/>
                </a:cxn>
                <a:cxn ang="0">
                  <a:pos x="125" y="201"/>
                </a:cxn>
                <a:cxn ang="0">
                  <a:pos x="138" y="188"/>
                </a:cxn>
                <a:cxn ang="0">
                  <a:pos x="143" y="165"/>
                </a:cxn>
                <a:cxn ang="0">
                  <a:pos x="161" y="139"/>
                </a:cxn>
                <a:cxn ang="0">
                  <a:pos x="165" y="125"/>
                </a:cxn>
                <a:cxn ang="0">
                  <a:pos x="174" y="125"/>
                </a:cxn>
                <a:cxn ang="0">
                  <a:pos x="183" y="112"/>
                </a:cxn>
                <a:cxn ang="0">
                  <a:pos x="187" y="81"/>
                </a:cxn>
                <a:cxn ang="0">
                  <a:pos x="179" y="36"/>
                </a:cxn>
                <a:cxn ang="0">
                  <a:pos x="152" y="14"/>
                </a:cxn>
                <a:cxn ang="0">
                  <a:pos x="129" y="0"/>
                </a:cxn>
                <a:cxn ang="0">
                  <a:pos x="125" y="22"/>
                </a:cxn>
                <a:cxn ang="0">
                  <a:pos x="98" y="22"/>
                </a:cxn>
                <a:cxn ang="0">
                  <a:pos x="98" y="40"/>
                </a:cxn>
                <a:cxn ang="0">
                  <a:pos x="80" y="49"/>
                </a:cxn>
                <a:cxn ang="0">
                  <a:pos x="80" y="81"/>
                </a:cxn>
                <a:cxn ang="0">
                  <a:pos x="62" y="112"/>
                </a:cxn>
                <a:cxn ang="0">
                  <a:pos x="53" y="116"/>
                </a:cxn>
                <a:cxn ang="0">
                  <a:pos x="49" y="139"/>
                </a:cxn>
                <a:cxn ang="0">
                  <a:pos x="45" y="179"/>
                </a:cxn>
                <a:cxn ang="0">
                  <a:pos x="27" y="179"/>
                </a:cxn>
                <a:cxn ang="0">
                  <a:pos x="13" y="201"/>
                </a:cxn>
                <a:cxn ang="0">
                  <a:pos x="13" y="210"/>
                </a:cxn>
                <a:cxn ang="0">
                  <a:pos x="27" y="273"/>
                </a:cxn>
                <a:cxn ang="0">
                  <a:pos x="22" y="313"/>
                </a:cxn>
                <a:cxn ang="0">
                  <a:pos x="13" y="331"/>
                </a:cxn>
                <a:cxn ang="0">
                  <a:pos x="4" y="340"/>
                </a:cxn>
                <a:cxn ang="0">
                  <a:pos x="80" y="402"/>
                </a:cxn>
                <a:cxn ang="0">
                  <a:pos x="80" y="411"/>
                </a:cxn>
                <a:cxn ang="0">
                  <a:pos x="89" y="384"/>
                </a:cxn>
                <a:cxn ang="0">
                  <a:pos x="120" y="371"/>
                </a:cxn>
                <a:cxn ang="0">
                  <a:pos x="112" y="371"/>
                </a:cxn>
                <a:cxn ang="0">
                  <a:pos x="103" y="376"/>
                </a:cxn>
                <a:cxn ang="0">
                  <a:pos x="107" y="393"/>
                </a:cxn>
                <a:cxn ang="0">
                  <a:pos x="112" y="380"/>
                </a:cxn>
                <a:cxn ang="0">
                  <a:pos x="120" y="371"/>
                </a:cxn>
              </a:cxnLst>
              <a:rect l="0" t="0" r="r" b="b"/>
              <a:pathLst>
                <a:path w="187" h="438">
                  <a:moveTo>
                    <a:pt x="4" y="340"/>
                  </a:moveTo>
                  <a:lnTo>
                    <a:pt x="0" y="340"/>
                  </a:lnTo>
                  <a:lnTo>
                    <a:pt x="0" y="358"/>
                  </a:lnTo>
                  <a:lnTo>
                    <a:pt x="9" y="358"/>
                  </a:lnTo>
                  <a:lnTo>
                    <a:pt x="9" y="353"/>
                  </a:lnTo>
                  <a:lnTo>
                    <a:pt x="13" y="358"/>
                  </a:lnTo>
                  <a:lnTo>
                    <a:pt x="9" y="367"/>
                  </a:lnTo>
                  <a:lnTo>
                    <a:pt x="9" y="371"/>
                  </a:lnTo>
                  <a:lnTo>
                    <a:pt x="9" y="384"/>
                  </a:lnTo>
                  <a:lnTo>
                    <a:pt x="13" y="384"/>
                  </a:lnTo>
                  <a:lnTo>
                    <a:pt x="18" y="398"/>
                  </a:lnTo>
                  <a:lnTo>
                    <a:pt x="27" y="402"/>
                  </a:lnTo>
                  <a:lnTo>
                    <a:pt x="18" y="411"/>
                  </a:lnTo>
                  <a:lnTo>
                    <a:pt x="22" y="411"/>
                  </a:lnTo>
                  <a:lnTo>
                    <a:pt x="18" y="411"/>
                  </a:lnTo>
                  <a:lnTo>
                    <a:pt x="22" y="429"/>
                  </a:lnTo>
                  <a:lnTo>
                    <a:pt x="22" y="434"/>
                  </a:lnTo>
                  <a:lnTo>
                    <a:pt x="31" y="438"/>
                  </a:lnTo>
                  <a:lnTo>
                    <a:pt x="45" y="438"/>
                  </a:lnTo>
                  <a:lnTo>
                    <a:pt x="45" y="434"/>
                  </a:lnTo>
                  <a:lnTo>
                    <a:pt x="45" y="429"/>
                  </a:lnTo>
                  <a:lnTo>
                    <a:pt x="45" y="420"/>
                  </a:lnTo>
                  <a:lnTo>
                    <a:pt x="53" y="420"/>
                  </a:lnTo>
                  <a:lnTo>
                    <a:pt x="53" y="416"/>
                  </a:lnTo>
                  <a:lnTo>
                    <a:pt x="71" y="416"/>
                  </a:lnTo>
                  <a:lnTo>
                    <a:pt x="76" y="407"/>
                  </a:lnTo>
                  <a:lnTo>
                    <a:pt x="80" y="380"/>
                  </a:lnTo>
                  <a:lnTo>
                    <a:pt x="85" y="358"/>
                  </a:lnTo>
                  <a:lnTo>
                    <a:pt x="94" y="344"/>
                  </a:lnTo>
                  <a:lnTo>
                    <a:pt x="112" y="340"/>
                  </a:lnTo>
                  <a:lnTo>
                    <a:pt x="107" y="331"/>
                  </a:lnTo>
                  <a:lnTo>
                    <a:pt x="116" y="317"/>
                  </a:lnTo>
                  <a:lnTo>
                    <a:pt x="112" y="308"/>
                  </a:lnTo>
                  <a:lnTo>
                    <a:pt x="98" y="295"/>
                  </a:lnTo>
                  <a:lnTo>
                    <a:pt x="94" y="291"/>
                  </a:lnTo>
                  <a:lnTo>
                    <a:pt x="94" y="282"/>
                  </a:lnTo>
                  <a:lnTo>
                    <a:pt x="94" y="259"/>
                  </a:lnTo>
                  <a:lnTo>
                    <a:pt x="98" y="259"/>
                  </a:lnTo>
                  <a:lnTo>
                    <a:pt x="94" y="255"/>
                  </a:lnTo>
                  <a:lnTo>
                    <a:pt x="98" y="241"/>
                  </a:lnTo>
                  <a:lnTo>
                    <a:pt x="94" y="237"/>
                  </a:lnTo>
                  <a:lnTo>
                    <a:pt x="98" y="233"/>
                  </a:lnTo>
                  <a:lnTo>
                    <a:pt x="98" y="224"/>
                  </a:lnTo>
                  <a:lnTo>
                    <a:pt x="103" y="224"/>
                  </a:lnTo>
                  <a:lnTo>
                    <a:pt x="107" y="219"/>
                  </a:lnTo>
                  <a:lnTo>
                    <a:pt x="103" y="215"/>
                  </a:lnTo>
                  <a:lnTo>
                    <a:pt x="112" y="206"/>
                  </a:lnTo>
                  <a:lnTo>
                    <a:pt x="116" y="210"/>
                  </a:lnTo>
                  <a:lnTo>
                    <a:pt x="125" y="197"/>
                  </a:lnTo>
                  <a:lnTo>
                    <a:pt x="125" y="201"/>
                  </a:lnTo>
                  <a:lnTo>
                    <a:pt x="129" y="192"/>
                  </a:lnTo>
                  <a:lnTo>
                    <a:pt x="138" y="188"/>
                  </a:lnTo>
                  <a:lnTo>
                    <a:pt x="152" y="174"/>
                  </a:lnTo>
                  <a:lnTo>
                    <a:pt x="143" y="165"/>
                  </a:lnTo>
                  <a:lnTo>
                    <a:pt x="152" y="148"/>
                  </a:lnTo>
                  <a:lnTo>
                    <a:pt x="161" y="139"/>
                  </a:lnTo>
                  <a:lnTo>
                    <a:pt x="161" y="130"/>
                  </a:lnTo>
                  <a:lnTo>
                    <a:pt x="165" y="125"/>
                  </a:lnTo>
                  <a:lnTo>
                    <a:pt x="165" y="121"/>
                  </a:lnTo>
                  <a:lnTo>
                    <a:pt x="174" y="125"/>
                  </a:lnTo>
                  <a:lnTo>
                    <a:pt x="187" y="125"/>
                  </a:lnTo>
                  <a:lnTo>
                    <a:pt x="183" y="112"/>
                  </a:lnTo>
                  <a:lnTo>
                    <a:pt x="183" y="98"/>
                  </a:lnTo>
                  <a:lnTo>
                    <a:pt x="187" y="81"/>
                  </a:lnTo>
                  <a:lnTo>
                    <a:pt x="183" y="58"/>
                  </a:lnTo>
                  <a:lnTo>
                    <a:pt x="179" y="36"/>
                  </a:lnTo>
                  <a:lnTo>
                    <a:pt x="174" y="22"/>
                  </a:lnTo>
                  <a:lnTo>
                    <a:pt x="152" y="14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25" y="9"/>
                  </a:lnTo>
                  <a:lnTo>
                    <a:pt x="125" y="22"/>
                  </a:lnTo>
                  <a:lnTo>
                    <a:pt x="103" y="18"/>
                  </a:lnTo>
                  <a:lnTo>
                    <a:pt x="98" y="22"/>
                  </a:lnTo>
                  <a:lnTo>
                    <a:pt x="103" y="36"/>
                  </a:lnTo>
                  <a:lnTo>
                    <a:pt x="98" y="40"/>
                  </a:lnTo>
                  <a:lnTo>
                    <a:pt x="89" y="36"/>
                  </a:lnTo>
                  <a:lnTo>
                    <a:pt x="80" y="49"/>
                  </a:lnTo>
                  <a:lnTo>
                    <a:pt x="76" y="63"/>
                  </a:lnTo>
                  <a:lnTo>
                    <a:pt x="80" y="81"/>
                  </a:lnTo>
                  <a:lnTo>
                    <a:pt x="58" y="103"/>
                  </a:lnTo>
                  <a:lnTo>
                    <a:pt x="62" y="112"/>
                  </a:lnTo>
                  <a:lnTo>
                    <a:pt x="58" y="121"/>
                  </a:lnTo>
                  <a:lnTo>
                    <a:pt x="53" y="116"/>
                  </a:lnTo>
                  <a:lnTo>
                    <a:pt x="49" y="121"/>
                  </a:lnTo>
                  <a:lnTo>
                    <a:pt x="49" y="139"/>
                  </a:lnTo>
                  <a:lnTo>
                    <a:pt x="40" y="165"/>
                  </a:lnTo>
                  <a:lnTo>
                    <a:pt x="45" y="179"/>
                  </a:lnTo>
                  <a:lnTo>
                    <a:pt x="36" y="183"/>
                  </a:lnTo>
                  <a:lnTo>
                    <a:pt x="27" y="179"/>
                  </a:lnTo>
                  <a:lnTo>
                    <a:pt x="18" y="183"/>
                  </a:lnTo>
                  <a:lnTo>
                    <a:pt x="13" y="201"/>
                  </a:lnTo>
                  <a:lnTo>
                    <a:pt x="18" y="206"/>
                  </a:lnTo>
                  <a:lnTo>
                    <a:pt x="13" y="210"/>
                  </a:lnTo>
                  <a:lnTo>
                    <a:pt x="13" y="255"/>
                  </a:lnTo>
                  <a:lnTo>
                    <a:pt x="27" y="273"/>
                  </a:lnTo>
                  <a:lnTo>
                    <a:pt x="18" y="286"/>
                  </a:lnTo>
                  <a:lnTo>
                    <a:pt x="22" y="313"/>
                  </a:lnTo>
                  <a:lnTo>
                    <a:pt x="13" y="322"/>
                  </a:lnTo>
                  <a:lnTo>
                    <a:pt x="13" y="331"/>
                  </a:lnTo>
                  <a:lnTo>
                    <a:pt x="13" y="344"/>
                  </a:lnTo>
                  <a:lnTo>
                    <a:pt x="4" y="340"/>
                  </a:lnTo>
                  <a:close/>
                  <a:moveTo>
                    <a:pt x="85" y="384"/>
                  </a:moveTo>
                  <a:lnTo>
                    <a:pt x="80" y="402"/>
                  </a:lnTo>
                  <a:lnTo>
                    <a:pt x="80" y="416"/>
                  </a:lnTo>
                  <a:lnTo>
                    <a:pt x="80" y="411"/>
                  </a:lnTo>
                  <a:lnTo>
                    <a:pt x="80" y="407"/>
                  </a:lnTo>
                  <a:lnTo>
                    <a:pt x="89" y="384"/>
                  </a:lnTo>
                  <a:lnTo>
                    <a:pt x="85" y="384"/>
                  </a:lnTo>
                  <a:close/>
                  <a:moveTo>
                    <a:pt x="120" y="371"/>
                  </a:moveTo>
                  <a:lnTo>
                    <a:pt x="116" y="367"/>
                  </a:lnTo>
                  <a:lnTo>
                    <a:pt x="112" y="371"/>
                  </a:lnTo>
                  <a:lnTo>
                    <a:pt x="107" y="367"/>
                  </a:lnTo>
                  <a:lnTo>
                    <a:pt x="103" y="376"/>
                  </a:lnTo>
                  <a:lnTo>
                    <a:pt x="103" y="384"/>
                  </a:lnTo>
                  <a:lnTo>
                    <a:pt x="107" y="393"/>
                  </a:lnTo>
                  <a:lnTo>
                    <a:pt x="112" y="380"/>
                  </a:lnTo>
                  <a:lnTo>
                    <a:pt x="112" y="380"/>
                  </a:lnTo>
                  <a:lnTo>
                    <a:pt x="112" y="371"/>
                  </a:lnTo>
                  <a:lnTo>
                    <a:pt x="120" y="371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2" name="Freeform 193"/>
            <p:cNvSpPr>
              <a:spLocks/>
            </p:cNvSpPr>
            <p:nvPr/>
          </p:nvSpPr>
          <p:spPr bwMode="gray">
            <a:xfrm>
              <a:off x="1912151" y="4732512"/>
              <a:ext cx="170659" cy="96664"/>
            </a:xfrm>
            <a:custGeom>
              <a:avLst/>
              <a:gdLst/>
              <a:ahLst/>
              <a:cxnLst>
                <a:cxn ang="0">
                  <a:pos x="13" y="36"/>
                </a:cxn>
                <a:cxn ang="0">
                  <a:pos x="9" y="2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8" y="5"/>
                </a:cxn>
                <a:cxn ang="0">
                  <a:pos x="22" y="0"/>
                </a:cxn>
                <a:cxn ang="0">
                  <a:pos x="22" y="5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14"/>
                </a:cxn>
                <a:cxn ang="0">
                  <a:pos x="49" y="18"/>
                </a:cxn>
                <a:cxn ang="0">
                  <a:pos x="58" y="14"/>
                </a:cxn>
                <a:cxn ang="0">
                  <a:pos x="58" y="18"/>
                </a:cxn>
                <a:cxn ang="0">
                  <a:pos x="53" y="27"/>
                </a:cxn>
                <a:cxn ang="0">
                  <a:pos x="45" y="27"/>
                </a:cxn>
                <a:cxn ang="0">
                  <a:pos x="40" y="23"/>
                </a:cxn>
                <a:cxn ang="0">
                  <a:pos x="40" y="32"/>
                </a:cxn>
                <a:cxn ang="0">
                  <a:pos x="36" y="36"/>
                </a:cxn>
                <a:cxn ang="0">
                  <a:pos x="31" y="27"/>
                </a:cxn>
                <a:cxn ang="0">
                  <a:pos x="27" y="27"/>
                </a:cxn>
                <a:cxn ang="0">
                  <a:pos x="27" y="36"/>
                </a:cxn>
                <a:cxn ang="0">
                  <a:pos x="18" y="36"/>
                </a:cxn>
                <a:cxn ang="0">
                  <a:pos x="13" y="36"/>
                </a:cxn>
              </a:cxnLst>
              <a:rect l="0" t="0" r="r" b="b"/>
              <a:pathLst>
                <a:path w="58" h="36">
                  <a:moveTo>
                    <a:pt x="13" y="36"/>
                  </a:moveTo>
                  <a:lnTo>
                    <a:pt x="9" y="27"/>
                  </a:lnTo>
                  <a:lnTo>
                    <a:pt x="4" y="23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9" y="9"/>
                  </a:lnTo>
                  <a:lnTo>
                    <a:pt x="9" y="5"/>
                  </a:lnTo>
                  <a:lnTo>
                    <a:pt x="18" y="5"/>
                  </a:lnTo>
                  <a:lnTo>
                    <a:pt x="22" y="0"/>
                  </a:lnTo>
                  <a:lnTo>
                    <a:pt x="22" y="5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49" y="18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3" y="27"/>
                  </a:lnTo>
                  <a:lnTo>
                    <a:pt x="45" y="27"/>
                  </a:lnTo>
                  <a:lnTo>
                    <a:pt x="40" y="23"/>
                  </a:lnTo>
                  <a:lnTo>
                    <a:pt x="40" y="32"/>
                  </a:lnTo>
                  <a:lnTo>
                    <a:pt x="36" y="36"/>
                  </a:lnTo>
                  <a:lnTo>
                    <a:pt x="31" y="27"/>
                  </a:lnTo>
                  <a:lnTo>
                    <a:pt x="27" y="27"/>
                  </a:lnTo>
                  <a:lnTo>
                    <a:pt x="27" y="36"/>
                  </a:lnTo>
                  <a:lnTo>
                    <a:pt x="18" y="36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rgbClr val="FF6600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3" name="Freeform 194"/>
            <p:cNvSpPr>
              <a:spLocks noEditPoints="1"/>
            </p:cNvSpPr>
            <p:nvPr/>
          </p:nvSpPr>
          <p:spPr bwMode="gray">
            <a:xfrm>
              <a:off x="2738957" y="5033241"/>
              <a:ext cx="803268" cy="33563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8" y="0"/>
                </a:cxn>
                <a:cxn ang="0">
                  <a:pos x="32" y="4"/>
                </a:cxn>
                <a:cxn ang="0">
                  <a:pos x="45" y="18"/>
                </a:cxn>
                <a:cxn ang="0">
                  <a:pos x="32" y="22"/>
                </a:cxn>
                <a:cxn ang="0">
                  <a:pos x="14" y="31"/>
                </a:cxn>
                <a:cxn ang="0">
                  <a:pos x="0" y="40"/>
                </a:cxn>
                <a:cxn ang="0">
                  <a:pos x="9" y="27"/>
                </a:cxn>
                <a:cxn ang="0">
                  <a:pos x="63" y="112"/>
                </a:cxn>
                <a:cxn ang="0">
                  <a:pos x="85" y="107"/>
                </a:cxn>
                <a:cxn ang="0">
                  <a:pos x="99" y="116"/>
                </a:cxn>
                <a:cxn ang="0">
                  <a:pos x="121" y="107"/>
                </a:cxn>
                <a:cxn ang="0">
                  <a:pos x="139" y="112"/>
                </a:cxn>
                <a:cxn ang="0">
                  <a:pos x="148" y="107"/>
                </a:cxn>
                <a:cxn ang="0">
                  <a:pos x="143" y="116"/>
                </a:cxn>
                <a:cxn ang="0">
                  <a:pos x="139" y="125"/>
                </a:cxn>
                <a:cxn ang="0">
                  <a:pos x="157" y="116"/>
                </a:cxn>
                <a:cxn ang="0">
                  <a:pos x="179" y="103"/>
                </a:cxn>
                <a:cxn ang="0">
                  <a:pos x="210" y="103"/>
                </a:cxn>
                <a:cxn ang="0">
                  <a:pos x="241" y="103"/>
                </a:cxn>
                <a:cxn ang="0">
                  <a:pos x="264" y="103"/>
                </a:cxn>
                <a:cxn ang="0">
                  <a:pos x="273" y="94"/>
                </a:cxn>
                <a:cxn ang="0">
                  <a:pos x="259" y="63"/>
                </a:cxn>
                <a:cxn ang="0">
                  <a:pos x="264" y="45"/>
                </a:cxn>
                <a:cxn ang="0">
                  <a:pos x="250" y="22"/>
                </a:cxn>
                <a:cxn ang="0">
                  <a:pos x="219" y="13"/>
                </a:cxn>
                <a:cxn ang="0">
                  <a:pos x="206" y="22"/>
                </a:cxn>
                <a:cxn ang="0">
                  <a:pos x="183" y="22"/>
                </a:cxn>
                <a:cxn ang="0">
                  <a:pos x="148" y="18"/>
                </a:cxn>
                <a:cxn ang="0">
                  <a:pos x="134" y="9"/>
                </a:cxn>
                <a:cxn ang="0">
                  <a:pos x="130" y="0"/>
                </a:cxn>
                <a:cxn ang="0">
                  <a:pos x="103" y="0"/>
                </a:cxn>
                <a:cxn ang="0">
                  <a:pos x="76" y="18"/>
                </a:cxn>
                <a:cxn ang="0">
                  <a:pos x="54" y="18"/>
                </a:cxn>
                <a:cxn ang="0">
                  <a:pos x="45" y="22"/>
                </a:cxn>
                <a:cxn ang="0">
                  <a:pos x="40" y="27"/>
                </a:cxn>
                <a:cxn ang="0">
                  <a:pos x="36" y="31"/>
                </a:cxn>
                <a:cxn ang="0">
                  <a:pos x="23" y="40"/>
                </a:cxn>
                <a:cxn ang="0">
                  <a:pos x="9" y="36"/>
                </a:cxn>
                <a:cxn ang="0">
                  <a:pos x="0" y="49"/>
                </a:cxn>
                <a:cxn ang="0">
                  <a:pos x="9" y="54"/>
                </a:cxn>
                <a:cxn ang="0">
                  <a:pos x="14" y="72"/>
                </a:cxn>
                <a:cxn ang="0">
                  <a:pos x="5" y="67"/>
                </a:cxn>
                <a:cxn ang="0">
                  <a:pos x="9" y="76"/>
                </a:cxn>
                <a:cxn ang="0">
                  <a:pos x="14" y="85"/>
                </a:cxn>
                <a:cxn ang="0">
                  <a:pos x="23" y="94"/>
                </a:cxn>
                <a:cxn ang="0">
                  <a:pos x="27" y="98"/>
                </a:cxn>
                <a:cxn ang="0">
                  <a:pos x="23" y="107"/>
                </a:cxn>
                <a:cxn ang="0">
                  <a:pos x="32" y="107"/>
                </a:cxn>
                <a:cxn ang="0">
                  <a:pos x="45" y="103"/>
                </a:cxn>
                <a:cxn ang="0">
                  <a:pos x="54" y="116"/>
                </a:cxn>
              </a:cxnLst>
              <a:rect l="0" t="0" r="r" b="b"/>
              <a:pathLst>
                <a:path w="273" h="125">
                  <a:moveTo>
                    <a:pt x="0" y="22"/>
                  </a:moveTo>
                  <a:lnTo>
                    <a:pt x="0" y="1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32" y="4"/>
                  </a:lnTo>
                  <a:lnTo>
                    <a:pt x="32" y="13"/>
                  </a:lnTo>
                  <a:lnTo>
                    <a:pt x="45" y="18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18" y="22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9" y="27"/>
                  </a:lnTo>
                  <a:lnTo>
                    <a:pt x="0" y="22"/>
                  </a:lnTo>
                  <a:close/>
                  <a:moveTo>
                    <a:pt x="63" y="112"/>
                  </a:moveTo>
                  <a:lnTo>
                    <a:pt x="67" y="103"/>
                  </a:lnTo>
                  <a:lnTo>
                    <a:pt x="85" y="107"/>
                  </a:lnTo>
                  <a:lnTo>
                    <a:pt x="90" y="116"/>
                  </a:lnTo>
                  <a:lnTo>
                    <a:pt x="99" y="116"/>
                  </a:lnTo>
                  <a:lnTo>
                    <a:pt x="116" y="112"/>
                  </a:lnTo>
                  <a:lnTo>
                    <a:pt x="121" y="107"/>
                  </a:lnTo>
                  <a:lnTo>
                    <a:pt x="125" y="107"/>
                  </a:lnTo>
                  <a:lnTo>
                    <a:pt x="139" y="112"/>
                  </a:lnTo>
                  <a:lnTo>
                    <a:pt x="143" y="103"/>
                  </a:lnTo>
                  <a:lnTo>
                    <a:pt x="148" y="107"/>
                  </a:lnTo>
                  <a:lnTo>
                    <a:pt x="143" y="112"/>
                  </a:lnTo>
                  <a:lnTo>
                    <a:pt x="143" y="116"/>
                  </a:lnTo>
                  <a:lnTo>
                    <a:pt x="139" y="121"/>
                  </a:lnTo>
                  <a:lnTo>
                    <a:pt x="139" y="125"/>
                  </a:lnTo>
                  <a:lnTo>
                    <a:pt x="148" y="125"/>
                  </a:lnTo>
                  <a:lnTo>
                    <a:pt x="157" y="116"/>
                  </a:lnTo>
                  <a:lnTo>
                    <a:pt x="157" y="107"/>
                  </a:lnTo>
                  <a:lnTo>
                    <a:pt x="179" y="103"/>
                  </a:lnTo>
                  <a:lnTo>
                    <a:pt x="197" y="107"/>
                  </a:lnTo>
                  <a:lnTo>
                    <a:pt x="210" y="103"/>
                  </a:lnTo>
                  <a:lnTo>
                    <a:pt x="233" y="98"/>
                  </a:lnTo>
                  <a:lnTo>
                    <a:pt x="241" y="103"/>
                  </a:lnTo>
                  <a:lnTo>
                    <a:pt x="246" y="98"/>
                  </a:lnTo>
                  <a:lnTo>
                    <a:pt x="264" y="103"/>
                  </a:lnTo>
                  <a:lnTo>
                    <a:pt x="273" y="98"/>
                  </a:lnTo>
                  <a:lnTo>
                    <a:pt x="273" y="94"/>
                  </a:lnTo>
                  <a:lnTo>
                    <a:pt x="264" y="89"/>
                  </a:lnTo>
                  <a:lnTo>
                    <a:pt x="259" y="63"/>
                  </a:lnTo>
                  <a:lnTo>
                    <a:pt x="268" y="54"/>
                  </a:lnTo>
                  <a:lnTo>
                    <a:pt x="264" y="45"/>
                  </a:lnTo>
                  <a:lnTo>
                    <a:pt x="255" y="40"/>
                  </a:lnTo>
                  <a:lnTo>
                    <a:pt x="250" y="22"/>
                  </a:lnTo>
                  <a:lnTo>
                    <a:pt x="241" y="18"/>
                  </a:lnTo>
                  <a:lnTo>
                    <a:pt x="219" y="13"/>
                  </a:lnTo>
                  <a:lnTo>
                    <a:pt x="210" y="18"/>
                  </a:lnTo>
                  <a:lnTo>
                    <a:pt x="206" y="22"/>
                  </a:lnTo>
                  <a:lnTo>
                    <a:pt x="192" y="18"/>
                  </a:lnTo>
                  <a:lnTo>
                    <a:pt x="183" y="22"/>
                  </a:lnTo>
                  <a:lnTo>
                    <a:pt x="170" y="22"/>
                  </a:lnTo>
                  <a:lnTo>
                    <a:pt x="148" y="18"/>
                  </a:lnTo>
                  <a:lnTo>
                    <a:pt x="143" y="9"/>
                  </a:lnTo>
                  <a:lnTo>
                    <a:pt x="134" y="9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5" y="4"/>
                  </a:lnTo>
                  <a:lnTo>
                    <a:pt x="103" y="0"/>
                  </a:lnTo>
                  <a:lnTo>
                    <a:pt x="76" y="13"/>
                  </a:lnTo>
                  <a:lnTo>
                    <a:pt x="76" y="18"/>
                  </a:lnTo>
                  <a:lnTo>
                    <a:pt x="63" y="18"/>
                  </a:lnTo>
                  <a:lnTo>
                    <a:pt x="54" y="18"/>
                  </a:lnTo>
                  <a:lnTo>
                    <a:pt x="45" y="18"/>
                  </a:lnTo>
                  <a:lnTo>
                    <a:pt x="45" y="22"/>
                  </a:lnTo>
                  <a:lnTo>
                    <a:pt x="45" y="27"/>
                  </a:lnTo>
                  <a:lnTo>
                    <a:pt x="40" y="27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27" y="31"/>
                  </a:lnTo>
                  <a:lnTo>
                    <a:pt x="23" y="40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9" y="54"/>
                  </a:lnTo>
                  <a:lnTo>
                    <a:pt x="14" y="67"/>
                  </a:lnTo>
                  <a:lnTo>
                    <a:pt x="14" y="72"/>
                  </a:lnTo>
                  <a:lnTo>
                    <a:pt x="9" y="72"/>
                  </a:lnTo>
                  <a:lnTo>
                    <a:pt x="5" y="67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4" y="80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23" y="94"/>
                  </a:lnTo>
                  <a:lnTo>
                    <a:pt x="14" y="98"/>
                  </a:lnTo>
                  <a:lnTo>
                    <a:pt x="27" y="98"/>
                  </a:lnTo>
                  <a:lnTo>
                    <a:pt x="27" y="103"/>
                  </a:lnTo>
                  <a:lnTo>
                    <a:pt x="23" y="107"/>
                  </a:lnTo>
                  <a:lnTo>
                    <a:pt x="27" y="103"/>
                  </a:lnTo>
                  <a:lnTo>
                    <a:pt x="32" y="107"/>
                  </a:lnTo>
                  <a:lnTo>
                    <a:pt x="36" y="98"/>
                  </a:lnTo>
                  <a:lnTo>
                    <a:pt x="45" y="103"/>
                  </a:lnTo>
                  <a:lnTo>
                    <a:pt x="49" y="112"/>
                  </a:lnTo>
                  <a:lnTo>
                    <a:pt x="54" y="116"/>
                  </a:lnTo>
                  <a:lnTo>
                    <a:pt x="63" y="112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195"/>
            <p:cNvSpPr>
              <a:spLocks/>
            </p:cNvSpPr>
            <p:nvPr/>
          </p:nvSpPr>
          <p:spPr bwMode="gray">
            <a:xfrm>
              <a:off x="2583014" y="4458635"/>
              <a:ext cx="747364" cy="453780"/>
            </a:xfrm>
            <a:custGeom>
              <a:avLst/>
              <a:gdLst/>
              <a:ahLst/>
              <a:cxnLst>
                <a:cxn ang="0">
                  <a:pos x="4" y="71"/>
                </a:cxn>
                <a:cxn ang="0">
                  <a:pos x="4" y="67"/>
                </a:cxn>
                <a:cxn ang="0">
                  <a:pos x="22" y="49"/>
                </a:cxn>
                <a:cxn ang="0">
                  <a:pos x="22" y="40"/>
                </a:cxn>
                <a:cxn ang="0">
                  <a:pos x="18" y="17"/>
                </a:cxn>
                <a:cxn ang="0">
                  <a:pos x="26" y="17"/>
                </a:cxn>
                <a:cxn ang="0">
                  <a:pos x="35" y="4"/>
                </a:cxn>
                <a:cxn ang="0">
                  <a:pos x="58" y="13"/>
                </a:cxn>
                <a:cxn ang="0">
                  <a:pos x="76" y="13"/>
                </a:cxn>
                <a:cxn ang="0">
                  <a:pos x="80" y="17"/>
                </a:cxn>
                <a:cxn ang="0">
                  <a:pos x="89" y="13"/>
                </a:cxn>
                <a:cxn ang="0">
                  <a:pos x="98" y="13"/>
                </a:cxn>
                <a:cxn ang="0">
                  <a:pos x="111" y="17"/>
                </a:cxn>
                <a:cxn ang="0">
                  <a:pos x="120" y="17"/>
                </a:cxn>
                <a:cxn ang="0">
                  <a:pos x="125" y="0"/>
                </a:cxn>
                <a:cxn ang="0">
                  <a:pos x="138" y="4"/>
                </a:cxn>
                <a:cxn ang="0">
                  <a:pos x="147" y="4"/>
                </a:cxn>
                <a:cxn ang="0">
                  <a:pos x="165" y="0"/>
                </a:cxn>
                <a:cxn ang="0">
                  <a:pos x="174" y="8"/>
                </a:cxn>
                <a:cxn ang="0">
                  <a:pos x="187" y="22"/>
                </a:cxn>
                <a:cxn ang="0">
                  <a:pos x="192" y="44"/>
                </a:cxn>
                <a:cxn ang="0">
                  <a:pos x="205" y="49"/>
                </a:cxn>
                <a:cxn ang="0">
                  <a:pos x="219" y="44"/>
                </a:cxn>
                <a:cxn ang="0">
                  <a:pos x="223" y="53"/>
                </a:cxn>
                <a:cxn ang="0">
                  <a:pos x="232" y="58"/>
                </a:cxn>
                <a:cxn ang="0">
                  <a:pos x="241" y="58"/>
                </a:cxn>
                <a:cxn ang="0">
                  <a:pos x="250" y="71"/>
                </a:cxn>
                <a:cxn ang="0">
                  <a:pos x="250" y="80"/>
                </a:cxn>
                <a:cxn ang="0">
                  <a:pos x="250" y="93"/>
                </a:cxn>
                <a:cxn ang="0">
                  <a:pos x="232" y="111"/>
                </a:cxn>
                <a:cxn ang="0">
                  <a:pos x="205" y="120"/>
                </a:cxn>
                <a:cxn ang="0">
                  <a:pos x="192" y="125"/>
                </a:cxn>
                <a:cxn ang="0">
                  <a:pos x="183" y="125"/>
                </a:cxn>
                <a:cxn ang="0">
                  <a:pos x="192" y="147"/>
                </a:cxn>
                <a:cxn ang="0">
                  <a:pos x="201" y="156"/>
                </a:cxn>
                <a:cxn ang="0">
                  <a:pos x="192" y="156"/>
                </a:cxn>
                <a:cxn ang="0">
                  <a:pos x="178" y="160"/>
                </a:cxn>
                <a:cxn ang="0">
                  <a:pos x="156" y="165"/>
                </a:cxn>
                <a:cxn ang="0">
                  <a:pos x="160" y="151"/>
                </a:cxn>
                <a:cxn ang="0">
                  <a:pos x="147" y="147"/>
                </a:cxn>
                <a:cxn ang="0">
                  <a:pos x="165" y="138"/>
                </a:cxn>
                <a:cxn ang="0">
                  <a:pos x="156" y="129"/>
                </a:cxn>
                <a:cxn ang="0">
                  <a:pos x="138" y="129"/>
                </a:cxn>
                <a:cxn ang="0">
                  <a:pos x="138" y="120"/>
                </a:cxn>
                <a:cxn ang="0">
                  <a:pos x="116" y="129"/>
                </a:cxn>
                <a:cxn ang="0">
                  <a:pos x="111" y="129"/>
                </a:cxn>
                <a:cxn ang="0">
                  <a:pos x="111" y="143"/>
                </a:cxn>
                <a:cxn ang="0">
                  <a:pos x="102" y="151"/>
                </a:cxn>
                <a:cxn ang="0">
                  <a:pos x="89" y="156"/>
                </a:cxn>
                <a:cxn ang="0">
                  <a:pos x="80" y="147"/>
                </a:cxn>
                <a:cxn ang="0">
                  <a:pos x="93" y="143"/>
                </a:cxn>
                <a:cxn ang="0">
                  <a:pos x="93" y="129"/>
                </a:cxn>
                <a:cxn ang="0">
                  <a:pos x="98" y="129"/>
                </a:cxn>
                <a:cxn ang="0">
                  <a:pos x="107" y="129"/>
                </a:cxn>
                <a:cxn ang="0">
                  <a:pos x="102" y="111"/>
                </a:cxn>
                <a:cxn ang="0">
                  <a:pos x="89" y="93"/>
                </a:cxn>
                <a:cxn ang="0">
                  <a:pos x="80" y="89"/>
                </a:cxn>
                <a:cxn ang="0">
                  <a:pos x="76" y="89"/>
                </a:cxn>
                <a:cxn ang="0">
                  <a:pos x="40" y="98"/>
                </a:cxn>
                <a:cxn ang="0">
                  <a:pos x="9" y="98"/>
                </a:cxn>
              </a:cxnLst>
              <a:rect l="0" t="0" r="r" b="b"/>
              <a:pathLst>
                <a:path w="254" h="169">
                  <a:moveTo>
                    <a:pt x="0" y="84"/>
                  </a:moveTo>
                  <a:lnTo>
                    <a:pt x="4" y="71"/>
                  </a:lnTo>
                  <a:lnTo>
                    <a:pt x="9" y="71"/>
                  </a:lnTo>
                  <a:lnTo>
                    <a:pt x="4" y="67"/>
                  </a:lnTo>
                  <a:lnTo>
                    <a:pt x="13" y="53"/>
                  </a:lnTo>
                  <a:lnTo>
                    <a:pt x="22" y="49"/>
                  </a:lnTo>
                  <a:lnTo>
                    <a:pt x="26" y="44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6" y="17"/>
                  </a:lnTo>
                  <a:lnTo>
                    <a:pt x="31" y="8"/>
                  </a:lnTo>
                  <a:lnTo>
                    <a:pt x="35" y="4"/>
                  </a:lnTo>
                  <a:lnTo>
                    <a:pt x="49" y="8"/>
                  </a:lnTo>
                  <a:lnTo>
                    <a:pt x="58" y="13"/>
                  </a:lnTo>
                  <a:lnTo>
                    <a:pt x="71" y="8"/>
                  </a:lnTo>
                  <a:lnTo>
                    <a:pt x="76" y="13"/>
                  </a:lnTo>
                  <a:lnTo>
                    <a:pt x="80" y="22"/>
                  </a:lnTo>
                  <a:lnTo>
                    <a:pt x="80" y="17"/>
                  </a:lnTo>
                  <a:lnTo>
                    <a:pt x="89" y="17"/>
                  </a:lnTo>
                  <a:lnTo>
                    <a:pt x="89" y="13"/>
                  </a:lnTo>
                  <a:lnTo>
                    <a:pt x="93" y="17"/>
                  </a:lnTo>
                  <a:lnTo>
                    <a:pt x="98" y="13"/>
                  </a:lnTo>
                  <a:lnTo>
                    <a:pt x="102" y="22"/>
                  </a:lnTo>
                  <a:lnTo>
                    <a:pt x="111" y="17"/>
                  </a:lnTo>
                  <a:lnTo>
                    <a:pt x="120" y="22"/>
                  </a:lnTo>
                  <a:lnTo>
                    <a:pt x="120" y="17"/>
                  </a:lnTo>
                  <a:lnTo>
                    <a:pt x="120" y="13"/>
                  </a:lnTo>
                  <a:lnTo>
                    <a:pt x="125" y="0"/>
                  </a:lnTo>
                  <a:lnTo>
                    <a:pt x="134" y="4"/>
                  </a:lnTo>
                  <a:lnTo>
                    <a:pt x="138" y="4"/>
                  </a:lnTo>
                  <a:lnTo>
                    <a:pt x="143" y="0"/>
                  </a:lnTo>
                  <a:lnTo>
                    <a:pt x="147" y="4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69" y="8"/>
                  </a:lnTo>
                  <a:lnTo>
                    <a:pt x="174" y="8"/>
                  </a:lnTo>
                  <a:lnTo>
                    <a:pt x="169" y="17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192" y="44"/>
                  </a:lnTo>
                  <a:lnTo>
                    <a:pt x="201" y="44"/>
                  </a:lnTo>
                  <a:lnTo>
                    <a:pt x="205" y="49"/>
                  </a:lnTo>
                  <a:lnTo>
                    <a:pt x="210" y="44"/>
                  </a:lnTo>
                  <a:lnTo>
                    <a:pt x="219" y="44"/>
                  </a:lnTo>
                  <a:lnTo>
                    <a:pt x="223" y="49"/>
                  </a:lnTo>
                  <a:lnTo>
                    <a:pt x="223" y="53"/>
                  </a:lnTo>
                  <a:lnTo>
                    <a:pt x="232" y="53"/>
                  </a:lnTo>
                  <a:lnTo>
                    <a:pt x="232" y="58"/>
                  </a:lnTo>
                  <a:lnTo>
                    <a:pt x="236" y="53"/>
                  </a:lnTo>
                  <a:lnTo>
                    <a:pt x="241" y="58"/>
                  </a:lnTo>
                  <a:lnTo>
                    <a:pt x="254" y="67"/>
                  </a:lnTo>
                  <a:lnTo>
                    <a:pt x="250" y="71"/>
                  </a:lnTo>
                  <a:lnTo>
                    <a:pt x="254" y="75"/>
                  </a:lnTo>
                  <a:lnTo>
                    <a:pt x="250" y="80"/>
                  </a:lnTo>
                  <a:lnTo>
                    <a:pt x="254" y="84"/>
                  </a:lnTo>
                  <a:lnTo>
                    <a:pt x="250" y="93"/>
                  </a:lnTo>
                  <a:lnTo>
                    <a:pt x="241" y="98"/>
                  </a:lnTo>
                  <a:lnTo>
                    <a:pt x="232" y="111"/>
                  </a:lnTo>
                  <a:lnTo>
                    <a:pt x="223" y="111"/>
                  </a:lnTo>
                  <a:lnTo>
                    <a:pt x="205" y="120"/>
                  </a:lnTo>
                  <a:lnTo>
                    <a:pt x="196" y="125"/>
                  </a:lnTo>
                  <a:lnTo>
                    <a:pt x="192" y="125"/>
                  </a:lnTo>
                  <a:lnTo>
                    <a:pt x="187" y="129"/>
                  </a:lnTo>
                  <a:lnTo>
                    <a:pt x="183" y="125"/>
                  </a:lnTo>
                  <a:lnTo>
                    <a:pt x="174" y="134"/>
                  </a:lnTo>
                  <a:lnTo>
                    <a:pt x="192" y="147"/>
                  </a:lnTo>
                  <a:lnTo>
                    <a:pt x="205" y="147"/>
                  </a:lnTo>
                  <a:lnTo>
                    <a:pt x="201" y="156"/>
                  </a:lnTo>
                  <a:lnTo>
                    <a:pt x="196" y="156"/>
                  </a:lnTo>
                  <a:lnTo>
                    <a:pt x="192" y="156"/>
                  </a:lnTo>
                  <a:lnTo>
                    <a:pt x="183" y="160"/>
                  </a:lnTo>
                  <a:lnTo>
                    <a:pt x="178" y="160"/>
                  </a:lnTo>
                  <a:lnTo>
                    <a:pt x="169" y="169"/>
                  </a:lnTo>
                  <a:lnTo>
                    <a:pt x="156" y="165"/>
                  </a:lnTo>
                  <a:lnTo>
                    <a:pt x="160" y="160"/>
                  </a:lnTo>
                  <a:lnTo>
                    <a:pt x="160" y="151"/>
                  </a:lnTo>
                  <a:lnTo>
                    <a:pt x="156" y="151"/>
                  </a:lnTo>
                  <a:lnTo>
                    <a:pt x="147" y="147"/>
                  </a:lnTo>
                  <a:lnTo>
                    <a:pt x="156" y="138"/>
                  </a:lnTo>
                  <a:lnTo>
                    <a:pt x="165" y="138"/>
                  </a:lnTo>
                  <a:lnTo>
                    <a:pt x="160" y="134"/>
                  </a:lnTo>
                  <a:lnTo>
                    <a:pt x="156" y="129"/>
                  </a:lnTo>
                  <a:lnTo>
                    <a:pt x="134" y="134"/>
                  </a:lnTo>
                  <a:lnTo>
                    <a:pt x="138" y="129"/>
                  </a:lnTo>
                  <a:lnTo>
                    <a:pt x="129" y="125"/>
                  </a:lnTo>
                  <a:lnTo>
                    <a:pt x="138" y="120"/>
                  </a:lnTo>
                  <a:lnTo>
                    <a:pt x="125" y="125"/>
                  </a:lnTo>
                  <a:lnTo>
                    <a:pt x="116" y="129"/>
                  </a:lnTo>
                  <a:lnTo>
                    <a:pt x="111" y="125"/>
                  </a:lnTo>
                  <a:lnTo>
                    <a:pt x="111" y="129"/>
                  </a:lnTo>
                  <a:lnTo>
                    <a:pt x="116" y="134"/>
                  </a:lnTo>
                  <a:lnTo>
                    <a:pt x="111" y="143"/>
                  </a:lnTo>
                  <a:lnTo>
                    <a:pt x="102" y="147"/>
                  </a:lnTo>
                  <a:lnTo>
                    <a:pt x="102" y="151"/>
                  </a:lnTo>
                  <a:lnTo>
                    <a:pt x="98" y="151"/>
                  </a:lnTo>
                  <a:lnTo>
                    <a:pt x="89" y="156"/>
                  </a:lnTo>
                  <a:lnTo>
                    <a:pt x="85" y="151"/>
                  </a:lnTo>
                  <a:lnTo>
                    <a:pt x="80" y="147"/>
                  </a:lnTo>
                  <a:lnTo>
                    <a:pt x="89" y="147"/>
                  </a:lnTo>
                  <a:lnTo>
                    <a:pt x="93" y="143"/>
                  </a:lnTo>
                  <a:lnTo>
                    <a:pt x="93" y="138"/>
                  </a:lnTo>
                  <a:lnTo>
                    <a:pt x="93" y="129"/>
                  </a:lnTo>
                  <a:lnTo>
                    <a:pt x="98" y="134"/>
                  </a:lnTo>
                  <a:lnTo>
                    <a:pt x="98" y="129"/>
                  </a:lnTo>
                  <a:lnTo>
                    <a:pt x="102" y="129"/>
                  </a:lnTo>
                  <a:lnTo>
                    <a:pt x="107" y="129"/>
                  </a:lnTo>
                  <a:lnTo>
                    <a:pt x="107" y="120"/>
                  </a:lnTo>
                  <a:lnTo>
                    <a:pt x="102" y="111"/>
                  </a:lnTo>
                  <a:lnTo>
                    <a:pt x="102" y="102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0" y="89"/>
                  </a:lnTo>
                  <a:lnTo>
                    <a:pt x="76" y="93"/>
                  </a:lnTo>
                  <a:lnTo>
                    <a:pt x="76" y="89"/>
                  </a:lnTo>
                  <a:lnTo>
                    <a:pt x="62" y="89"/>
                  </a:lnTo>
                  <a:lnTo>
                    <a:pt x="40" y="98"/>
                  </a:lnTo>
                  <a:lnTo>
                    <a:pt x="13" y="93"/>
                  </a:lnTo>
                  <a:lnTo>
                    <a:pt x="9" y="9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5" name="Freeform 196"/>
            <p:cNvSpPr>
              <a:spLocks/>
            </p:cNvSpPr>
            <p:nvPr/>
          </p:nvSpPr>
          <p:spPr bwMode="gray">
            <a:xfrm>
              <a:off x="2515336" y="5022500"/>
              <a:ext cx="105924" cy="93980"/>
            </a:xfrm>
            <a:custGeom>
              <a:avLst/>
              <a:gdLst/>
              <a:ahLst/>
              <a:cxnLst>
                <a:cxn ang="0">
                  <a:pos x="9" y="35"/>
                </a:cxn>
                <a:cxn ang="0">
                  <a:pos x="0" y="31"/>
                </a:cxn>
                <a:cxn ang="0">
                  <a:pos x="0" y="8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23" y="0"/>
                </a:cxn>
                <a:cxn ang="0">
                  <a:pos x="27" y="4"/>
                </a:cxn>
                <a:cxn ang="0">
                  <a:pos x="36" y="8"/>
                </a:cxn>
                <a:cxn ang="0">
                  <a:pos x="36" y="22"/>
                </a:cxn>
                <a:cxn ang="0">
                  <a:pos x="27" y="26"/>
                </a:cxn>
                <a:cxn ang="0">
                  <a:pos x="23" y="26"/>
                </a:cxn>
                <a:cxn ang="0">
                  <a:pos x="18" y="31"/>
                </a:cxn>
                <a:cxn ang="0">
                  <a:pos x="9" y="35"/>
                </a:cxn>
              </a:cxnLst>
              <a:rect l="0" t="0" r="r" b="b"/>
              <a:pathLst>
                <a:path w="36" h="35">
                  <a:moveTo>
                    <a:pt x="9" y="35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9" y="4"/>
                  </a:lnTo>
                  <a:lnTo>
                    <a:pt x="9" y="4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36" y="8"/>
                  </a:lnTo>
                  <a:lnTo>
                    <a:pt x="36" y="22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18" y="31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6" name="Freeform 197"/>
            <p:cNvSpPr>
              <a:spLocks noEditPoints="1"/>
            </p:cNvSpPr>
            <p:nvPr/>
          </p:nvSpPr>
          <p:spPr bwMode="gray">
            <a:xfrm>
              <a:off x="1294255" y="3870599"/>
              <a:ext cx="432526" cy="730341"/>
            </a:xfrm>
            <a:custGeom>
              <a:avLst/>
              <a:gdLst/>
              <a:ahLst/>
              <a:cxnLst>
                <a:cxn ang="0">
                  <a:pos x="22" y="71"/>
                </a:cxn>
                <a:cxn ang="0">
                  <a:pos x="31" y="53"/>
                </a:cxn>
                <a:cxn ang="0">
                  <a:pos x="18" y="80"/>
                </a:cxn>
                <a:cxn ang="0">
                  <a:pos x="13" y="165"/>
                </a:cxn>
                <a:cxn ang="0">
                  <a:pos x="4" y="156"/>
                </a:cxn>
                <a:cxn ang="0">
                  <a:pos x="22" y="143"/>
                </a:cxn>
                <a:cxn ang="0">
                  <a:pos x="36" y="156"/>
                </a:cxn>
                <a:cxn ang="0">
                  <a:pos x="36" y="89"/>
                </a:cxn>
                <a:cxn ang="0">
                  <a:pos x="27" y="80"/>
                </a:cxn>
                <a:cxn ang="0">
                  <a:pos x="31" y="93"/>
                </a:cxn>
                <a:cxn ang="0">
                  <a:pos x="76" y="49"/>
                </a:cxn>
                <a:cxn ang="0">
                  <a:pos x="45" y="62"/>
                </a:cxn>
                <a:cxn ang="0">
                  <a:pos x="36" y="98"/>
                </a:cxn>
                <a:cxn ang="0">
                  <a:pos x="27" y="107"/>
                </a:cxn>
                <a:cxn ang="0">
                  <a:pos x="36" y="111"/>
                </a:cxn>
                <a:cxn ang="0">
                  <a:pos x="36" y="120"/>
                </a:cxn>
                <a:cxn ang="0">
                  <a:pos x="40" y="138"/>
                </a:cxn>
                <a:cxn ang="0">
                  <a:pos x="45" y="125"/>
                </a:cxn>
                <a:cxn ang="0">
                  <a:pos x="54" y="143"/>
                </a:cxn>
                <a:cxn ang="0">
                  <a:pos x="58" y="156"/>
                </a:cxn>
                <a:cxn ang="0">
                  <a:pos x="71" y="151"/>
                </a:cxn>
                <a:cxn ang="0">
                  <a:pos x="76" y="174"/>
                </a:cxn>
                <a:cxn ang="0">
                  <a:pos x="76" y="183"/>
                </a:cxn>
                <a:cxn ang="0">
                  <a:pos x="54" y="187"/>
                </a:cxn>
                <a:cxn ang="0">
                  <a:pos x="67" y="196"/>
                </a:cxn>
                <a:cxn ang="0">
                  <a:pos x="45" y="223"/>
                </a:cxn>
                <a:cxn ang="0">
                  <a:pos x="67" y="232"/>
                </a:cxn>
                <a:cxn ang="0">
                  <a:pos x="76" y="236"/>
                </a:cxn>
                <a:cxn ang="0">
                  <a:pos x="49" y="254"/>
                </a:cxn>
                <a:cxn ang="0">
                  <a:pos x="40" y="268"/>
                </a:cxn>
                <a:cxn ang="0">
                  <a:pos x="58" y="259"/>
                </a:cxn>
                <a:cxn ang="0">
                  <a:pos x="89" y="254"/>
                </a:cxn>
                <a:cxn ang="0">
                  <a:pos x="98" y="254"/>
                </a:cxn>
                <a:cxn ang="0">
                  <a:pos x="121" y="250"/>
                </a:cxn>
                <a:cxn ang="0">
                  <a:pos x="143" y="232"/>
                </a:cxn>
                <a:cxn ang="0">
                  <a:pos x="143" y="223"/>
                </a:cxn>
                <a:cxn ang="0">
                  <a:pos x="129" y="201"/>
                </a:cxn>
                <a:cxn ang="0">
                  <a:pos x="121" y="183"/>
                </a:cxn>
                <a:cxn ang="0">
                  <a:pos x="103" y="151"/>
                </a:cxn>
                <a:cxn ang="0">
                  <a:pos x="85" y="125"/>
                </a:cxn>
                <a:cxn ang="0">
                  <a:pos x="89" y="111"/>
                </a:cxn>
                <a:cxn ang="0">
                  <a:pos x="98" y="80"/>
                </a:cxn>
                <a:cxn ang="0">
                  <a:pos x="62" y="80"/>
                </a:cxn>
                <a:cxn ang="0">
                  <a:pos x="67" y="71"/>
                </a:cxn>
                <a:cxn ang="0">
                  <a:pos x="76" y="44"/>
                </a:cxn>
                <a:cxn ang="0">
                  <a:pos x="76" y="40"/>
                </a:cxn>
                <a:cxn ang="0">
                  <a:pos x="107" y="13"/>
                </a:cxn>
                <a:cxn ang="0">
                  <a:pos x="103" y="17"/>
                </a:cxn>
              </a:cxnLst>
              <a:rect l="0" t="0" r="r" b="b"/>
              <a:pathLst>
                <a:path w="147" h="272">
                  <a:moveTo>
                    <a:pt x="13" y="98"/>
                  </a:moveTo>
                  <a:lnTo>
                    <a:pt x="18" y="93"/>
                  </a:lnTo>
                  <a:lnTo>
                    <a:pt x="22" y="76"/>
                  </a:lnTo>
                  <a:lnTo>
                    <a:pt x="22" y="71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31" y="58"/>
                  </a:lnTo>
                  <a:lnTo>
                    <a:pt x="31" y="53"/>
                  </a:lnTo>
                  <a:lnTo>
                    <a:pt x="22" y="58"/>
                  </a:lnTo>
                  <a:lnTo>
                    <a:pt x="18" y="76"/>
                  </a:lnTo>
                  <a:lnTo>
                    <a:pt x="13" y="76"/>
                  </a:lnTo>
                  <a:lnTo>
                    <a:pt x="18" y="80"/>
                  </a:lnTo>
                  <a:lnTo>
                    <a:pt x="13" y="98"/>
                  </a:lnTo>
                  <a:close/>
                  <a:moveTo>
                    <a:pt x="27" y="169"/>
                  </a:moveTo>
                  <a:lnTo>
                    <a:pt x="22" y="169"/>
                  </a:lnTo>
                  <a:lnTo>
                    <a:pt x="13" y="165"/>
                  </a:lnTo>
                  <a:lnTo>
                    <a:pt x="13" y="174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4" y="156"/>
                  </a:lnTo>
                  <a:lnTo>
                    <a:pt x="9" y="156"/>
                  </a:lnTo>
                  <a:lnTo>
                    <a:pt x="13" y="151"/>
                  </a:lnTo>
                  <a:lnTo>
                    <a:pt x="18" y="143"/>
                  </a:lnTo>
                  <a:lnTo>
                    <a:pt x="22" y="143"/>
                  </a:lnTo>
                  <a:lnTo>
                    <a:pt x="31" y="143"/>
                  </a:lnTo>
                  <a:lnTo>
                    <a:pt x="36" y="151"/>
                  </a:lnTo>
                  <a:lnTo>
                    <a:pt x="31" y="156"/>
                  </a:lnTo>
                  <a:lnTo>
                    <a:pt x="36" y="156"/>
                  </a:lnTo>
                  <a:lnTo>
                    <a:pt x="40" y="160"/>
                  </a:lnTo>
                  <a:lnTo>
                    <a:pt x="36" y="165"/>
                  </a:lnTo>
                  <a:lnTo>
                    <a:pt x="27" y="169"/>
                  </a:lnTo>
                  <a:close/>
                  <a:moveTo>
                    <a:pt x="36" y="89"/>
                  </a:moveTo>
                  <a:lnTo>
                    <a:pt x="31" y="84"/>
                  </a:lnTo>
                  <a:lnTo>
                    <a:pt x="31" y="80"/>
                  </a:lnTo>
                  <a:lnTo>
                    <a:pt x="27" y="76"/>
                  </a:lnTo>
                  <a:lnTo>
                    <a:pt x="27" y="80"/>
                  </a:lnTo>
                  <a:lnTo>
                    <a:pt x="22" y="89"/>
                  </a:lnTo>
                  <a:lnTo>
                    <a:pt x="27" y="89"/>
                  </a:lnTo>
                  <a:lnTo>
                    <a:pt x="27" y="93"/>
                  </a:lnTo>
                  <a:lnTo>
                    <a:pt x="31" y="93"/>
                  </a:lnTo>
                  <a:lnTo>
                    <a:pt x="36" y="89"/>
                  </a:lnTo>
                  <a:close/>
                  <a:moveTo>
                    <a:pt x="62" y="71"/>
                  </a:moveTo>
                  <a:lnTo>
                    <a:pt x="76" y="58"/>
                  </a:lnTo>
                  <a:lnTo>
                    <a:pt x="76" y="49"/>
                  </a:lnTo>
                  <a:lnTo>
                    <a:pt x="58" y="53"/>
                  </a:lnTo>
                  <a:lnTo>
                    <a:pt x="49" y="49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0" y="67"/>
                  </a:lnTo>
                  <a:lnTo>
                    <a:pt x="36" y="71"/>
                  </a:lnTo>
                  <a:lnTo>
                    <a:pt x="36" y="84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36" y="107"/>
                  </a:lnTo>
                  <a:lnTo>
                    <a:pt x="31" y="107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27" y="111"/>
                  </a:lnTo>
                  <a:lnTo>
                    <a:pt x="27" y="116"/>
                  </a:lnTo>
                  <a:lnTo>
                    <a:pt x="36" y="111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1" y="125"/>
                  </a:lnTo>
                  <a:lnTo>
                    <a:pt x="36" y="125"/>
                  </a:lnTo>
                  <a:lnTo>
                    <a:pt x="40" y="134"/>
                  </a:lnTo>
                  <a:lnTo>
                    <a:pt x="40" y="138"/>
                  </a:lnTo>
                  <a:lnTo>
                    <a:pt x="45" y="138"/>
                  </a:lnTo>
                  <a:lnTo>
                    <a:pt x="45" y="134"/>
                  </a:lnTo>
                  <a:lnTo>
                    <a:pt x="49" y="134"/>
                  </a:lnTo>
                  <a:lnTo>
                    <a:pt x="45" y="125"/>
                  </a:lnTo>
                  <a:lnTo>
                    <a:pt x="49" y="125"/>
                  </a:lnTo>
                  <a:lnTo>
                    <a:pt x="49" y="134"/>
                  </a:lnTo>
                  <a:lnTo>
                    <a:pt x="54" y="134"/>
                  </a:lnTo>
                  <a:lnTo>
                    <a:pt x="54" y="143"/>
                  </a:lnTo>
                  <a:lnTo>
                    <a:pt x="49" y="151"/>
                  </a:lnTo>
                  <a:lnTo>
                    <a:pt x="54" y="160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6"/>
                  </a:lnTo>
                  <a:lnTo>
                    <a:pt x="58" y="151"/>
                  </a:lnTo>
                  <a:lnTo>
                    <a:pt x="67" y="156"/>
                  </a:lnTo>
                  <a:lnTo>
                    <a:pt x="71" y="151"/>
                  </a:lnTo>
                  <a:lnTo>
                    <a:pt x="80" y="151"/>
                  </a:lnTo>
                  <a:lnTo>
                    <a:pt x="76" y="156"/>
                  </a:lnTo>
                  <a:lnTo>
                    <a:pt x="71" y="160"/>
                  </a:lnTo>
                  <a:lnTo>
                    <a:pt x="76" y="174"/>
                  </a:lnTo>
                  <a:lnTo>
                    <a:pt x="80" y="169"/>
                  </a:lnTo>
                  <a:lnTo>
                    <a:pt x="85" y="169"/>
                  </a:lnTo>
                  <a:lnTo>
                    <a:pt x="76" y="174"/>
                  </a:lnTo>
                  <a:lnTo>
                    <a:pt x="76" y="183"/>
                  </a:lnTo>
                  <a:lnTo>
                    <a:pt x="80" y="187"/>
                  </a:lnTo>
                  <a:lnTo>
                    <a:pt x="62" y="187"/>
                  </a:lnTo>
                  <a:lnTo>
                    <a:pt x="58" y="187"/>
                  </a:lnTo>
                  <a:lnTo>
                    <a:pt x="54" y="187"/>
                  </a:lnTo>
                  <a:lnTo>
                    <a:pt x="58" y="192"/>
                  </a:lnTo>
                  <a:lnTo>
                    <a:pt x="54" y="201"/>
                  </a:lnTo>
                  <a:lnTo>
                    <a:pt x="62" y="196"/>
                  </a:lnTo>
                  <a:lnTo>
                    <a:pt x="67" y="196"/>
                  </a:lnTo>
                  <a:lnTo>
                    <a:pt x="67" y="205"/>
                  </a:lnTo>
                  <a:lnTo>
                    <a:pt x="67" y="210"/>
                  </a:lnTo>
                  <a:lnTo>
                    <a:pt x="62" y="219"/>
                  </a:lnTo>
                  <a:lnTo>
                    <a:pt x="45" y="223"/>
                  </a:lnTo>
                  <a:lnTo>
                    <a:pt x="49" y="232"/>
                  </a:lnTo>
                  <a:lnTo>
                    <a:pt x="58" y="223"/>
                  </a:lnTo>
                  <a:lnTo>
                    <a:pt x="62" y="232"/>
                  </a:lnTo>
                  <a:lnTo>
                    <a:pt x="67" y="232"/>
                  </a:lnTo>
                  <a:lnTo>
                    <a:pt x="71" y="232"/>
                  </a:lnTo>
                  <a:lnTo>
                    <a:pt x="76" y="227"/>
                  </a:lnTo>
                  <a:lnTo>
                    <a:pt x="80" y="227"/>
                  </a:lnTo>
                  <a:lnTo>
                    <a:pt x="76" y="236"/>
                  </a:lnTo>
                  <a:lnTo>
                    <a:pt x="62" y="241"/>
                  </a:lnTo>
                  <a:lnTo>
                    <a:pt x="58" y="245"/>
                  </a:lnTo>
                  <a:lnTo>
                    <a:pt x="54" y="250"/>
                  </a:lnTo>
                  <a:lnTo>
                    <a:pt x="49" y="254"/>
                  </a:lnTo>
                  <a:lnTo>
                    <a:pt x="45" y="259"/>
                  </a:lnTo>
                  <a:lnTo>
                    <a:pt x="40" y="263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5" y="268"/>
                  </a:lnTo>
                  <a:lnTo>
                    <a:pt x="45" y="272"/>
                  </a:lnTo>
                  <a:lnTo>
                    <a:pt x="49" y="263"/>
                  </a:lnTo>
                  <a:lnTo>
                    <a:pt x="58" y="259"/>
                  </a:lnTo>
                  <a:lnTo>
                    <a:pt x="71" y="263"/>
                  </a:lnTo>
                  <a:lnTo>
                    <a:pt x="71" y="254"/>
                  </a:lnTo>
                  <a:lnTo>
                    <a:pt x="85" y="250"/>
                  </a:lnTo>
                  <a:lnTo>
                    <a:pt x="89" y="254"/>
                  </a:lnTo>
                  <a:lnTo>
                    <a:pt x="89" y="259"/>
                  </a:lnTo>
                  <a:lnTo>
                    <a:pt x="94" y="254"/>
                  </a:lnTo>
                  <a:lnTo>
                    <a:pt x="98" y="254"/>
                  </a:lnTo>
                  <a:lnTo>
                    <a:pt x="98" y="254"/>
                  </a:lnTo>
                  <a:lnTo>
                    <a:pt x="103" y="254"/>
                  </a:lnTo>
                  <a:lnTo>
                    <a:pt x="103" y="250"/>
                  </a:lnTo>
                  <a:lnTo>
                    <a:pt x="112" y="254"/>
                  </a:lnTo>
                  <a:lnTo>
                    <a:pt x="121" y="250"/>
                  </a:lnTo>
                  <a:lnTo>
                    <a:pt x="125" y="250"/>
                  </a:lnTo>
                  <a:lnTo>
                    <a:pt x="138" y="250"/>
                  </a:lnTo>
                  <a:lnTo>
                    <a:pt x="143" y="241"/>
                  </a:lnTo>
                  <a:lnTo>
                    <a:pt x="143" y="232"/>
                  </a:lnTo>
                  <a:lnTo>
                    <a:pt x="134" y="232"/>
                  </a:lnTo>
                  <a:lnTo>
                    <a:pt x="129" y="232"/>
                  </a:lnTo>
                  <a:lnTo>
                    <a:pt x="138" y="223"/>
                  </a:lnTo>
                  <a:lnTo>
                    <a:pt x="143" y="223"/>
                  </a:lnTo>
                  <a:lnTo>
                    <a:pt x="147" y="214"/>
                  </a:lnTo>
                  <a:lnTo>
                    <a:pt x="147" y="205"/>
                  </a:lnTo>
                  <a:lnTo>
                    <a:pt x="143" y="201"/>
                  </a:lnTo>
                  <a:lnTo>
                    <a:pt x="129" y="201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25" y="192"/>
                  </a:lnTo>
                  <a:lnTo>
                    <a:pt x="121" y="183"/>
                  </a:lnTo>
                  <a:lnTo>
                    <a:pt x="121" y="178"/>
                  </a:lnTo>
                  <a:lnTo>
                    <a:pt x="112" y="160"/>
                  </a:lnTo>
                  <a:lnTo>
                    <a:pt x="107" y="160"/>
                  </a:lnTo>
                  <a:lnTo>
                    <a:pt x="103" y="151"/>
                  </a:lnTo>
                  <a:lnTo>
                    <a:pt x="103" y="147"/>
                  </a:lnTo>
                  <a:lnTo>
                    <a:pt x="98" y="134"/>
                  </a:lnTo>
                  <a:lnTo>
                    <a:pt x="94" y="129"/>
                  </a:lnTo>
                  <a:lnTo>
                    <a:pt x="85" y="125"/>
                  </a:lnTo>
                  <a:lnTo>
                    <a:pt x="76" y="125"/>
                  </a:lnTo>
                  <a:lnTo>
                    <a:pt x="80" y="116"/>
                  </a:lnTo>
                  <a:lnTo>
                    <a:pt x="85" y="120"/>
                  </a:lnTo>
                  <a:lnTo>
                    <a:pt x="89" y="111"/>
                  </a:lnTo>
                  <a:lnTo>
                    <a:pt x="85" y="116"/>
                  </a:lnTo>
                  <a:lnTo>
                    <a:pt x="85" y="107"/>
                  </a:lnTo>
                  <a:lnTo>
                    <a:pt x="85" y="98"/>
                  </a:lnTo>
                  <a:lnTo>
                    <a:pt x="98" y="80"/>
                  </a:lnTo>
                  <a:lnTo>
                    <a:pt x="98" y="76"/>
                  </a:lnTo>
                  <a:lnTo>
                    <a:pt x="89" y="80"/>
                  </a:lnTo>
                  <a:lnTo>
                    <a:pt x="71" y="76"/>
                  </a:lnTo>
                  <a:lnTo>
                    <a:pt x="62" y="80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62" y="76"/>
                  </a:lnTo>
                  <a:lnTo>
                    <a:pt x="67" y="71"/>
                  </a:lnTo>
                  <a:lnTo>
                    <a:pt x="62" y="71"/>
                  </a:lnTo>
                  <a:close/>
                  <a:moveTo>
                    <a:pt x="71" y="35"/>
                  </a:moveTo>
                  <a:lnTo>
                    <a:pt x="71" y="44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80" y="44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80" y="31"/>
                  </a:lnTo>
                  <a:lnTo>
                    <a:pt x="71" y="35"/>
                  </a:lnTo>
                  <a:close/>
                  <a:moveTo>
                    <a:pt x="103" y="17"/>
                  </a:moveTo>
                  <a:lnTo>
                    <a:pt x="107" y="13"/>
                  </a:lnTo>
                  <a:lnTo>
                    <a:pt x="103" y="0"/>
                  </a:lnTo>
                  <a:lnTo>
                    <a:pt x="98" y="8"/>
                  </a:lnTo>
                  <a:lnTo>
                    <a:pt x="103" y="8"/>
                  </a:lnTo>
                  <a:lnTo>
                    <a:pt x="103" y="17"/>
                  </a:lnTo>
                  <a:close/>
                </a:path>
              </a:pathLst>
            </a:custGeom>
            <a:solidFill>
              <a:srgbClr val="118296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7" name="Freeform 198"/>
            <p:cNvSpPr>
              <a:spLocks/>
            </p:cNvSpPr>
            <p:nvPr/>
          </p:nvSpPr>
          <p:spPr bwMode="gray">
            <a:xfrm>
              <a:off x="2424124" y="4818435"/>
              <a:ext cx="197137" cy="225549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58"/>
                </a:cxn>
                <a:cxn ang="0">
                  <a:pos x="5" y="53"/>
                </a:cxn>
                <a:cxn ang="0">
                  <a:pos x="5" y="53"/>
                </a:cxn>
                <a:cxn ang="0">
                  <a:pos x="5" y="53"/>
                </a:cxn>
                <a:cxn ang="0">
                  <a:pos x="5" y="49"/>
                </a:cxn>
                <a:cxn ang="0">
                  <a:pos x="9" y="49"/>
                </a:cxn>
                <a:cxn ang="0">
                  <a:pos x="13" y="44"/>
                </a:cxn>
                <a:cxn ang="0">
                  <a:pos x="9" y="40"/>
                </a:cxn>
                <a:cxn ang="0">
                  <a:pos x="13" y="40"/>
                </a:cxn>
                <a:cxn ang="0">
                  <a:pos x="13" y="40"/>
                </a:cxn>
                <a:cxn ang="0">
                  <a:pos x="5" y="35"/>
                </a:cxn>
                <a:cxn ang="0">
                  <a:pos x="5" y="31"/>
                </a:cxn>
                <a:cxn ang="0">
                  <a:pos x="9" y="26"/>
                </a:cxn>
                <a:cxn ang="0">
                  <a:pos x="9" y="22"/>
                </a:cxn>
                <a:cxn ang="0">
                  <a:pos x="5" y="22"/>
                </a:cxn>
                <a:cxn ang="0">
                  <a:pos x="5" y="17"/>
                </a:cxn>
                <a:cxn ang="0">
                  <a:pos x="9" y="17"/>
                </a:cxn>
                <a:cxn ang="0">
                  <a:pos x="9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13" y="0"/>
                </a:cxn>
                <a:cxn ang="0">
                  <a:pos x="27" y="0"/>
                </a:cxn>
                <a:cxn ang="0">
                  <a:pos x="31" y="9"/>
                </a:cxn>
                <a:cxn ang="0">
                  <a:pos x="31" y="17"/>
                </a:cxn>
                <a:cxn ang="0">
                  <a:pos x="40" y="26"/>
                </a:cxn>
                <a:cxn ang="0">
                  <a:pos x="49" y="31"/>
                </a:cxn>
                <a:cxn ang="0">
                  <a:pos x="54" y="31"/>
                </a:cxn>
                <a:cxn ang="0">
                  <a:pos x="54" y="35"/>
                </a:cxn>
                <a:cxn ang="0">
                  <a:pos x="58" y="35"/>
                </a:cxn>
                <a:cxn ang="0">
                  <a:pos x="54" y="53"/>
                </a:cxn>
                <a:cxn ang="0">
                  <a:pos x="67" y="62"/>
                </a:cxn>
                <a:cxn ang="0">
                  <a:pos x="67" y="67"/>
                </a:cxn>
                <a:cxn ang="0">
                  <a:pos x="58" y="71"/>
                </a:cxn>
                <a:cxn ang="0">
                  <a:pos x="58" y="80"/>
                </a:cxn>
                <a:cxn ang="0">
                  <a:pos x="54" y="76"/>
                </a:cxn>
                <a:cxn ang="0">
                  <a:pos x="40" y="80"/>
                </a:cxn>
                <a:cxn ang="0">
                  <a:pos x="40" y="80"/>
                </a:cxn>
                <a:cxn ang="0">
                  <a:pos x="31" y="84"/>
                </a:cxn>
                <a:cxn ang="0">
                  <a:pos x="27" y="84"/>
                </a:cxn>
                <a:cxn ang="0">
                  <a:pos x="27" y="76"/>
                </a:cxn>
                <a:cxn ang="0">
                  <a:pos x="18" y="71"/>
                </a:cxn>
                <a:cxn ang="0">
                  <a:pos x="13" y="84"/>
                </a:cxn>
                <a:cxn ang="0">
                  <a:pos x="9" y="84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67"/>
                </a:cxn>
              </a:cxnLst>
              <a:rect l="0" t="0" r="r" b="b"/>
              <a:pathLst>
                <a:path w="67" h="84">
                  <a:moveTo>
                    <a:pt x="0" y="67"/>
                  </a:moveTo>
                  <a:lnTo>
                    <a:pt x="0" y="67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49"/>
                  </a:lnTo>
                  <a:lnTo>
                    <a:pt x="9" y="49"/>
                  </a:lnTo>
                  <a:lnTo>
                    <a:pt x="13" y="44"/>
                  </a:lnTo>
                  <a:lnTo>
                    <a:pt x="9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5" y="35"/>
                  </a:lnTo>
                  <a:lnTo>
                    <a:pt x="5" y="31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0" y="4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31" y="9"/>
                  </a:lnTo>
                  <a:lnTo>
                    <a:pt x="31" y="17"/>
                  </a:lnTo>
                  <a:lnTo>
                    <a:pt x="40" y="26"/>
                  </a:lnTo>
                  <a:lnTo>
                    <a:pt x="49" y="31"/>
                  </a:lnTo>
                  <a:lnTo>
                    <a:pt x="54" y="31"/>
                  </a:lnTo>
                  <a:lnTo>
                    <a:pt x="54" y="35"/>
                  </a:lnTo>
                  <a:lnTo>
                    <a:pt x="58" y="35"/>
                  </a:lnTo>
                  <a:lnTo>
                    <a:pt x="54" y="53"/>
                  </a:lnTo>
                  <a:lnTo>
                    <a:pt x="67" y="62"/>
                  </a:lnTo>
                  <a:lnTo>
                    <a:pt x="67" y="67"/>
                  </a:lnTo>
                  <a:lnTo>
                    <a:pt x="58" y="71"/>
                  </a:lnTo>
                  <a:lnTo>
                    <a:pt x="58" y="80"/>
                  </a:lnTo>
                  <a:lnTo>
                    <a:pt x="54" y="76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31" y="84"/>
                  </a:lnTo>
                  <a:lnTo>
                    <a:pt x="27" y="84"/>
                  </a:lnTo>
                  <a:lnTo>
                    <a:pt x="27" y="76"/>
                  </a:lnTo>
                  <a:lnTo>
                    <a:pt x="18" y="71"/>
                  </a:lnTo>
                  <a:lnTo>
                    <a:pt x="13" y="84"/>
                  </a:lnTo>
                  <a:lnTo>
                    <a:pt x="9" y="8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DDDDDD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8" name="Freeform 199"/>
            <p:cNvSpPr>
              <a:spLocks/>
            </p:cNvSpPr>
            <p:nvPr/>
          </p:nvSpPr>
          <p:spPr bwMode="gray">
            <a:xfrm>
              <a:off x="2424124" y="5009075"/>
              <a:ext cx="38251" cy="349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13"/>
                </a:cxn>
                <a:cxn ang="0">
                  <a:pos x="13" y="1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0" y="0"/>
                  </a:lnTo>
                  <a:lnTo>
                    <a:pt x="9" y="13"/>
                  </a:lnTo>
                  <a:lnTo>
                    <a:pt x="13" y="1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9" name="Freeform 200"/>
            <p:cNvSpPr>
              <a:spLocks noEditPoints="1"/>
            </p:cNvSpPr>
            <p:nvPr/>
          </p:nvSpPr>
          <p:spPr bwMode="gray">
            <a:xfrm>
              <a:off x="926458" y="4950004"/>
              <a:ext cx="932730" cy="778674"/>
            </a:xfrm>
            <a:custGeom>
              <a:avLst/>
              <a:gdLst/>
              <a:ahLst/>
              <a:cxnLst>
                <a:cxn ang="0">
                  <a:pos x="4" y="290"/>
                </a:cxn>
                <a:cxn ang="0">
                  <a:pos x="13" y="277"/>
                </a:cxn>
                <a:cxn ang="0">
                  <a:pos x="22" y="286"/>
                </a:cxn>
                <a:cxn ang="0">
                  <a:pos x="27" y="290"/>
                </a:cxn>
                <a:cxn ang="0">
                  <a:pos x="27" y="286"/>
                </a:cxn>
                <a:cxn ang="0">
                  <a:pos x="143" y="125"/>
                </a:cxn>
                <a:cxn ang="0">
                  <a:pos x="156" y="138"/>
                </a:cxn>
                <a:cxn ang="0">
                  <a:pos x="170" y="147"/>
                </a:cxn>
                <a:cxn ang="0">
                  <a:pos x="179" y="143"/>
                </a:cxn>
                <a:cxn ang="0">
                  <a:pos x="196" y="138"/>
                </a:cxn>
                <a:cxn ang="0">
                  <a:pos x="205" y="138"/>
                </a:cxn>
                <a:cxn ang="0">
                  <a:pos x="219" y="134"/>
                </a:cxn>
                <a:cxn ang="0">
                  <a:pos x="228" y="125"/>
                </a:cxn>
                <a:cxn ang="0">
                  <a:pos x="241" y="111"/>
                </a:cxn>
                <a:cxn ang="0">
                  <a:pos x="250" y="98"/>
                </a:cxn>
                <a:cxn ang="0">
                  <a:pos x="241" y="89"/>
                </a:cxn>
                <a:cxn ang="0">
                  <a:pos x="263" y="53"/>
                </a:cxn>
                <a:cxn ang="0">
                  <a:pos x="295" y="35"/>
                </a:cxn>
                <a:cxn ang="0">
                  <a:pos x="295" y="31"/>
                </a:cxn>
                <a:cxn ang="0">
                  <a:pos x="295" y="27"/>
                </a:cxn>
                <a:cxn ang="0">
                  <a:pos x="277" y="27"/>
                </a:cxn>
                <a:cxn ang="0">
                  <a:pos x="259" y="22"/>
                </a:cxn>
                <a:cxn ang="0">
                  <a:pos x="241" y="22"/>
                </a:cxn>
                <a:cxn ang="0">
                  <a:pos x="223" y="4"/>
                </a:cxn>
                <a:cxn ang="0">
                  <a:pos x="214" y="4"/>
                </a:cxn>
                <a:cxn ang="0">
                  <a:pos x="201" y="4"/>
                </a:cxn>
                <a:cxn ang="0">
                  <a:pos x="179" y="4"/>
                </a:cxn>
                <a:cxn ang="0">
                  <a:pos x="170" y="0"/>
                </a:cxn>
                <a:cxn ang="0">
                  <a:pos x="152" y="4"/>
                </a:cxn>
                <a:cxn ang="0">
                  <a:pos x="143" y="0"/>
                </a:cxn>
                <a:cxn ang="0">
                  <a:pos x="125" y="0"/>
                </a:cxn>
                <a:cxn ang="0">
                  <a:pos x="116" y="4"/>
                </a:cxn>
                <a:cxn ang="0">
                  <a:pos x="112" y="18"/>
                </a:cxn>
                <a:cxn ang="0">
                  <a:pos x="116" y="22"/>
                </a:cxn>
                <a:cxn ang="0">
                  <a:pos x="116" y="31"/>
                </a:cxn>
                <a:cxn ang="0">
                  <a:pos x="129" y="31"/>
                </a:cxn>
                <a:cxn ang="0">
                  <a:pos x="152" y="40"/>
                </a:cxn>
                <a:cxn ang="0">
                  <a:pos x="152" y="53"/>
                </a:cxn>
                <a:cxn ang="0">
                  <a:pos x="147" y="71"/>
                </a:cxn>
                <a:cxn ang="0">
                  <a:pos x="138" y="85"/>
                </a:cxn>
                <a:cxn ang="0">
                  <a:pos x="143" y="107"/>
                </a:cxn>
                <a:cxn ang="0">
                  <a:pos x="143" y="116"/>
                </a:cxn>
                <a:cxn ang="0">
                  <a:pos x="268" y="94"/>
                </a:cxn>
                <a:cxn ang="0">
                  <a:pos x="268" y="103"/>
                </a:cxn>
                <a:cxn ang="0">
                  <a:pos x="272" y="103"/>
                </a:cxn>
                <a:cxn ang="0">
                  <a:pos x="272" y="94"/>
                </a:cxn>
                <a:cxn ang="0">
                  <a:pos x="286" y="85"/>
                </a:cxn>
                <a:cxn ang="0">
                  <a:pos x="290" y="89"/>
                </a:cxn>
                <a:cxn ang="0">
                  <a:pos x="304" y="85"/>
                </a:cxn>
                <a:cxn ang="0">
                  <a:pos x="299" y="76"/>
                </a:cxn>
                <a:cxn ang="0">
                  <a:pos x="290" y="80"/>
                </a:cxn>
                <a:cxn ang="0">
                  <a:pos x="308" y="71"/>
                </a:cxn>
                <a:cxn ang="0">
                  <a:pos x="317" y="80"/>
                </a:cxn>
                <a:cxn ang="0">
                  <a:pos x="308" y="71"/>
                </a:cxn>
              </a:cxnLst>
              <a:rect l="0" t="0" r="r" b="b"/>
              <a:pathLst>
                <a:path w="317" h="290">
                  <a:moveTo>
                    <a:pt x="0" y="281"/>
                  </a:moveTo>
                  <a:lnTo>
                    <a:pt x="4" y="290"/>
                  </a:lnTo>
                  <a:lnTo>
                    <a:pt x="13" y="286"/>
                  </a:lnTo>
                  <a:lnTo>
                    <a:pt x="13" y="277"/>
                  </a:lnTo>
                  <a:lnTo>
                    <a:pt x="0" y="281"/>
                  </a:lnTo>
                  <a:close/>
                  <a:moveTo>
                    <a:pt x="22" y="286"/>
                  </a:moveTo>
                  <a:lnTo>
                    <a:pt x="18" y="290"/>
                  </a:lnTo>
                  <a:lnTo>
                    <a:pt x="27" y="290"/>
                  </a:lnTo>
                  <a:lnTo>
                    <a:pt x="27" y="286"/>
                  </a:lnTo>
                  <a:lnTo>
                    <a:pt x="27" y="286"/>
                  </a:lnTo>
                  <a:lnTo>
                    <a:pt x="22" y="286"/>
                  </a:lnTo>
                  <a:close/>
                  <a:moveTo>
                    <a:pt x="143" y="125"/>
                  </a:moveTo>
                  <a:lnTo>
                    <a:pt x="156" y="134"/>
                  </a:lnTo>
                  <a:lnTo>
                    <a:pt x="156" y="138"/>
                  </a:lnTo>
                  <a:lnTo>
                    <a:pt x="156" y="143"/>
                  </a:lnTo>
                  <a:lnTo>
                    <a:pt x="170" y="147"/>
                  </a:lnTo>
                  <a:lnTo>
                    <a:pt x="174" y="138"/>
                  </a:lnTo>
                  <a:lnTo>
                    <a:pt x="179" y="143"/>
                  </a:lnTo>
                  <a:lnTo>
                    <a:pt x="187" y="134"/>
                  </a:lnTo>
                  <a:lnTo>
                    <a:pt x="196" y="138"/>
                  </a:lnTo>
                  <a:lnTo>
                    <a:pt x="205" y="134"/>
                  </a:lnTo>
                  <a:lnTo>
                    <a:pt x="205" y="138"/>
                  </a:lnTo>
                  <a:lnTo>
                    <a:pt x="214" y="134"/>
                  </a:lnTo>
                  <a:lnTo>
                    <a:pt x="219" y="134"/>
                  </a:lnTo>
                  <a:lnTo>
                    <a:pt x="223" y="129"/>
                  </a:lnTo>
                  <a:lnTo>
                    <a:pt x="228" y="125"/>
                  </a:lnTo>
                  <a:lnTo>
                    <a:pt x="237" y="125"/>
                  </a:lnTo>
                  <a:lnTo>
                    <a:pt x="241" y="111"/>
                  </a:lnTo>
                  <a:lnTo>
                    <a:pt x="246" y="103"/>
                  </a:lnTo>
                  <a:lnTo>
                    <a:pt x="250" y="98"/>
                  </a:lnTo>
                  <a:lnTo>
                    <a:pt x="246" y="98"/>
                  </a:lnTo>
                  <a:lnTo>
                    <a:pt x="241" y="89"/>
                  </a:lnTo>
                  <a:lnTo>
                    <a:pt x="241" y="85"/>
                  </a:lnTo>
                  <a:lnTo>
                    <a:pt x="263" y="53"/>
                  </a:lnTo>
                  <a:lnTo>
                    <a:pt x="281" y="49"/>
                  </a:lnTo>
                  <a:lnTo>
                    <a:pt x="295" y="35"/>
                  </a:lnTo>
                  <a:lnTo>
                    <a:pt x="295" y="31"/>
                  </a:lnTo>
                  <a:lnTo>
                    <a:pt x="295" y="31"/>
                  </a:lnTo>
                  <a:lnTo>
                    <a:pt x="299" y="27"/>
                  </a:lnTo>
                  <a:lnTo>
                    <a:pt x="295" y="27"/>
                  </a:lnTo>
                  <a:lnTo>
                    <a:pt x="286" y="27"/>
                  </a:lnTo>
                  <a:lnTo>
                    <a:pt x="277" y="27"/>
                  </a:lnTo>
                  <a:lnTo>
                    <a:pt x="268" y="22"/>
                  </a:lnTo>
                  <a:lnTo>
                    <a:pt x="259" y="22"/>
                  </a:lnTo>
                  <a:lnTo>
                    <a:pt x="246" y="22"/>
                  </a:lnTo>
                  <a:lnTo>
                    <a:pt x="241" y="22"/>
                  </a:lnTo>
                  <a:lnTo>
                    <a:pt x="228" y="13"/>
                  </a:lnTo>
                  <a:lnTo>
                    <a:pt x="223" y="4"/>
                  </a:lnTo>
                  <a:lnTo>
                    <a:pt x="214" y="9"/>
                  </a:lnTo>
                  <a:lnTo>
                    <a:pt x="214" y="4"/>
                  </a:lnTo>
                  <a:lnTo>
                    <a:pt x="205" y="4"/>
                  </a:lnTo>
                  <a:lnTo>
                    <a:pt x="201" y="4"/>
                  </a:lnTo>
                  <a:lnTo>
                    <a:pt x="192" y="4"/>
                  </a:lnTo>
                  <a:lnTo>
                    <a:pt x="179" y="4"/>
                  </a:lnTo>
                  <a:lnTo>
                    <a:pt x="170" y="4"/>
                  </a:lnTo>
                  <a:lnTo>
                    <a:pt x="170" y="0"/>
                  </a:lnTo>
                  <a:lnTo>
                    <a:pt x="161" y="0"/>
                  </a:lnTo>
                  <a:lnTo>
                    <a:pt x="152" y="4"/>
                  </a:lnTo>
                  <a:lnTo>
                    <a:pt x="147" y="0"/>
                  </a:lnTo>
                  <a:lnTo>
                    <a:pt x="143" y="0"/>
                  </a:lnTo>
                  <a:lnTo>
                    <a:pt x="134" y="0"/>
                  </a:lnTo>
                  <a:lnTo>
                    <a:pt x="125" y="0"/>
                  </a:lnTo>
                  <a:lnTo>
                    <a:pt x="129" y="4"/>
                  </a:lnTo>
                  <a:lnTo>
                    <a:pt x="116" y="4"/>
                  </a:lnTo>
                  <a:lnTo>
                    <a:pt x="112" y="9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16" y="22"/>
                  </a:lnTo>
                  <a:lnTo>
                    <a:pt x="120" y="27"/>
                  </a:lnTo>
                  <a:lnTo>
                    <a:pt x="116" y="31"/>
                  </a:lnTo>
                  <a:lnTo>
                    <a:pt x="120" y="35"/>
                  </a:lnTo>
                  <a:lnTo>
                    <a:pt x="129" y="31"/>
                  </a:lnTo>
                  <a:lnTo>
                    <a:pt x="134" y="40"/>
                  </a:lnTo>
                  <a:lnTo>
                    <a:pt x="152" y="40"/>
                  </a:lnTo>
                  <a:lnTo>
                    <a:pt x="161" y="44"/>
                  </a:lnTo>
                  <a:lnTo>
                    <a:pt x="152" y="53"/>
                  </a:lnTo>
                  <a:lnTo>
                    <a:pt x="147" y="67"/>
                  </a:lnTo>
                  <a:lnTo>
                    <a:pt x="147" y="71"/>
                  </a:lnTo>
                  <a:lnTo>
                    <a:pt x="147" y="80"/>
                  </a:lnTo>
                  <a:lnTo>
                    <a:pt x="138" y="85"/>
                  </a:lnTo>
                  <a:lnTo>
                    <a:pt x="147" y="98"/>
                  </a:lnTo>
                  <a:lnTo>
                    <a:pt x="143" y="107"/>
                  </a:lnTo>
                  <a:lnTo>
                    <a:pt x="147" y="116"/>
                  </a:lnTo>
                  <a:lnTo>
                    <a:pt x="143" y="116"/>
                  </a:lnTo>
                  <a:lnTo>
                    <a:pt x="143" y="125"/>
                  </a:lnTo>
                  <a:close/>
                  <a:moveTo>
                    <a:pt x="268" y="94"/>
                  </a:moveTo>
                  <a:lnTo>
                    <a:pt x="263" y="98"/>
                  </a:lnTo>
                  <a:lnTo>
                    <a:pt x="268" y="103"/>
                  </a:lnTo>
                  <a:lnTo>
                    <a:pt x="268" y="103"/>
                  </a:lnTo>
                  <a:lnTo>
                    <a:pt x="272" y="103"/>
                  </a:lnTo>
                  <a:lnTo>
                    <a:pt x="268" y="98"/>
                  </a:lnTo>
                  <a:lnTo>
                    <a:pt x="272" y="94"/>
                  </a:lnTo>
                  <a:lnTo>
                    <a:pt x="268" y="94"/>
                  </a:lnTo>
                  <a:close/>
                  <a:moveTo>
                    <a:pt x="286" y="85"/>
                  </a:moveTo>
                  <a:lnTo>
                    <a:pt x="286" y="85"/>
                  </a:lnTo>
                  <a:lnTo>
                    <a:pt x="290" y="89"/>
                  </a:lnTo>
                  <a:lnTo>
                    <a:pt x="299" y="89"/>
                  </a:lnTo>
                  <a:lnTo>
                    <a:pt x="304" y="85"/>
                  </a:lnTo>
                  <a:lnTo>
                    <a:pt x="304" y="80"/>
                  </a:lnTo>
                  <a:lnTo>
                    <a:pt x="299" y="76"/>
                  </a:lnTo>
                  <a:lnTo>
                    <a:pt x="299" y="76"/>
                  </a:lnTo>
                  <a:lnTo>
                    <a:pt x="290" y="80"/>
                  </a:lnTo>
                  <a:lnTo>
                    <a:pt x="286" y="85"/>
                  </a:lnTo>
                  <a:close/>
                  <a:moveTo>
                    <a:pt x="308" y="71"/>
                  </a:moveTo>
                  <a:lnTo>
                    <a:pt x="308" y="80"/>
                  </a:lnTo>
                  <a:lnTo>
                    <a:pt x="317" y="80"/>
                  </a:lnTo>
                  <a:lnTo>
                    <a:pt x="313" y="71"/>
                  </a:lnTo>
                  <a:lnTo>
                    <a:pt x="308" y="71"/>
                  </a:lnTo>
                  <a:close/>
                </a:path>
              </a:pathLst>
            </a:custGeom>
            <a:solidFill>
              <a:srgbClr val="118296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Gruppieren 1"/>
          <p:cNvGrpSpPr/>
          <p:nvPr/>
        </p:nvGrpSpPr>
        <p:grpSpPr>
          <a:xfrm>
            <a:off x="6429861" y="6049801"/>
            <a:ext cx="2133089" cy="246221"/>
            <a:chOff x="801987" y="5394509"/>
            <a:chExt cx="2133089" cy="246221"/>
          </a:xfrm>
        </p:grpSpPr>
        <p:sp>
          <p:nvSpPr>
            <p:cNvPr id="181" name="Oval 194"/>
            <p:cNvSpPr/>
            <p:nvPr/>
          </p:nvSpPr>
          <p:spPr>
            <a:xfrm>
              <a:off x="801987" y="5467851"/>
              <a:ext cx="108000" cy="108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524D33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920079" y="5394509"/>
              <a:ext cx="20149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Active</a:t>
              </a:r>
              <a:r>
                <a:rPr lang="de-DE" sz="10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0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markets</a:t>
              </a:r>
              <a:endParaRPr lang="de-CH" sz="6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3" name="Gruppieren 2"/>
          <p:cNvGrpSpPr/>
          <p:nvPr/>
        </p:nvGrpSpPr>
        <p:grpSpPr>
          <a:xfrm>
            <a:off x="4871864" y="6049801"/>
            <a:ext cx="3023688" cy="246221"/>
            <a:chOff x="801987" y="5613706"/>
            <a:chExt cx="3023688" cy="246221"/>
          </a:xfrm>
        </p:grpSpPr>
        <p:sp>
          <p:nvSpPr>
            <p:cNvPr id="185" name="Oval 194"/>
            <p:cNvSpPr>
              <a:spLocks noChangeAspect="1"/>
            </p:cNvSpPr>
            <p:nvPr/>
          </p:nvSpPr>
          <p:spPr>
            <a:xfrm>
              <a:off x="801987" y="5668374"/>
              <a:ext cx="108000" cy="108000"/>
            </a:xfrm>
            <a:prstGeom prst="ellipse">
              <a:avLst/>
            </a:prstGeom>
            <a:solidFill>
              <a:srgbClr val="1182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524D33"/>
                </a:solidFill>
              </a:endParaRP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920079" y="5613706"/>
              <a:ext cx="29055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Adressable</a:t>
              </a:r>
              <a:r>
                <a:rPr lang="de-DE" sz="10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0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markets</a:t>
              </a:r>
              <a:endParaRPr lang="de-CH" sz="6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87" name="Gerade Verbindung 186"/>
          <p:cNvCxnSpPr/>
          <p:nvPr/>
        </p:nvCxnSpPr>
        <p:spPr>
          <a:xfrm>
            <a:off x="9361314" y="3631726"/>
            <a:ext cx="0" cy="57780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rade Verbindung 187"/>
          <p:cNvCxnSpPr/>
          <p:nvPr/>
        </p:nvCxnSpPr>
        <p:spPr>
          <a:xfrm>
            <a:off x="10242994" y="4196301"/>
            <a:ext cx="0" cy="57780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Gerade Verbindung 188"/>
          <p:cNvCxnSpPr/>
          <p:nvPr/>
        </p:nvCxnSpPr>
        <p:spPr>
          <a:xfrm>
            <a:off x="11112958" y="4771608"/>
            <a:ext cx="0" cy="57780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189"/>
          <p:cNvCxnSpPr/>
          <p:nvPr/>
        </p:nvCxnSpPr>
        <p:spPr>
          <a:xfrm>
            <a:off x="8472264" y="3631726"/>
            <a:ext cx="8867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190"/>
          <p:cNvCxnSpPr/>
          <p:nvPr/>
        </p:nvCxnSpPr>
        <p:spPr>
          <a:xfrm>
            <a:off x="9361314" y="4204650"/>
            <a:ext cx="8867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191"/>
          <p:cNvCxnSpPr/>
          <p:nvPr/>
        </p:nvCxnSpPr>
        <p:spPr>
          <a:xfrm>
            <a:off x="10232780" y="4779143"/>
            <a:ext cx="88679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feld 192"/>
          <p:cNvSpPr txBox="1"/>
          <p:nvPr/>
        </p:nvSpPr>
        <p:spPr>
          <a:xfrm>
            <a:off x="8378190" y="3318943"/>
            <a:ext cx="1562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</a:t>
            </a:r>
            <a:r>
              <a:rPr lang="de-DE" sz="11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1...</a:t>
            </a:r>
            <a:endParaRPr lang="de-CH" sz="8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Textfeld 193"/>
          <p:cNvSpPr txBox="1"/>
          <p:nvPr/>
        </p:nvSpPr>
        <p:spPr>
          <a:xfrm>
            <a:off x="9376993" y="3921212"/>
            <a:ext cx="1562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</a:t>
            </a:r>
            <a:r>
              <a:rPr lang="de-DE" sz="11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2...</a:t>
            </a:r>
            <a:endParaRPr lang="de-CH" sz="8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Textfeld 194"/>
          <p:cNvSpPr txBox="1"/>
          <p:nvPr/>
        </p:nvSpPr>
        <p:spPr>
          <a:xfrm>
            <a:off x="10241106" y="4506413"/>
            <a:ext cx="1562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</a:t>
            </a:r>
            <a:r>
              <a:rPr lang="de-DE" sz="11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3...</a:t>
            </a:r>
            <a:endParaRPr lang="de-CH" sz="8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6" name="Gerader Verbinder 7"/>
          <p:cNvCxnSpPr/>
          <p:nvPr/>
        </p:nvCxnSpPr>
        <p:spPr>
          <a:xfrm>
            <a:off x="623392" y="2573432"/>
            <a:ext cx="252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hteck 196"/>
          <p:cNvSpPr/>
          <p:nvPr/>
        </p:nvSpPr>
        <p:spPr>
          <a:xfrm>
            <a:off x="950288" y="2357408"/>
            <a:ext cx="1850982" cy="44488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118296"/>
                </a:solidFill>
                <a:latin typeface="Tahoma" charset="0"/>
                <a:ea typeface="Tahoma" charset="0"/>
                <a:cs typeface="Tahoma" charset="0"/>
              </a:rPr>
              <a:t>Size &amp; Growth</a:t>
            </a:r>
            <a:endParaRPr lang="de-CH" sz="1400" b="1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239" name="Gerader Verbinder 7"/>
          <p:cNvCxnSpPr/>
          <p:nvPr/>
        </p:nvCxnSpPr>
        <p:spPr>
          <a:xfrm>
            <a:off x="4872144" y="2569711"/>
            <a:ext cx="252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hteck 239"/>
          <p:cNvSpPr/>
          <p:nvPr/>
        </p:nvSpPr>
        <p:spPr>
          <a:xfrm>
            <a:off x="5322590" y="2353687"/>
            <a:ext cx="1590786" cy="38377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118296"/>
                </a:solidFill>
                <a:latin typeface="Tahoma" charset="0"/>
                <a:ea typeface="Tahoma" charset="0"/>
                <a:cs typeface="Tahoma" charset="0"/>
              </a:rPr>
              <a:t>Int. </a:t>
            </a:r>
            <a:r>
              <a:rPr lang="de-DE" sz="1400" b="1" dirty="0" err="1">
                <a:solidFill>
                  <a:srgbClr val="118296"/>
                </a:solidFill>
                <a:latin typeface="Tahoma" charset="0"/>
                <a:ea typeface="Tahoma" charset="0"/>
                <a:cs typeface="Tahoma" charset="0"/>
              </a:rPr>
              <a:t>Scope</a:t>
            </a:r>
            <a:endParaRPr lang="de-CH" sz="1400" b="1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241" name="Gerader Verbinder 7"/>
          <p:cNvCxnSpPr/>
          <p:nvPr/>
        </p:nvCxnSpPr>
        <p:spPr>
          <a:xfrm>
            <a:off x="8400536" y="2565505"/>
            <a:ext cx="252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hteck 242"/>
          <p:cNvSpPr/>
          <p:nvPr/>
        </p:nvSpPr>
        <p:spPr>
          <a:xfrm>
            <a:off x="8850982" y="2349481"/>
            <a:ext cx="1590786" cy="38377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118296"/>
                </a:solidFill>
                <a:latin typeface="Tahoma" charset="0"/>
                <a:ea typeface="Tahoma" charset="0"/>
                <a:cs typeface="Tahoma" charset="0"/>
              </a:rPr>
              <a:t>Entry </a:t>
            </a:r>
            <a:r>
              <a:rPr lang="de-DE" sz="1400" b="1" dirty="0" err="1">
                <a:solidFill>
                  <a:srgbClr val="118296"/>
                </a:solidFill>
                <a:latin typeface="Tahoma" charset="0"/>
                <a:ea typeface="Tahoma" charset="0"/>
                <a:cs typeface="Tahoma" charset="0"/>
              </a:rPr>
              <a:t>Steps</a:t>
            </a:r>
            <a:endParaRPr lang="de-CH" sz="1400" b="1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2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hteck 90"/>
          <p:cNvSpPr/>
          <p:nvPr/>
        </p:nvSpPr>
        <p:spPr>
          <a:xfrm>
            <a:off x="263352" y="260648"/>
            <a:ext cx="11665296" cy="6336704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7" name="Rechteck 36"/>
          <p:cNvSpPr/>
          <p:nvPr/>
        </p:nvSpPr>
        <p:spPr>
          <a:xfrm>
            <a:off x="6888088" y="2907439"/>
            <a:ext cx="4751968" cy="2231626"/>
          </a:xfrm>
          <a:prstGeom prst="rect">
            <a:avLst/>
          </a:prstGeom>
          <a:solidFill>
            <a:srgbClr val="FFFFFF"/>
          </a:solidFill>
          <a:ln w="6350" cmpd="sng">
            <a:solidFill>
              <a:srgbClr val="1182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2754019" y="211329"/>
            <a:ext cx="6703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Competition</a:t>
            </a:r>
            <a:r>
              <a:rPr lang="de-DE" sz="4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USP</a:t>
            </a:r>
          </a:p>
        </p:txBody>
      </p:sp>
      <p:cxnSp>
        <p:nvCxnSpPr>
          <p:cNvPr id="48" name="Gerader Verbinder 47"/>
          <p:cNvCxnSpPr/>
          <p:nvPr/>
        </p:nvCxnSpPr>
        <p:spPr>
          <a:xfrm>
            <a:off x="6888088" y="2550320"/>
            <a:ext cx="475196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7263900" y="2348880"/>
            <a:ext cx="4032000" cy="387955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524D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de-DE" sz="1400" b="1" dirty="0"/>
              <a:t>Companies addressing similar markets</a:t>
            </a:r>
          </a:p>
        </p:txBody>
      </p:sp>
      <p:sp>
        <p:nvSpPr>
          <p:cNvPr id="49" name="Rechteck 48"/>
          <p:cNvSpPr/>
          <p:nvPr/>
        </p:nvSpPr>
        <p:spPr>
          <a:xfrm>
            <a:off x="7095909" y="3599568"/>
            <a:ext cx="4400691" cy="8348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Put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some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logos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here</a:t>
            </a:r>
            <a:r>
              <a:rPr lang="de-DE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  <a:endParaRPr lang="de-CH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63352" y="1270501"/>
            <a:ext cx="11376704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Show </a:t>
            </a:r>
            <a:r>
              <a:rPr lang="de-CH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your</a:t>
            </a: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value</a:t>
            </a: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propositions</a:t>
            </a: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(VP) </a:t>
            </a:r>
            <a:r>
              <a:rPr lang="de-CH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and</a:t>
            </a: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compare</a:t>
            </a: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it</a:t>
            </a: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to</a:t>
            </a: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your</a:t>
            </a: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competitors</a:t>
            </a:r>
            <a: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 </a:t>
            </a:r>
            <a:br>
              <a:rPr lang="de-CH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Ideally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have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more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VP’s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than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the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others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 Name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your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USP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and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/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or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unfair </a:t>
            </a:r>
            <a:r>
              <a:rPr lang="de-CH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advantage</a:t>
            </a:r>
            <a:r>
              <a:rPr lang="de-CH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  <a:endParaRPr lang="de-DE" sz="1400" dirty="0">
              <a:solidFill>
                <a:srgbClr val="5F575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481D-800C-4F34-B3D6-C18BC0A4FD2D}" type="slidenum">
              <a:rPr lang="de-CH" smtClean="0"/>
              <a:pPr/>
              <a:t>7</a:t>
            </a:fld>
            <a:endParaRPr lang="de-CH"/>
          </a:p>
        </p:txBody>
      </p:sp>
      <p:grpSp>
        <p:nvGrpSpPr>
          <p:cNvPr id="2" name="Gruppierung 1"/>
          <p:cNvGrpSpPr/>
          <p:nvPr/>
        </p:nvGrpSpPr>
        <p:grpSpPr>
          <a:xfrm>
            <a:off x="479376" y="2474767"/>
            <a:ext cx="5895156" cy="3103678"/>
            <a:chOff x="3063524" y="1338452"/>
            <a:chExt cx="5895156" cy="3103678"/>
          </a:xfrm>
        </p:grpSpPr>
        <p:cxnSp>
          <p:nvCxnSpPr>
            <p:cNvPr id="8" name="Gerader Verbinder 7"/>
            <p:cNvCxnSpPr/>
            <p:nvPr/>
          </p:nvCxnSpPr>
          <p:spPr>
            <a:xfrm>
              <a:off x="3096886" y="1770502"/>
              <a:ext cx="586179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/>
            <p:nvPr/>
          </p:nvCxnSpPr>
          <p:spPr>
            <a:xfrm>
              <a:off x="3096885" y="4002750"/>
              <a:ext cx="5861795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/>
            <p:cNvCxnSpPr/>
            <p:nvPr/>
          </p:nvCxnSpPr>
          <p:spPr>
            <a:xfrm>
              <a:off x="3096884" y="3893883"/>
              <a:ext cx="586179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57"/>
            <p:cNvCxnSpPr/>
            <p:nvPr/>
          </p:nvCxnSpPr>
          <p:spPr>
            <a:xfrm>
              <a:off x="4614339" y="1338454"/>
              <a:ext cx="0" cy="2664296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/>
            <p:cNvCxnSpPr/>
            <p:nvPr/>
          </p:nvCxnSpPr>
          <p:spPr>
            <a:xfrm>
              <a:off x="5694459" y="1338453"/>
              <a:ext cx="0" cy="266429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/>
            <p:cNvCxnSpPr/>
            <p:nvPr/>
          </p:nvCxnSpPr>
          <p:spPr>
            <a:xfrm>
              <a:off x="7854699" y="1338452"/>
              <a:ext cx="0" cy="266429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/>
            <p:cNvCxnSpPr/>
            <p:nvPr/>
          </p:nvCxnSpPr>
          <p:spPr>
            <a:xfrm>
              <a:off x="6774579" y="1338454"/>
              <a:ext cx="0" cy="2664296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3063525" y="1919993"/>
              <a:ext cx="15841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 </a:t>
              </a:r>
              <a:r>
                <a:rPr lang="de-CH" sz="12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Propositions</a:t>
              </a:r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3063524" y="2316590"/>
              <a:ext cx="15841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 </a:t>
              </a:r>
              <a:r>
                <a:rPr lang="de-CH" sz="12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Propositions</a:t>
              </a:r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3071664" y="2715877"/>
              <a:ext cx="15841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 </a:t>
              </a:r>
              <a:r>
                <a:rPr lang="de-CH" sz="12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Propositions</a:t>
              </a:r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3068810" y="3114080"/>
              <a:ext cx="15841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 </a:t>
              </a:r>
              <a:r>
                <a:rPr lang="de-CH" sz="12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Propositions</a:t>
              </a:r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3071664" y="3511761"/>
              <a:ext cx="15841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 </a:t>
              </a:r>
              <a:r>
                <a:rPr lang="de-CH" sz="12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Propositions</a:t>
              </a:r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4635157" y="1414005"/>
              <a:ext cx="1095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Competitor</a:t>
              </a:r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5700707" y="1413235"/>
              <a:ext cx="1095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Competitor</a:t>
              </a:r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6769261" y="1412465"/>
              <a:ext cx="1095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Competitor</a:t>
              </a:r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7863196" y="1411695"/>
              <a:ext cx="1095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Your</a:t>
              </a:r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Venture</a:t>
              </a: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3096886" y="4134353"/>
              <a:ext cx="1584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b="1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Your</a:t>
              </a:r>
              <a:r>
                <a:rPr lang="de-CH" sz="1400" b="1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USP</a:t>
              </a: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4987384" y="2328594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√</a:t>
              </a: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4987384" y="2715877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√</a:t>
              </a: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6058343" y="2336425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√</a:t>
              </a: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7130709" y="3114811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√</a:t>
              </a: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7138006" y="1907672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√</a:t>
              </a: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987384" y="1919993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4987384" y="3129957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4987384" y="3511760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6052806" y="3112010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6052806" y="3493813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7132215" y="2342072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7132215" y="2723875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6058343" y="1918944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√</a:t>
              </a:r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6052095" y="2730332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7126678" y="3492363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8168655" y="1925552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√</a:t>
              </a:r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8168654" y="2312702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√</a:t>
              </a:r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8168655" y="2717512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√</a:t>
              </a:r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8168653" y="3114080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√</a:t>
              </a: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8174973" y="3492363"/>
              <a:ext cx="34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8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/>
          <p:cNvSpPr/>
          <p:nvPr/>
        </p:nvSpPr>
        <p:spPr>
          <a:xfrm>
            <a:off x="263352" y="260648"/>
            <a:ext cx="11665296" cy="6336704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4" name="Textfeld 93"/>
          <p:cNvSpPr txBox="1"/>
          <p:nvPr/>
        </p:nvSpPr>
        <p:spPr>
          <a:xfrm>
            <a:off x="9508404" y="1783613"/>
            <a:ext cx="1368152" cy="183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24" name="Textfeld 23"/>
          <p:cNvSpPr txBox="1"/>
          <p:nvPr/>
        </p:nvSpPr>
        <p:spPr>
          <a:xfrm>
            <a:off x="2769118" y="211329"/>
            <a:ext cx="6703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</a:t>
            </a:r>
            <a:endParaRPr lang="de-CH" sz="4400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63352" y="4733067"/>
            <a:ext cx="11665296" cy="1864285"/>
          </a:xfrm>
          <a:prstGeom prst="rect">
            <a:avLst/>
          </a:prstGeom>
          <a:solidFill>
            <a:srgbClr val="524D33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071063" y="3745064"/>
            <a:ext cx="2213816" cy="513998"/>
            <a:chOff x="1986397" y="2630963"/>
            <a:chExt cx="2213816" cy="513998"/>
          </a:xfrm>
        </p:grpSpPr>
        <p:sp>
          <p:nvSpPr>
            <p:cNvPr id="31" name="Textfeld 30"/>
            <p:cNvSpPr txBox="1"/>
            <p:nvPr/>
          </p:nvSpPr>
          <p:spPr>
            <a:xfrm>
              <a:off x="2441816" y="2630963"/>
              <a:ext cx="13029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>
                  <a:solidFill>
                    <a:srgbClr val="1182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Name 1</a:t>
              </a:r>
              <a:endParaRPr lang="de-CH" sz="1100" b="1" dirty="0">
                <a:solidFill>
                  <a:srgbClr val="1182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1986397" y="2883351"/>
              <a:ext cx="22138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Role</a:t>
              </a:r>
              <a:r>
                <a:rPr lang="de-DE" sz="1100" b="1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in </a:t>
              </a:r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company</a:t>
              </a:r>
              <a:endParaRPr lang="de-CH" sz="1100" b="1" dirty="0">
                <a:solidFill>
                  <a:srgbClr val="524D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5" name="Textfeld 44"/>
          <p:cNvSpPr txBox="1"/>
          <p:nvPr/>
        </p:nvSpPr>
        <p:spPr>
          <a:xfrm>
            <a:off x="8000488" y="4084237"/>
            <a:ext cx="1368152" cy="183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grpSp>
        <p:nvGrpSpPr>
          <p:cNvPr id="91" name="Gruppieren 90"/>
          <p:cNvGrpSpPr/>
          <p:nvPr/>
        </p:nvGrpSpPr>
        <p:grpSpPr>
          <a:xfrm>
            <a:off x="5098665" y="3745064"/>
            <a:ext cx="2213816" cy="513998"/>
            <a:chOff x="1986397" y="2630963"/>
            <a:chExt cx="2213816" cy="513998"/>
          </a:xfrm>
        </p:grpSpPr>
        <p:sp>
          <p:nvSpPr>
            <p:cNvPr id="92" name="Textfeld 91"/>
            <p:cNvSpPr txBox="1"/>
            <p:nvPr/>
          </p:nvSpPr>
          <p:spPr>
            <a:xfrm>
              <a:off x="2281487" y="2630963"/>
              <a:ext cx="16298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>
                  <a:solidFill>
                    <a:srgbClr val="1182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Name 2</a:t>
              </a:r>
              <a:endParaRPr lang="de-CH" sz="1100" b="1" dirty="0">
                <a:solidFill>
                  <a:srgbClr val="1182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1986397" y="2883351"/>
              <a:ext cx="22138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Role</a:t>
              </a:r>
              <a:r>
                <a:rPr lang="de-DE" sz="1100" b="1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in </a:t>
              </a:r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company</a:t>
              </a:r>
              <a:endParaRPr lang="de-CH" sz="1100" b="1" dirty="0">
                <a:solidFill>
                  <a:srgbClr val="524D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8071135" y="3745064"/>
            <a:ext cx="2213816" cy="513998"/>
            <a:chOff x="1986397" y="2630963"/>
            <a:chExt cx="2213816" cy="513998"/>
          </a:xfrm>
        </p:grpSpPr>
        <p:sp>
          <p:nvSpPr>
            <p:cNvPr id="98" name="Textfeld 97"/>
            <p:cNvSpPr txBox="1"/>
            <p:nvPr/>
          </p:nvSpPr>
          <p:spPr>
            <a:xfrm>
              <a:off x="2222459" y="2630963"/>
              <a:ext cx="1746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>
                  <a:solidFill>
                    <a:srgbClr val="1182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Name 3</a:t>
              </a:r>
              <a:endParaRPr lang="de-CH" sz="1100" b="1" dirty="0">
                <a:solidFill>
                  <a:srgbClr val="1182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1986397" y="2883351"/>
              <a:ext cx="22138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Role</a:t>
              </a:r>
              <a:r>
                <a:rPr lang="de-DE" sz="1100" b="1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in </a:t>
              </a:r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company</a:t>
              </a:r>
              <a:endParaRPr lang="de-CH" sz="1100" b="1" dirty="0">
                <a:solidFill>
                  <a:srgbClr val="524D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3" name="Textfeld 122"/>
          <p:cNvSpPr txBox="1"/>
          <p:nvPr/>
        </p:nvSpPr>
        <p:spPr>
          <a:xfrm>
            <a:off x="408786" y="4762513"/>
            <a:ext cx="178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Advisory Board</a:t>
            </a:r>
            <a:endParaRPr lang="de-CH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2" name="Gruppieren 131"/>
          <p:cNvGrpSpPr/>
          <p:nvPr/>
        </p:nvGrpSpPr>
        <p:grpSpPr>
          <a:xfrm>
            <a:off x="3704457" y="5913410"/>
            <a:ext cx="2213816" cy="695415"/>
            <a:chOff x="1986397" y="2630963"/>
            <a:chExt cx="2213816" cy="695415"/>
          </a:xfrm>
        </p:grpSpPr>
        <p:sp>
          <p:nvSpPr>
            <p:cNvPr id="133" name="Textfeld 132"/>
            <p:cNvSpPr txBox="1"/>
            <p:nvPr/>
          </p:nvSpPr>
          <p:spPr>
            <a:xfrm>
              <a:off x="2281487" y="2630963"/>
              <a:ext cx="16298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err="1">
                  <a:solidFill>
                    <a:srgbClr val="1182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Advisor</a:t>
              </a:r>
              <a:r>
                <a:rPr lang="de-DE" sz="1100" b="1" dirty="0">
                  <a:solidFill>
                    <a:srgbClr val="1182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lang="de-CH" sz="1100" b="1" dirty="0">
                <a:solidFill>
                  <a:srgbClr val="1182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Textfeld 133"/>
            <p:cNvSpPr txBox="1"/>
            <p:nvPr/>
          </p:nvSpPr>
          <p:spPr>
            <a:xfrm>
              <a:off x="1986397" y="3064768"/>
              <a:ext cx="22138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Role</a:t>
              </a:r>
              <a:r>
                <a:rPr lang="de-DE" sz="1100" b="1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</a:t>
              </a:r>
              <a:r>
                <a:rPr lang="de-DE" sz="1100" b="1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advisor</a:t>
              </a:r>
              <a:endParaRPr lang="de-CH" sz="1100" b="1" dirty="0">
                <a:solidFill>
                  <a:srgbClr val="524D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Textfeld 134"/>
            <p:cNvSpPr txBox="1"/>
            <p:nvPr/>
          </p:nvSpPr>
          <p:spPr>
            <a:xfrm>
              <a:off x="1986397" y="2847866"/>
              <a:ext cx="22138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Role</a:t>
              </a:r>
              <a:r>
                <a:rPr lang="de-DE" sz="11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/ </a:t>
              </a:r>
              <a:r>
                <a:rPr lang="de-DE" sz="11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Corrent</a:t>
              </a:r>
              <a:r>
                <a:rPr lang="de-DE" sz="11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1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occupation</a:t>
              </a:r>
              <a:endParaRPr lang="de-CH" sz="11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6" name="Gruppieren 125"/>
          <p:cNvGrpSpPr/>
          <p:nvPr/>
        </p:nvGrpSpPr>
        <p:grpSpPr>
          <a:xfrm>
            <a:off x="1055440" y="5913410"/>
            <a:ext cx="2213816" cy="695415"/>
            <a:chOff x="1986397" y="2630963"/>
            <a:chExt cx="2213816" cy="695415"/>
          </a:xfrm>
        </p:grpSpPr>
        <p:sp>
          <p:nvSpPr>
            <p:cNvPr id="127" name="Textfeld 126"/>
            <p:cNvSpPr txBox="1"/>
            <p:nvPr/>
          </p:nvSpPr>
          <p:spPr>
            <a:xfrm>
              <a:off x="2340218" y="2630963"/>
              <a:ext cx="15036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err="1">
                  <a:solidFill>
                    <a:srgbClr val="1182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Advisor</a:t>
              </a:r>
              <a:r>
                <a:rPr lang="de-DE" sz="1100" b="1" dirty="0">
                  <a:solidFill>
                    <a:srgbClr val="1182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lang="de-CH" sz="1100" b="1" dirty="0">
                <a:solidFill>
                  <a:srgbClr val="1182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feld 127"/>
            <p:cNvSpPr txBox="1"/>
            <p:nvPr/>
          </p:nvSpPr>
          <p:spPr>
            <a:xfrm>
              <a:off x="1986397" y="3064768"/>
              <a:ext cx="22138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Role</a:t>
              </a:r>
              <a:r>
                <a:rPr lang="de-DE" sz="1100" b="1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</a:t>
              </a:r>
              <a:r>
                <a:rPr lang="de-DE" sz="1100" b="1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advisor</a:t>
              </a:r>
              <a:endParaRPr lang="de-CH" sz="1100" b="1" dirty="0">
                <a:solidFill>
                  <a:srgbClr val="524D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Textfeld 128"/>
            <p:cNvSpPr txBox="1"/>
            <p:nvPr/>
          </p:nvSpPr>
          <p:spPr>
            <a:xfrm>
              <a:off x="1986397" y="2847866"/>
              <a:ext cx="22138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Role</a:t>
              </a:r>
              <a:r>
                <a:rPr lang="de-DE" sz="11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/ </a:t>
              </a:r>
              <a:r>
                <a:rPr lang="de-DE" sz="11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Corrent</a:t>
              </a:r>
              <a:r>
                <a:rPr lang="de-DE" sz="11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1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occupation</a:t>
              </a:r>
              <a:endParaRPr lang="de-CH" sz="11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" name="Gruppieren 137"/>
          <p:cNvGrpSpPr/>
          <p:nvPr/>
        </p:nvGrpSpPr>
        <p:grpSpPr>
          <a:xfrm>
            <a:off x="6353474" y="5913410"/>
            <a:ext cx="2213816" cy="695415"/>
            <a:chOff x="1986397" y="2630963"/>
            <a:chExt cx="2213816" cy="695415"/>
          </a:xfrm>
        </p:grpSpPr>
        <p:sp>
          <p:nvSpPr>
            <p:cNvPr id="48" name="Textfeld 47"/>
            <p:cNvSpPr txBox="1"/>
            <p:nvPr/>
          </p:nvSpPr>
          <p:spPr>
            <a:xfrm>
              <a:off x="2222459" y="2630963"/>
              <a:ext cx="17467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err="1">
                  <a:solidFill>
                    <a:srgbClr val="1182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Advisor</a:t>
              </a:r>
              <a:r>
                <a:rPr lang="de-DE" sz="1100" b="1" dirty="0">
                  <a:solidFill>
                    <a:srgbClr val="1182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endParaRPr lang="de-CH" sz="1100" b="1" dirty="0">
                <a:solidFill>
                  <a:srgbClr val="1182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1986397" y="3064768"/>
              <a:ext cx="22138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Role</a:t>
              </a:r>
              <a:r>
                <a:rPr lang="de-DE" sz="1100" b="1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</a:t>
              </a:r>
              <a:r>
                <a:rPr lang="de-DE" sz="1100" b="1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advisor</a:t>
              </a:r>
              <a:endParaRPr lang="de-CH" sz="1100" b="1" dirty="0">
                <a:solidFill>
                  <a:srgbClr val="524D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1986397" y="2847866"/>
              <a:ext cx="22138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Role</a:t>
              </a:r>
              <a:r>
                <a:rPr lang="de-DE" sz="11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/ </a:t>
              </a:r>
              <a:r>
                <a:rPr lang="de-DE" sz="11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Corrent</a:t>
              </a:r>
              <a:r>
                <a:rPr lang="de-DE" sz="11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1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occupation</a:t>
              </a:r>
              <a:endParaRPr lang="de-CH" sz="11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2" name="Textfeld 51"/>
          <p:cNvSpPr txBox="1"/>
          <p:nvPr/>
        </p:nvSpPr>
        <p:spPr>
          <a:xfrm>
            <a:off x="352978" y="2629300"/>
            <a:ext cx="178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Founders</a:t>
            </a:r>
            <a:br>
              <a:rPr lang="de-DE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</a:t>
            </a:r>
            <a:endParaRPr lang="de-CH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Gruppieren 125"/>
          <p:cNvGrpSpPr/>
          <p:nvPr/>
        </p:nvGrpSpPr>
        <p:grpSpPr>
          <a:xfrm>
            <a:off x="9002492" y="5913410"/>
            <a:ext cx="2213816" cy="695415"/>
            <a:chOff x="1986397" y="2630963"/>
            <a:chExt cx="2213816" cy="695415"/>
          </a:xfrm>
        </p:grpSpPr>
        <p:sp>
          <p:nvSpPr>
            <p:cNvPr id="59" name="Textfeld 58"/>
            <p:cNvSpPr txBox="1"/>
            <p:nvPr/>
          </p:nvSpPr>
          <p:spPr>
            <a:xfrm>
              <a:off x="2176541" y="2630963"/>
              <a:ext cx="18282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err="1">
                  <a:solidFill>
                    <a:srgbClr val="1182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Advisor</a:t>
              </a:r>
              <a:r>
                <a:rPr lang="de-DE" sz="1100" b="1" dirty="0">
                  <a:solidFill>
                    <a:srgbClr val="1182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de-CH" sz="1100" b="1" dirty="0">
                <a:solidFill>
                  <a:srgbClr val="1182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1986397" y="3064768"/>
              <a:ext cx="22138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Role</a:t>
              </a:r>
              <a:r>
                <a:rPr lang="de-DE" sz="1100" b="1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</a:t>
              </a:r>
              <a:r>
                <a:rPr lang="de-DE" sz="1100" b="1" dirty="0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100" b="1" dirty="0" err="1">
                  <a:solidFill>
                    <a:srgbClr val="524D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advisor</a:t>
              </a:r>
              <a:endParaRPr lang="de-CH" sz="1100" b="1" dirty="0">
                <a:solidFill>
                  <a:srgbClr val="524D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1986397" y="2847866"/>
              <a:ext cx="22138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Role</a:t>
              </a:r>
              <a:r>
                <a:rPr lang="de-DE" sz="11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/ </a:t>
              </a:r>
              <a:r>
                <a:rPr lang="de-DE" sz="11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Corrent</a:t>
              </a:r>
              <a:r>
                <a:rPr lang="de-DE" sz="1100" dirty="0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DE" sz="1100" dirty="0" err="1">
                  <a:solidFill>
                    <a:srgbClr val="5F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occupation</a:t>
              </a:r>
              <a:endParaRPr lang="de-CH" sz="11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4" name="Textfeld 63"/>
          <p:cNvSpPr txBox="1"/>
          <p:nvPr/>
        </p:nvSpPr>
        <p:spPr>
          <a:xfrm>
            <a:off x="389845" y="1103835"/>
            <a:ext cx="11305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bring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venture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Also,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logos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companys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worked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studied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already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advisor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de-DE" sz="14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it!</a:t>
            </a:r>
            <a:endParaRPr lang="de-CH" sz="14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26479" y="2609882"/>
            <a:ext cx="1043998" cy="1043998"/>
          </a:xfrm>
          <a:prstGeom prst="ellipse">
            <a:avLst/>
          </a:prstGeom>
          <a:solidFill>
            <a:srgbClr val="FFFFFF"/>
          </a:solidFill>
          <a:ln>
            <a:solidFill>
              <a:srgbClr val="ACC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ACCC58"/>
                </a:solidFill>
              </a:rPr>
              <a:t>Picture</a:t>
            </a:r>
          </a:p>
        </p:txBody>
      </p:sp>
      <p:sp>
        <p:nvSpPr>
          <p:cNvPr id="65" name="Oval 64"/>
          <p:cNvSpPr/>
          <p:nvPr/>
        </p:nvSpPr>
        <p:spPr>
          <a:xfrm>
            <a:off x="5690366" y="2585736"/>
            <a:ext cx="1043998" cy="1043998"/>
          </a:xfrm>
          <a:prstGeom prst="ellipse">
            <a:avLst/>
          </a:prstGeom>
          <a:solidFill>
            <a:srgbClr val="FFFFFF"/>
          </a:solidFill>
          <a:ln>
            <a:solidFill>
              <a:srgbClr val="ACC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ACCC58"/>
                </a:solidFill>
              </a:rPr>
              <a:t>Picture</a:t>
            </a:r>
            <a:endParaRPr lang="de-DE" sz="1400" dirty="0"/>
          </a:p>
        </p:txBody>
      </p:sp>
      <p:sp>
        <p:nvSpPr>
          <p:cNvPr id="66" name="Oval 65"/>
          <p:cNvSpPr/>
          <p:nvPr/>
        </p:nvSpPr>
        <p:spPr>
          <a:xfrm>
            <a:off x="8656002" y="2585736"/>
            <a:ext cx="1043998" cy="1043998"/>
          </a:xfrm>
          <a:prstGeom prst="ellipse">
            <a:avLst/>
          </a:prstGeom>
          <a:solidFill>
            <a:srgbClr val="FFFFFF"/>
          </a:solidFill>
          <a:ln>
            <a:solidFill>
              <a:srgbClr val="ACC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ACCC58"/>
                </a:solidFill>
              </a:rPr>
              <a:t>Picture</a:t>
            </a:r>
            <a:endParaRPr lang="de-DE" sz="1400" dirty="0"/>
          </a:p>
        </p:txBody>
      </p:sp>
      <p:sp>
        <p:nvSpPr>
          <p:cNvPr id="67" name="Oval 66"/>
          <p:cNvSpPr/>
          <p:nvPr/>
        </p:nvSpPr>
        <p:spPr>
          <a:xfrm>
            <a:off x="1650215" y="4770116"/>
            <a:ext cx="1043998" cy="1043998"/>
          </a:xfrm>
          <a:prstGeom prst="ellipse">
            <a:avLst/>
          </a:prstGeom>
          <a:solidFill>
            <a:srgbClr val="FFFFFF"/>
          </a:solidFill>
          <a:ln>
            <a:solidFill>
              <a:srgbClr val="ACC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ACCC58"/>
                </a:solidFill>
              </a:rPr>
              <a:t>Picture</a:t>
            </a:r>
          </a:p>
        </p:txBody>
      </p:sp>
      <p:sp>
        <p:nvSpPr>
          <p:cNvPr id="68" name="Oval 67"/>
          <p:cNvSpPr/>
          <p:nvPr/>
        </p:nvSpPr>
        <p:spPr>
          <a:xfrm>
            <a:off x="4286801" y="4770116"/>
            <a:ext cx="1043998" cy="1043998"/>
          </a:xfrm>
          <a:prstGeom prst="ellipse">
            <a:avLst/>
          </a:prstGeom>
          <a:solidFill>
            <a:srgbClr val="FFFFFF"/>
          </a:solidFill>
          <a:ln>
            <a:solidFill>
              <a:srgbClr val="ACC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ACCC58"/>
                </a:solidFill>
              </a:rPr>
              <a:t>Picture</a:t>
            </a:r>
          </a:p>
        </p:txBody>
      </p:sp>
      <p:sp>
        <p:nvSpPr>
          <p:cNvPr id="69" name="Oval 68"/>
          <p:cNvSpPr/>
          <p:nvPr/>
        </p:nvSpPr>
        <p:spPr>
          <a:xfrm>
            <a:off x="6948174" y="4770116"/>
            <a:ext cx="1043998" cy="1043998"/>
          </a:xfrm>
          <a:prstGeom prst="ellipse">
            <a:avLst/>
          </a:prstGeom>
          <a:solidFill>
            <a:srgbClr val="FFFFFF"/>
          </a:solidFill>
          <a:ln>
            <a:solidFill>
              <a:srgbClr val="ACC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ACCC58"/>
                </a:solidFill>
              </a:rPr>
              <a:t>Picture</a:t>
            </a:r>
          </a:p>
        </p:txBody>
      </p:sp>
      <p:sp>
        <p:nvSpPr>
          <p:cNvPr id="70" name="Oval 69"/>
          <p:cNvSpPr/>
          <p:nvPr/>
        </p:nvSpPr>
        <p:spPr>
          <a:xfrm>
            <a:off x="9554459" y="4770116"/>
            <a:ext cx="1043998" cy="1043998"/>
          </a:xfrm>
          <a:prstGeom prst="ellipse">
            <a:avLst/>
          </a:prstGeom>
          <a:solidFill>
            <a:srgbClr val="FFFFFF"/>
          </a:solidFill>
          <a:ln>
            <a:solidFill>
              <a:srgbClr val="ACC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ACCC58"/>
                </a:solidFill>
              </a:rPr>
              <a:t>Picture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481D-800C-4F34-B3D6-C18BC0A4FD2D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182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hteck 124"/>
          <p:cNvSpPr/>
          <p:nvPr/>
        </p:nvSpPr>
        <p:spPr>
          <a:xfrm>
            <a:off x="213961" y="260648"/>
            <a:ext cx="11714687" cy="6336704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4320100" y="4252967"/>
            <a:ext cx="550481" cy="794562"/>
            <a:chOff x="1127448" y="2242088"/>
            <a:chExt cx="1440000" cy="2039911"/>
          </a:xfrm>
        </p:grpSpPr>
        <p:sp>
          <p:nvSpPr>
            <p:cNvPr id="3" name="Ellipse 2"/>
            <p:cNvSpPr/>
            <p:nvPr/>
          </p:nvSpPr>
          <p:spPr>
            <a:xfrm>
              <a:off x="1127448" y="22420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754050" y="4101999"/>
              <a:ext cx="180000" cy="18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0" name="Gerader Verbinder 19"/>
            <p:cNvCxnSpPr/>
            <p:nvPr/>
          </p:nvCxnSpPr>
          <p:spPr>
            <a:xfrm flipH="1">
              <a:off x="1847448" y="3682088"/>
              <a:ext cx="80" cy="4199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Ellipse 44"/>
          <p:cNvSpPr/>
          <p:nvPr/>
        </p:nvSpPr>
        <p:spPr>
          <a:xfrm>
            <a:off x="4399012" y="4323916"/>
            <a:ext cx="402405" cy="406711"/>
          </a:xfrm>
          <a:prstGeom prst="ellipse">
            <a:avLst/>
          </a:prstGeom>
          <a:noFill/>
          <a:ln w="28575">
            <a:solidFill>
              <a:srgbClr val="118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3200" b="1" dirty="0">
              <a:solidFill>
                <a:srgbClr val="118296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721444" y="2567114"/>
            <a:ext cx="17971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</a:t>
            </a:r>
            <a: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b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2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</a:t>
            </a:r>
            <a:r>
              <a:rPr lang="de-DE" sz="12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Acquisition</a:t>
            </a:r>
            <a:endParaRPr lang="de-DE" sz="12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7759630" y="2606644"/>
            <a:ext cx="1440000" cy="2039911"/>
            <a:chOff x="1127448" y="2242088"/>
            <a:chExt cx="1440000" cy="2039911"/>
          </a:xfrm>
        </p:grpSpPr>
        <p:sp>
          <p:nvSpPr>
            <p:cNvPr id="55" name="Ellipse 54"/>
            <p:cNvSpPr/>
            <p:nvPr/>
          </p:nvSpPr>
          <p:spPr>
            <a:xfrm>
              <a:off x="1127448" y="22420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6" name="Ellipse 55"/>
            <p:cNvSpPr/>
            <p:nvPr/>
          </p:nvSpPr>
          <p:spPr>
            <a:xfrm>
              <a:off x="1754050" y="4101999"/>
              <a:ext cx="180000" cy="18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57" name="Gerader Verbinder 56"/>
            <p:cNvCxnSpPr/>
            <p:nvPr/>
          </p:nvCxnSpPr>
          <p:spPr>
            <a:xfrm flipH="1">
              <a:off x="1847448" y="3682088"/>
              <a:ext cx="80" cy="4199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>
          <a:xfrm>
            <a:off x="9304298" y="485750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Hardware</a:t>
            </a:r>
            <a:endParaRPr lang="de-CH" sz="1400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7452156" y="5200050"/>
            <a:ext cx="215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Lock-In </a:t>
            </a:r>
            <a:r>
              <a:rPr lang="de-DE" sz="12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</a:t>
            </a:r>
            <a:endParaRPr lang="de-DE" sz="12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sz="12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 </a:t>
            </a:r>
            <a:r>
              <a:rPr lang="de-DE" sz="12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</a:t>
            </a:r>
            <a:r>
              <a:rPr lang="de-DE" sz="12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Standard Deal</a:t>
            </a:r>
          </a:p>
          <a:p>
            <a:pPr algn="ctr"/>
            <a:r>
              <a:rPr lang="de-DE" sz="12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Avg</a:t>
            </a:r>
            <a:r>
              <a:rPr lang="de-DE" sz="12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Deal Duration XX </a:t>
            </a:r>
            <a:r>
              <a:rPr lang="de-DE" sz="12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</a:t>
            </a:r>
            <a:endParaRPr lang="de-CH" sz="14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9991852" y="2606644"/>
            <a:ext cx="1440000" cy="2039911"/>
            <a:chOff x="1127448" y="2242088"/>
            <a:chExt cx="1440000" cy="2039911"/>
          </a:xfrm>
        </p:grpSpPr>
        <p:sp>
          <p:nvSpPr>
            <p:cNvPr id="59" name="Ellipse 58"/>
            <p:cNvSpPr/>
            <p:nvPr/>
          </p:nvSpPr>
          <p:spPr>
            <a:xfrm>
              <a:off x="1127448" y="22420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0" name="Ellipse 59"/>
            <p:cNvSpPr/>
            <p:nvPr/>
          </p:nvSpPr>
          <p:spPr>
            <a:xfrm>
              <a:off x="1754050" y="4101999"/>
              <a:ext cx="180000" cy="18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61" name="Gerader Verbinder 60"/>
            <p:cNvCxnSpPr/>
            <p:nvPr/>
          </p:nvCxnSpPr>
          <p:spPr>
            <a:xfrm flipH="1">
              <a:off x="1847448" y="3682088"/>
              <a:ext cx="80" cy="4199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feld 42"/>
          <p:cNvSpPr txBox="1"/>
          <p:nvPr/>
        </p:nvSpPr>
        <p:spPr>
          <a:xfrm>
            <a:off x="7123099" y="4854866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Fee</a:t>
            </a:r>
            <a:endParaRPr lang="de-CH" sz="1400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9592590" y="5229038"/>
            <a:ext cx="223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 EUR Margin</a:t>
            </a:r>
          </a:p>
          <a:p>
            <a:pPr algn="ctr"/>
            <a:r>
              <a:rPr lang="de-DE" sz="12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Entry </a:t>
            </a:r>
            <a:r>
              <a:rPr lang="de-DE" sz="12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Barrier</a:t>
            </a:r>
            <a:endParaRPr lang="de-DE" sz="12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sz="12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</a:t>
            </a:r>
            <a:r>
              <a:rPr lang="de-DE" sz="12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Oriented</a:t>
            </a:r>
            <a:r>
              <a:rPr lang="de-DE" sz="12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Package Deals</a:t>
            </a:r>
            <a:endParaRPr lang="de-CH" sz="14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8206232" y="3083148"/>
            <a:ext cx="540000" cy="540000"/>
          </a:xfrm>
          <a:prstGeom prst="ellipse">
            <a:avLst/>
          </a:prstGeom>
          <a:noFill/>
          <a:ln w="28575">
            <a:solidFill>
              <a:srgbClr val="118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b="1" dirty="0">
              <a:solidFill>
                <a:srgbClr val="118296"/>
              </a:solidFill>
              <a:latin typeface="Wingdings" panose="05000000000000000000" pitchFamily="2" charset="2"/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10438454" y="3080377"/>
            <a:ext cx="540000" cy="540000"/>
          </a:xfrm>
          <a:prstGeom prst="ellipse">
            <a:avLst/>
          </a:prstGeom>
          <a:noFill/>
          <a:ln w="28575">
            <a:solidFill>
              <a:srgbClr val="118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b="1" dirty="0">
              <a:solidFill>
                <a:srgbClr val="118296"/>
              </a:solidFill>
              <a:latin typeface="Wingdings" panose="05000000000000000000" pitchFamily="2" charset="2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420619" y="2270241"/>
            <a:ext cx="676813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3166421" y="1988840"/>
            <a:ext cx="1085414" cy="43204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rgbClr val="118296"/>
                </a:solidFill>
                <a:latin typeface="Tahoma" charset="0"/>
                <a:ea typeface="Tahoma" charset="0"/>
                <a:cs typeface="Tahoma" charset="0"/>
              </a:rPr>
              <a:t>Process</a:t>
            </a:r>
            <a:endParaRPr lang="de-CH" b="1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68" name="Gerader Verbinder 67"/>
          <p:cNvCxnSpPr/>
          <p:nvPr/>
        </p:nvCxnSpPr>
        <p:spPr>
          <a:xfrm>
            <a:off x="7401133" y="2270241"/>
            <a:ext cx="452691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eck 68"/>
          <p:cNvSpPr/>
          <p:nvPr/>
        </p:nvSpPr>
        <p:spPr>
          <a:xfrm>
            <a:off x="8527255" y="2060848"/>
            <a:ext cx="2091199" cy="43204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118296"/>
                </a:solidFill>
                <a:latin typeface="Tahoma" charset="0"/>
                <a:ea typeface="Tahoma" charset="0"/>
                <a:cs typeface="Tahoma" charset="0"/>
              </a:rPr>
              <a:t>Revenue Stream</a:t>
            </a:r>
            <a:endParaRPr lang="de-CH" b="1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2711624" y="211329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</a:t>
            </a:r>
            <a:endParaRPr lang="de-CH" sz="14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de-CH" sz="4400" b="1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Freeform 32"/>
          <p:cNvSpPr>
            <a:spLocks noChangeAspect="1"/>
          </p:cNvSpPr>
          <p:nvPr/>
        </p:nvSpPr>
        <p:spPr bwMode="gray">
          <a:xfrm>
            <a:off x="4536236" y="4426508"/>
            <a:ext cx="144016" cy="203994"/>
          </a:xfrm>
          <a:custGeom>
            <a:avLst/>
            <a:gdLst/>
            <a:ahLst/>
            <a:cxnLst>
              <a:cxn ang="0">
                <a:pos x="6" y="82"/>
              </a:cxn>
              <a:cxn ang="0">
                <a:pos x="12" y="64"/>
              </a:cxn>
              <a:cxn ang="0">
                <a:pos x="34" y="52"/>
              </a:cxn>
              <a:cxn ang="0">
                <a:pos x="22" y="47"/>
              </a:cxn>
              <a:cxn ang="0">
                <a:pos x="48" y="33"/>
              </a:cxn>
              <a:cxn ang="0">
                <a:pos x="33" y="29"/>
              </a:cxn>
              <a:cxn ang="0">
                <a:pos x="54" y="22"/>
              </a:cxn>
              <a:cxn ang="0">
                <a:pos x="58" y="9"/>
              </a:cxn>
              <a:cxn ang="0">
                <a:pos x="42" y="1"/>
              </a:cxn>
              <a:cxn ang="0">
                <a:pos x="26" y="21"/>
              </a:cxn>
              <a:cxn ang="0">
                <a:pos x="27" y="4"/>
              </a:cxn>
              <a:cxn ang="0">
                <a:pos x="12" y="17"/>
              </a:cxn>
              <a:cxn ang="0">
                <a:pos x="11" y="51"/>
              </a:cxn>
              <a:cxn ang="0">
                <a:pos x="2" y="35"/>
              </a:cxn>
              <a:cxn ang="0">
                <a:pos x="7" y="61"/>
              </a:cxn>
              <a:cxn ang="0">
                <a:pos x="3" y="80"/>
              </a:cxn>
              <a:cxn ang="0">
                <a:pos x="6" y="82"/>
              </a:cxn>
            </a:cxnLst>
            <a:rect l="0" t="0" r="r" b="b"/>
            <a:pathLst>
              <a:path w="59" h="84">
                <a:moveTo>
                  <a:pt x="6" y="82"/>
                </a:moveTo>
                <a:cubicBezTo>
                  <a:pt x="7" y="78"/>
                  <a:pt x="9" y="72"/>
                  <a:pt x="12" y="64"/>
                </a:cubicBezTo>
                <a:cubicBezTo>
                  <a:pt x="23" y="62"/>
                  <a:pt x="27" y="65"/>
                  <a:pt x="34" y="52"/>
                </a:cubicBezTo>
                <a:cubicBezTo>
                  <a:pt x="29" y="54"/>
                  <a:pt x="22" y="49"/>
                  <a:pt x="22" y="47"/>
                </a:cubicBezTo>
                <a:cubicBezTo>
                  <a:pt x="23" y="44"/>
                  <a:pt x="38" y="48"/>
                  <a:pt x="48" y="33"/>
                </a:cubicBezTo>
                <a:cubicBezTo>
                  <a:pt x="36" y="36"/>
                  <a:pt x="31" y="30"/>
                  <a:pt x="33" y="29"/>
                </a:cubicBezTo>
                <a:cubicBezTo>
                  <a:pt x="37" y="27"/>
                  <a:pt x="48" y="28"/>
                  <a:pt x="54" y="22"/>
                </a:cubicBezTo>
                <a:cubicBezTo>
                  <a:pt x="58" y="19"/>
                  <a:pt x="59" y="11"/>
                  <a:pt x="58" y="9"/>
                </a:cubicBezTo>
                <a:cubicBezTo>
                  <a:pt x="56" y="5"/>
                  <a:pt x="47" y="0"/>
                  <a:pt x="42" y="1"/>
                </a:cubicBezTo>
                <a:cubicBezTo>
                  <a:pt x="37" y="1"/>
                  <a:pt x="28" y="21"/>
                  <a:pt x="26" y="21"/>
                </a:cubicBezTo>
                <a:cubicBezTo>
                  <a:pt x="24" y="21"/>
                  <a:pt x="23" y="12"/>
                  <a:pt x="27" y="4"/>
                </a:cubicBezTo>
                <a:cubicBezTo>
                  <a:pt x="23" y="6"/>
                  <a:pt x="15" y="12"/>
                  <a:pt x="12" y="17"/>
                </a:cubicBezTo>
                <a:cubicBezTo>
                  <a:pt x="8" y="27"/>
                  <a:pt x="13" y="50"/>
                  <a:pt x="11" y="51"/>
                </a:cubicBezTo>
                <a:cubicBezTo>
                  <a:pt x="10" y="51"/>
                  <a:pt x="4" y="40"/>
                  <a:pt x="2" y="35"/>
                </a:cubicBezTo>
                <a:cubicBezTo>
                  <a:pt x="0" y="43"/>
                  <a:pt x="0" y="51"/>
                  <a:pt x="7" y="61"/>
                </a:cubicBezTo>
                <a:cubicBezTo>
                  <a:pt x="4" y="68"/>
                  <a:pt x="3" y="76"/>
                  <a:pt x="3" y="80"/>
                </a:cubicBezTo>
                <a:cubicBezTo>
                  <a:pt x="2" y="83"/>
                  <a:pt x="5" y="84"/>
                  <a:pt x="6" y="82"/>
                </a:cubicBezTo>
                <a:close/>
              </a:path>
            </a:pathLst>
          </a:custGeom>
          <a:solidFill>
            <a:srgbClr val="118296"/>
          </a:solidFill>
          <a:ln w="9525">
            <a:solidFill>
              <a:srgbClr val="11829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57610"/>
            <a:endParaRPr lang="en-GB" sz="1900">
              <a:solidFill>
                <a:srgbClr val="118296"/>
              </a:solidFill>
            </a:endParaRPr>
          </a:p>
        </p:txBody>
      </p:sp>
      <p:sp>
        <p:nvSpPr>
          <p:cNvPr id="76" name="Freeform 25"/>
          <p:cNvSpPr>
            <a:spLocks noChangeAspect="1"/>
          </p:cNvSpPr>
          <p:nvPr/>
        </p:nvSpPr>
        <p:spPr bwMode="gray">
          <a:xfrm>
            <a:off x="2264116" y="4449070"/>
            <a:ext cx="250691" cy="200648"/>
          </a:xfrm>
          <a:custGeom>
            <a:avLst/>
            <a:gdLst/>
            <a:ahLst/>
            <a:cxnLst>
              <a:cxn ang="0">
                <a:pos x="67" y="6"/>
              </a:cxn>
              <a:cxn ang="0">
                <a:pos x="42" y="6"/>
              </a:cxn>
              <a:cxn ang="0">
                <a:pos x="37" y="10"/>
              </a:cxn>
              <a:cxn ang="0">
                <a:pos x="33" y="6"/>
              </a:cxn>
              <a:cxn ang="0">
                <a:pos x="8" y="6"/>
              </a:cxn>
              <a:cxn ang="0">
                <a:pos x="8" y="32"/>
              </a:cxn>
              <a:cxn ang="0">
                <a:pos x="37" y="59"/>
              </a:cxn>
              <a:cxn ang="0">
                <a:pos x="67" y="32"/>
              </a:cxn>
              <a:cxn ang="0">
                <a:pos x="67" y="6"/>
              </a:cxn>
            </a:cxnLst>
            <a:rect l="0" t="0" r="r" b="b"/>
            <a:pathLst>
              <a:path w="74" h="59">
                <a:moveTo>
                  <a:pt x="67" y="6"/>
                </a:moveTo>
                <a:cubicBezTo>
                  <a:pt x="60" y="0"/>
                  <a:pt x="49" y="0"/>
                  <a:pt x="42" y="6"/>
                </a:cubicBezTo>
                <a:cubicBezTo>
                  <a:pt x="37" y="10"/>
                  <a:pt x="37" y="10"/>
                  <a:pt x="37" y="10"/>
                </a:cubicBezTo>
                <a:cubicBezTo>
                  <a:pt x="33" y="6"/>
                  <a:pt x="33" y="6"/>
                  <a:pt x="33" y="6"/>
                </a:cubicBezTo>
                <a:cubicBezTo>
                  <a:pt x="26" y="0"/>
                  <a:pt x="15" y="0"/>
                  <a:pt x="8" y="6"/>
                </a:cubicBezTo>
                <a:cubicBezTo>
                  <a:pt x="0" y="13"/>
                  <a:pt x="0" y="25"/>
                  <a:pt x="8" y="32"/>
                </a:cubicBezTo>
                <a:cubicBezTo>
                  <a:pt x="37" y="59"/>
                  <a:pt x="37" y="59"/>
                  <a:pt x="37" y="59"/>
                </a:cubicBezTo>
                <a:cubicBezTo>
                  <a:pt x="67" y="32"/>
                  <a:pt x="67" y="32"/>
                  <a:pt x="67" y="32"/>
                </a:cubicBezTo>
                <a:cubicBezTo>
                  <a:pt x="74" y="25"/>
                  <a:pt x="74" y="13"/>
                  <a:pt x="67" y="6"/>
                </a:cubicBezTo>
                <a:close/>
              </a:path>
            </a:pathLst>
          </a:custGeom>
          <a:solidFill>
            <a:srgbClr val="118296"/>
          </a:solidFill>
          <a:ln w="9525">
            <a:solidFill>
              <a:srgbClr val="11829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57610"/>
            <a:endParaRPr lang="en-GB" sz="1900">
              <a:solidFill>
                <a:srgbClr val="118296"/>
              </a:solidFill>
            </a:endParaRPr>
          </a:p>
        </p:txBody>
      </p:sp>
      <p:grpSp>
        <p:nvGrpSpPr>
          <p:cNvPr id="62" name="Group 373"/>
          <p:cNvGrpSpPr>
            <a:grpSpLocks noChangeAspect="1"/>
          </p:cNvGrpSpPr>
          <p:nvPr/>
        </p:nvGrpSpPr>
        <p:grpSpPr bwMode="gray">
          <a:xfrm>
            <a:off x="2613340" y="5783918"/>
            <a:ext cx="241928" cy="149927"/>
            <a:chOff x="1714500" y="4000504"/>
            <a:chExt cx="1068388" cy="674687"/>
          </a:xfrm>
          <a:solidFill>
            <a:srgbClr val="118296"/>
          </a:solidFill>
        </p:grpSpPr>
        <p:sp>
          <p:nvSpPr>
            <p:cNvPr id="77" name="Freeform 63"/>
            <p:cNvSpPr>
              <a:spLocks/>
            </p:cNvSpPr>
            <p:nvPr/>
          </p:nvSpPr>
          <p:spPr bwMode="gray">
            <a:xfrm>
              <a:off x="1747838" y="4000504"/>
              <a:ext cx="977900" cy="38893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8" y="15"/>
                </a:cxn>
                <a:cxn ang="0">
                  <a:pos x="46" y="34"/>
                </a:cxn>
                <a:cxn ang="0">
                  <a:pos x="69" y="16"/>
                </a:cxn>
                <a:cxn ang="0">
                  <a:pos x="86" y="0"/>
                </a:cxn>
                <a:cxn ang="0">
                  <a:pos x="82" y="0"/>
                </a:cxn>
                <a:cxn ang="0">
                  <a:pos x="5" y="0"/>
                </a:cxn>
                <a:cxn ang="0">
                  <a:pos x="0" y="1"/>
                </a:cxn>
              </a:cxnLst>
              <a:rect l="0" t="0" r="r" b="b"/>
              <a:pathLst>
                <a:path w="86" h="34">
                  <a:moveTo>
                    <a:pt x="0" y="1"/>
                  </a:moveTo>
                  <a:cubicBezTo>
                    <a:pt x="0" y="1"/>
                    <a:pt x="8" y="8"/>
                    <a:pt x="18" y="15"/>
                  </a:cubicBezTo>
                  <a:cubicBezTo>
                    <a:pt x="31" y="26"/>
                    <a:pt x="44" y="34"/>
                    <a:pt x="46" y="34"/>
                  </a:cubicBezTo>
                  <a:cubicBezTo>
                    <a:pt x="47" y="34"/>
                    <a:pt x="52" y="30"/>
                    <a:pt x="69" y="16"/>
                  </a:cubicBezTo>
                  <a:cubicBezTo>
                    <a:pt x="78" y="9"/>
                    <a:pt x="86" y="0"/>
                    <a:pt x="86" y="0"/>
                  </a:cubicBezTo>
                  <a:cubicBezTo>
                    <a:pt x="86" y="0"/>
                    <a:pt x="85" y="0"/>
                    <a:pt x="82" y="0"/>
                  </a:cubicBezTo>
                  <a:cubicBezTo>
                    <a:pt x="82" y="0"/>
                    <a:pt x="9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57610"/>
              <a:endParaRPr lang="en-GB" sz="1900">
                <a:solidFill>
                  <a:prstClr val="black"/>
                </a:solidFill>
              </a:endParaRPr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gray">
            <a:xfrm>
              <a:off x="1714500" y="4046541"/>
              <a:ext cx="431800" cy="61753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0"/>
                </a:cxn>
                <a:cxn ang="0">
                  <a:pos x="38" y="29"/>
                </a:cxn>
                <a:cxn ang="0">
                  <a:pos x="4" y="54"/>
                </a:cxn>
                <a:cxn ang="0">
                  <a:pos x="0" y="44"/>
                </a:cxn>
                <a:cxn ang="0">
                  <a:pos x="0" y="7"/>
                </a:cxn>
              </a:cxnLst>
              <a:rect l="0" t="0" r="r" b="b"/>
              <a:pathLst>
                <a:path w="38" h="54">
                  <a:moveTo>
                    <a:pt x="0" y="7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0" y="54"/>
                    <a:pt x="0" y="44"/>
                  </a:cubicBezTo>
                  <a:cubicBezTo>
                    <a:pt x="0" y="42"/>
                    <a:pt x="0" y="19"/>
                    <a:pt x="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57610"/>
              <a:endParaRPr lang="en-GB" sz="1900">
                <a:solidFill>
                  <a:prstClr val="black"/>
                </a:solidFill>
              </a:endParaRPr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gray">
            <a:xfrm>
              <a:off x="2373313" y="4046541"/>
              <a:ext cx="409575" cy="59372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4" y="0"/>
                </a:cxn>
                <a:cxn ang="0">
                  <a:pos x="36" y="5"/>
                </a:cxn>
                <a:cxn ang="0">
                  <a:pos x="36" y="45"/>
                </a:cxn>
                <a:cxn ang="0">
                  <a:pos x="35" y="52"/>
                </a:cxn>
                <a:cxn ang="0">
                  <a:pos x="0" y="29"/>
                </a:cxn>
              </a:cxnLst>
              <a:rect l="0" t="0" r="r" b="b"/>
              <a:pathLst>
                <a:path w="36" h="52">
                  <a:moveTo>
                    <a:pt x="0" y="29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6" y="1"/>
                    <a:pt x="36" y="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5" y="51"/>
                    <a:pt x="35" y="52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57610"/>
              <a:endParaRPr lang="en-GB" sz="1900">
                <a:solidFill>
                  <a:prstClr val="black"/>
                </a:solidFill>
              </a:endParaRPr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gray">
            <a:xfrm>
              <a:off x="1828800" y="4400554"/>
              <a:ext cx="908050" cy="2746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9" y="3"/>
                </a:cxn>
                <a:cxn ang="0">
                  <a:pos x="45" y="0"/>
                </a:cxn>
                <a:cxn ang="0">
                  <a:pos x="80" y="23"/>
                </a:cxn>
                <a:cxn ang="0">
                  <a:pos x="77" y="24"/>
                </a:cxn>
                <a:cxn ang="0">
                  <a:pos x="0" y="24"/>
                </a:cxn>
                <a:cxn ang="0">
                  <a:pos x="32" y="0"/>
                </a:cxn>
              </a:cxnLst>
              <a:rect l="0" t="0" r="r" b="b"/>
              <a:pathLst>
                <a:path w="80" h="24">
                  <a:moveTo>
                    <a:pt x="32" y="0"/>
                  </a:moveTo>
                  <a:cubicBezTo>
                    <a:pt x="33" y="0"/>
                    <a:pt x="36" y="3"/>
                    <a:pt x="39" y="3"/>
                  </a:cubicBezTo>
                  <a:cubicBezTo>
                    <a:pt x="41" y="3"/>
                    <a:pt x="45" y="0"/>
                    <a:pt x="45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8" y="24"/>
                    <a:pt x="77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31" y="1"/>
                    <a:pt x="3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57610"/>
              <a:endParaRPr lang="en-GB" sz="1900">
                <a:solidFill>
                  <a:prstClr val="black"/>
                </a:solidFill>
              </a:endParaRPr>
            </a:p>
          </p:txBody>
        </p:sp>
      </p:grpSp>
      <p:sp>
        <p:nvSpPr>
          <p:cNvPr id="81" name="Freeform 13"/>
          <p:cNvSpPr>
            <a:spLocks noChangeAspect="1" noEditPoints="1"/>
          </p:cNvSpPr>
          <p:nvPr/>
        </p:nvSpPr>
        <p:spPr bwMode="gray">
          <a:xfrm>
            <a:off x="8290383" y="3700565"/>
            <a:ext cx="345600" cy="230535"/>
          </a:xfrm>
          <a:custGeom>
            <a:avLst/>
            <a:gdLst/>
            <a:ahLst/>
            <a:cxnLst>
              <a:cxn ang="0">
                <a:pos x="114" y="29"/>
              </a:cxn>
              <a:cxn ang="0">
                <a:pos x="114" y="29"/>
              </a:cxn>
              <a:cxn ang="0">
                <a:pos x="110" y="29"/>
              </a:cxn>
              <a:cxn ang="0">
                <a:pos x="106" y="23"/>
              </a:cxn>
              <a:cxn ang="0">
                <a:pos x="107" y="7"/>
              </a:cxn>
              <a:cxn ang="0">
                <a:pos x="98" y="11"/>
              </a:cxn>
              <a:cxn ang="0">
                <a:pos x="98" y="1"/>
              </a:cxn>
              <a:cxn ang="0">
                <a:pos x="85" y="9"/>
              </a:cxn>
              <a:cxn ang="0">
                <a:pos x="85" y="9"/>
              </a:cxn>
              <a:cxn ang="0">
                <a:pos x="64" y="5"/>
              </a:cxn>
              <a:cxn ang="0">
                <a:pos x="18" y="28"/>
              </a:cxn>
              <a:cxn ang="0">
                <a:pos x="11" y="23"/>
              </a:cxn>
              <a:cxn ang="0">
                <a:pos x="20" y="18"/>
              </a:cxn>
              <a:cxn ang="0">
                <a:pos x="15" y="9"/>
              </a:cxn>
              <a:cxn ang="0">
                <a:pos x="6" y="13"/>
              </a:cxn>
              <a:cxn ang="0">
                <a:pos x="6" y="15"/>
              </a:cxn>
              <a:cxn ang="0">
                <a:pos x="2" y="6"/>
              </a:cxn>
              <a:cxn ang="0">
                <a:pos x="5" y="20"/>
              </a:cxn>
              <a:cxn ang="0">
                <a:pos x="16" y="36"/>
              </a:cxn>
              <a:cxn ang="0">
                <a:pos x="16" y="36"/>
              </a:cxn>
              <a:cxn ang="0">
                <a:pos x="16" y="39"/>
              </a:cxn>
              <a:cxn ang="0">
                <a:pos x="32" y="65"/>
              </a:cxn>
              <a:cxn ang="0">
                <a:pos x="37" y="79"/>
              </a:cxn>
              <a:cxn ang="0">
                <a:pos x="50" y="79"/>
              </a:cxn>
              <a:cxn ang="0">
                <a:pos x="51" y="73"/>
              </a:cxn>
              <a:cxn ang="0">
                <a:pos x="64" y="74"/>
              </a:cxn>
              <a:cxn ang="0">
                <a:pos x="75" y="73"/>
              </a:cxn>
              <a:cxn ang="0">
                <a:pos x="77" y="79"/>
              </a:cxn>
              <a:cxn ang="0">
                <a:pos x="90" y="79"/>
              </a:cxn>
              <a:cxn ang="0">
                <a:pos x="93" y="67"/>
              </a:cxn>
              <a:cxn ang="0">
                <a:pos x="93" y="67"/>
              </a:cxn>
              <a:cxn ang="0">
                <a:pos x="108" y="52"/>
              </a:cxn>
              <a:cxn ang="0">
                <a:pos x="114" y="52"/>
              </a:cxn>
              <a:cxn ang="0">
                <a:pos x="114" y="52"/>
              </a:cxn>
              <a:cxn ang="0">
                <a:pos x="119" y="41"/>
              </a:cxn>
              <a:cxn ang="0">
                <a:pos x="114" y="29"/>
              </a:cxn>
              <a:cxn ang="0">
                <a:pos x="9" y="16"/>
              </a:cxn>
              <a:cxn ang="0">
                <a:pos x="9" y="15"/>
              </a:cxn>
              <a:cxn ang="0">
                <a:pos x="14" y="13"/>
              </a:cxn>
              <a:cxn ang="0">
                <a:pos x="16" y="17"/>
              </a:cxn>
              <a:cxn ang="0">
                <a:pos x="12" y="19"/>
              </a:cxn>
              <a:cxn ang="0">
                <a:pos x="9" y="16"/>
              </a:cxn>
              <a:cxn ang="0">
                <a:pos x="74" y="14"/>
              </a:cxn>
              <a:cxn ang="0">
                <a:pos x="63" y="13"/>
              </a:cxn>
              <a:cxn ang="0">
                <a:pos x="53" y="14"/>
              </a:cxn>
              <a:cxn ang="0">
                <a:pos x="52" y="10"/>
              </a:cxn>
              <a:cxn ang="0">
                <a:pos x="62" y="9"/>
              </a:cxn>
              <a:cxn ang="0">
                <a:pos x="75" y="10"/>
              </a:cxn>
              <a:cxn ang="0">
                <a:pos x="74" y="14"/>
              </a:cxn>
              <a:cxn ang="0">
                <a:pos x="99" y="34"/>
              </a:cxn>
              <a:cxn ang="0">
                <a:pos x="95" y="30"/>
              </a:cxn>
              <a:cxn ang="0">
                <a:pos x="99" y="27"/>
              </a:cxn>
              <a:cxn ang="0">
                <a:pos x="102" y="30"/>
              </a:cxn>
              <a:cxn ang="0">
                <a:pos x="99" y="34"/>
              </a:cxn>
            </a:cxnLst>
            <a:rect l="0" t="0" r="r" b="b"/>
            <a:pathLst>
              <a:path w="119" h="79">
                <a:moveTo>
                  <a:pt x="114" y="29"/>
                </a:moveTo>
                <a:cubicBezTo>
                  <a:pt x="114" y="29"/>
                  <a:pt x="114" y="29"/>
                  <a:pt x="114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9" y="27"/>
                  <a:pt x="107" y="25"/>
                  <a:pt x="106" y="23"/>
                </a:cubicBezTo>
                <a:cubicBezTo>
                  <a:pt x="106" y="21"/>
                  <a:pt x="109" y="9"/>
                  <a:pt x="107" y="7"/>
                </a:cubicBezTo>
                <a:cubicBezTo>
                  <a:pt x="106" y="7"/>
                  <a:pt x="102" y="9"/>
                  <a:pt x="98" y="11"/>
                </a:cubicBezTo>
                <a:cubicBezTo>
                  <a:pt x="99" y="7"/>
                  <a:pt x="100" y="2"/>
                  <a:pt x="98" y="1"/>
                </a:cubicBezTo>
                <a:cubicBezTo>
                  <a:pt x="96" y="0"/>
                  <a:pt x="85" y="9"/>
                  <a:pt x="85" y="9"/>
                </a:cubicBezTo>
                <a:cubicBezTo>
                  <a:pt x="85" y="9"/>
                  <a:pt x="85" y="9"/>
                  <a:pt x="85" y="9"/>
                </a:cubicBezTo>
                <a:cubicBezTo>
                  <a:pt x="79" y="6"/>
                  <a:pt x="72" y="5"/>
                  <a:pt x="64" y="5"/>
                </a:cubicBezTo>
                <a:cubicBezTo>
                  <a:pt x="43" y="5"/>
                  <a:pt x="25" y="15"/>
                  <a:pt x="18" y="28"/>
                </a:cubicBezTo>
                <a:cubicBezTo>
                  <a:pt x="16" y="27"/>
                  <a:pt x="13" y="26"/>
                  <a:pt x="11" y="23"/>
                </a:cubicBezTo>
                <a:cubicBezTo>
                  <a:pt x="14" y="24"/>
                  <a:pt x="18" y="22"/>
                  <a:pt x="20" y="18"/>
                </a:cubicBezTo>
                <a:cubicBezTo>
                  <a:pt x="21" y="15"/>
                  <a:pt x="19" y="10"/>
                  <a:pt x="15" y="9"/>
                </a:cubicBezTo>
                <a:cubicBezTo>
                  <a:pt x="12" y="8"/>
                  <a:pt x="7" y="10"/>
                  <a:pt x="6" y="13"/>
                </a:cubicBezTo>
                <a:cubicBezTo>
                  <a:pt x="6" y="14"/>
                  <a:pt x="6" y="15"/>
                  <a:pt x="6" y="15"/>
                </a:cubicBezTo>
                <a:cubicBezTo>
                  <a:pt x="1" y="12"/>
                  <a:pt x="2" y="6"/>
                  <a:pt x="2" y="6"/>
                </a:cubicBezTo>
                <a:cubicBezTo>
                  <a:pt x="0" y="13"/>
                  <a:pt x="2" y="17"/>
                  <a:pt x="5" y="20"/>
                </a:cubicBezTo>
                <a:cubicBezTo>
                  <a:pt x="5" y="24"/>
                  <a:pt x="8" y="31"/>
                  <a:pt x="16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50"/>
                  <a:pt x="22" y="59"/>
                  <a:pt x="32" y="65"/>
                </a:cubicBezTo>
                <a:cubicBezTo>
                  <a:pt x="37" y="79"/>
                  <a:pt x="37" y="79"/>
                  <a:pt x="37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1" y="73"/>
                  <a:pt x="51" y="73"/>
                  <a:pt x="51" y="73"/>
                </a:cubicBezTo>
                <a:cubicBezTo>
                  <a:pt x="55" y="73"/>
                  <a:pt x="59" y="74"/>
                  <a:pt x="64" y="74"/>
                </a:cubicBezTo>
                <a:cubicBezTo>
                  <a:pt x="68" y="74"/>
                  <a:pt x="71" y="74"/>
                  <a:pt x="75" y="73"/>
                </a:cubicBezTo>
                <a:cubicBezTo>
                  <a:pt x="77" y="79"/>
                  <a:pt x="77" y="79"/>
                  <a:pt x="77" y="79"/>
                </a:cubicBezTo>
                <a:cubicBezTo>
                  <a:pt x="90" y="79"/>
                  <a:pt x="90" y="79"/>
                  <a:pt x="90" y="79"/>
                </a:cubicBezTo>
                <a:cubicBezTo>
                  <a:pt x="93" y="67"/>
                  <a:pt x="93" y="67"/>
                  <a:pt x="93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100" y="63"/>
                  <a:pt x="105" y="58"/>
                  <a:pt x="108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7" y="52"/>
                  <a:pt x="119" y="47"/>
                  <a:pt x="119" y="41"/>
                </a:cubicBezTo>
                <a:cubicBezTo>
                  <a:pt x="119" y="35"/>
                  <a:pt x="117" y="30"/>
                  <a:pt x="114" y="29"/>
                </a:cubicBezTo>
                <a:close/>
                <a:moveTo>
                  <a:pt x="9" y="16"/>
                </a:moveTo>
                <a:cubicBezTo>
                  <a:pt x="9" y="16"/>
                  <a:pt x="9" y="15"/>
                  <a:pt x="9" y="15"/>
                </a:cubicBezTo>
                <a:cubicBezTo>
                  <a:pt x="10" y="13"/>
                  <a:pt x="12" y="12"/>
                  <a:pt x="14" y="13"/>
                </a:cubicBezTo>
                <a:cubicBezTo>
                  <a:pt x="16" y="13"/>
                  <a:pt x="17" y="15"/>
                  <a:pt x="16" y="17"/>
                </a:cubicBezTo>
                <a:cubicBezTo>
                  <a:pt x="16" y="19"/>
                  <a:pt x="14" y="20"/>
                  <a:pt x="12" y="19"/>
                </a:cubicBezTo>
                <a:cubicBezTo>
                  <a:pt x="10" y="19"/>
                  <a:pt x="9" y="18"/>
                  <a:pt x="9" y="16"/>
                </a:cubicBezTo>
                <a:close/>
                <a:moveTo>
                  <a:pt x="74" y="14"/>
                </a:moveTo>
                <a:cubicBezTo>
                  <a:pt x="71" y="14"/>
                  <a:pt x="67" y="13"/>
                  <a:pt x="63" y="13"/>
                </a:cubicBezTo>
                <a:cubicBezTo>
                  <a:pt x="59" y="13"/>
                  <a:pt x="56" y="14"/>
                  <a:pt x="53" y="14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0"/>
                  <a:pt x="59" y="9"/>
                  <a:pt x="62" y="9"/>
                </a:cubicBezTo>
                <a:cubicBezTo>
                  <a:pt x="67" y="9"/>
                  <a:pt x="71" y="10"/>
                  <a:pt x="75" y="10"/>
                </a:cubicBezTo>
                <a:lnTo>
                  <a:pt x="74" y="14"/>
                </a:lnTo>
                <a:close/>
                <a:moveTo>
                  <a:pt x="99" y="34"/>
                </a:moveTo>
                <a:cubicBezTo>
                  <a:pt x="97" y="34"/>
                  <a:pt x="95" y="32"/>
                  <a:pt x="95" y="30"/>
                </a:cubicBezTo>
                <a:cubicBezTo>
                  <a:pt x="95" y="29"/>
                  <a:pt x="97" y="27"/>
                  <a:pt x="99" y="27"/>
                </a:cubicBezTo>
                <a:cubicBezTo>
                  <a:pt x="101" y="27"/>
                  <a:pt x="102" y="29"/>
                  <a:pt x="102" y="30"/>
                </a:cubicBezTo>
                <a:cubicBezTo>
                  <a:pt x="102" y="32"/>
                  <a:pt x="101" y="34"/>
                  <a:pt x="99" y="34"/>
                </a:cubicBezTo>
                <a:close/>
              </a:path>
            </a:pathLst>
          </a:custGeom>
          <a:solidFill>
            <a:srgbClr val="11829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57610"/>
            <a:endParaRPr lang="en-GB" sz="1900">
              <a:solidFill>
                <a:prstClr val="black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263352" y="1009972"/>
            <a:ext cx="11665296" cy="83485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How do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earn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b="1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money</a:t>
            </a:r>
            <a:r>
              <a:rPr lang="de-DE" sz="1400" b="1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?</a:t>
            </a:r>
          </a:p>
          <a:p>
            <a:pPr algn="ctr">
              <a:lnSpc>
                <a:spcPct val="50000"/>
              </a:lnSpc>
            </a:pPr>
            <a:endParaRPr lang="de-DE" sz="1400" dirty="0">
              <a:solidFill>
                <a:srgbClr val="5F575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Who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is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paying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how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much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for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what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?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Use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visualizations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value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chains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or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process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steps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to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make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b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your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revenue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streams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sz="1400" dirty="0" err="1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accessible</a:t>
            </a:r>
            <a:r>
              <a:rPr lang="de-DE" sz="1400" dirty="0">
                <a:solidFill>
                  <a:srgbClr val="5F575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  <a:endParaRPr lang="de-CH" sz="1400" dirty="0">
              <a:solidFill>
                <a:srgbClr val="118296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481D-800C-4F34-B3D6-C18BC0A4FD2D}" type="slidenum">
              <a:rPr lang="de-CH" smtClean="0"/>
              <a:pPr/>
              <a:t>9</a:t>
            </a:fld>
            <a:endParaRPr lang="de-CH" dirty="0"/>
          </a:p>
        </p:txBody>
      </p:sp>
      <p:grpSp>
        <p:nvGrpSpPr>
          <p:cNvPr id="70" name="Gruppieren 69"/>
          <p:cNvGrpSpPr/>
          <p:nvPr/>
        </p:nvGrpSpPr>
        <p:grpSpPr>
          <a:xfrm>
            <a:off x="3310498" y="3068960"/>
            <a:ext cx="550481" cy="794562"/>
            <a:chOff x="1127448" y="2242088"/>
            <a:chExt cx="1440000" cy="2039911"/>
          </a:xfrm>
        </p:grpSpPr>
        <p:sp>
          <p:nvSpPr>
            <p:cNvPr id="71" name="Ellipse 70"/>
            <p:cNvSpPr/>
            <p:nvPr/>
          </p:nvSpPr>
          <p:spPr>
            <a:xfrm>
              <a:off x="1127448" y="22420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2" name="Ellipse 71"/>
            <p:cNvSpPr/>
            <p:nvPr/>
          </p:nvSpPr>
          <p:spPr>
            <a:xfrm>
              <a:off x="1754050" y="4101999"/>
              <a:ext cx="180000" cy="18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74" name="Gerader Verbinder 73"/>
            <p:cNvCxnSpPr/>
            <p:nvPr/>
          </p:nvCxnSpPr>
          <p:spPr>
            <a:xfrm flipH="1">
              <a:off x="1847448" y="3682088"/>
              <a:ext cx="80" cy="4199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pieren 81"/>
          <p:cNvGrpSpPr/>
          <p:nvPr/>
        </p:nvGrpSpPr>
        <p:grpSpPr>
          <a:xfrm>
            <a:off x="3827005" y="5563970"/>
            <a:ext cx="550481" cy="794562"/>
            <a:chOff x="1127448" y="2242088"/>
            <a:chExt cx="1440000" cy="2039911"/>
          </a:xfrm>
        </p:grpSpPr>
        <p:sp>
          <p:nvSpPr>
            <p:cNvPr id="83" name="Ellipse 82"/>
            <p:cNvSpPr/>
            <p:nvPr/>
          </p:nvSpPr>
          <p:spPr>
            <a:xfrm>
              <a:off x="1127448" y="22420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4" name="Ellipse 83"/>
            <p:cNvSpPr/>
            <p:nvPr/>
          </p:nvSpPr>
          <p:spPr>
            <a:xfrm>
              <a:off x="1754050" y="4101999"/>
              <a:ext cx="180000" cy="18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85" name="Gerader Verbinder 84"/>
            <p:cNvCxnSpPr/>
            <p:nvPr/>
          </p:nvCxnSpPr>
          <p:spPr>
            <a:xfrm flipH="1">
              <a:off x="1847448" y="3682088"/>
              <a:ext cx="80" cy="4199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ieren 85"/>
          <p:cNvGrpSpPr/>
          <p:nvPr/>
        </p:nvGrpSpPr>
        <p:grpSpPr>
          <a:xfrm>
            <a:off x="2454965" y="5563970"/>
            <a:ext cx="550481" cy="794562"/>
            <a:chOff x="1127448" y="2242088"/>
            <a:chExt cx="1440000" cy="2039911"/>
          </a:xfrm>
        </p:grpSpPr>
        <p:sp>
          <p:nvSpPr>
            <p:cNvPr id="87" name="Ellipse 86"/>
            <p:cNvSpPr/>
            <p:nvPr/>
          </p:nvSpPr>
          <p:spPr>
            <a:xfrm>
              <a:off x="1127448" y="22420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8" name="Ellipse 87"/>
            <p:cNvSpPr/>
            <p:nvPr/>
          </p:nvSpPr>
          <p:spPr>
            <a:xfrm>
              <a:off x="1754050" y="4101999"/>
              <a:ext cx="180000" cy="18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89" name="Gerader Verbinder 88"/>
            <p:cNvCxnSpPr/>
            <p:nvPr/>
          </p:nvCxnSpPr>
          <p:spPr>
            <a:xfrm flipH="1">
              <a:off x="1847448" y="3682088"/>
              <a:ext cx="80" cy="4199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ieren 89"/>
          <p:cNvGrpSpPr/>
          <p:nvPr/>
        </p:nvGrpSpPr>
        <p:grpSpPr>
          <a:xfrm>
            <a:off x="2124362" y="4257198"/>
            <a:ext cx="550481" cy="794562"/>
            <a:chOff x="1127448" y="2242088"/>
            <a:chExt cx="1440000" cy="2039911"/>
          </a:xfrm>
        </p:grpSpPr>
        <p:sp>
          <p:nvSpPr>
            <p:cNvPr id="91" name="Ellipse 90"/>
            <p:cNvSpPr/>
            <p:nvPr/>
          </p:nvSpPr>
          <p:spPr>
            <a:xfrm>
              <a:off x="1127448" y="22420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2" name="Ellipse 91"/>
            <p:cNvSpPr/>
            <p:nvPr/>
          </p:nvSpPr>
          <p:spPr>
            <a:xfrm>
              <a:off x="1754050" y="4101999"/>
              <a:ext cx="180000" cy="18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93" name="Gerader Verbinder 92"/>
            <p:cNvCxnSpPr/>
            <p:nvPr/>
          </p:nvCxnSpPr>
          <p:spPr>
            <a:xfrm flipH="1">
              <a:off x="1847448" y="3682088"/>
              <a:ext cx="80" cy="4199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feld 93"/>
          <p:cNvSpPr txBox="1"/>
          <p:nvPr/>
        </p:nvSpPr>
        <p:spPr>
          <a:xfrm>
            <a:off x="4794144" y="4279500"/>
            <a:ext cx="15872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</a:t>
            </a:r>
            <a: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b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2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</a:t>
            </a:r>
            <a:r>
              <a:rPr lang="de-DE" sz="12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Sign-up</a:t>
            </a:r>
            <a:endParaRPr lang="de-DE" sz="12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3906448" y="5646724"/>
            <a:ext cx="402405" cy="406711"/>
          </a:xfrm>
          <a:prstGeom prst="ellipse">
            <a:avLst/>
          </a:prstGeom>
          <a:noFill/>
          <a:ln w="28575">
            <a:solidFill>
              <a:srgbClr val="118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3200" b="1" dirty="0">
              <a:solidFill>
                <a:srgbClr val="118296"/>
              </a:solidFill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2527703" y="5643775"/>
            <a:ext cx="402405" cy="406711"/>
          </a:xfrm>
          <a:prstGeom prst="ellipse">
            <a:avLst/>
          </a:prstGeom>
          <a:noFill/>
          <a:ln w="28575">
            <a:solidFill>
              <a:srgbClr val="118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3200" b="1" dirty="0">
              <a:solidFill>
                <a:srgbClr val="118296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2198431" y="4331323"/>
            <a:ext cx="402405" cy="406711"/>
          </a:xfrm>
          <a:prstGeom prst="ellipse">
            <a:avLst/>
          </a:prstGeom>
          <a:noFill/>
          <a:ln w="28575">
            <a:solidFill>
              <a:srgbClr val="118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3200" b="1" dirty="0">
              <a:solidFill>
                <a:srgbClr val="118296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3383236" y="3146051"/>
            <a:ext cx="402405" cy="406711"/>
          </a:xfrm>
          <a:prstGeom prst="ellipse">
            <a:avLst/>
          </a:prstGeom>
          <a:noFill/>
          <a:ln w="28575">
            <a:solidFill>
              <a:srgbClr val="118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3200" b="1" dirty="0">
              <a:solidFill>
                <a:srgbClr val="118296"/>
              </a:solidFill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4390033" y="5622664"/>
            <a:ext cx="14390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</a:t>
            </a:r>
            <a: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</a:p>
          <a:p>
            <a:pPr algn="ctr"/>
            <a:r>
              <a:rPr lang="de-DE" sz="12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r>
              <a:rPr lang="de-DE" sz="12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Delivery</a:t>
            </a:r>
            <a:endParaRPr lang="de-DE" sz="12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670246" y="5629584"/>
            <a:ext cx="16825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</a:t>
            </a:r>
            <a: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b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2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On-Boarding</a:t>
            </a:r>
          </a:p>
        </p:txBody>
      </p:sp>
      <p:sp>
        <p:nvSpPr>
          <p:cNvPr id="102" name="Textfeld 101"/>
          <p:cNvSpPr txBox="1"/>
          <p:nvPr/>
        </p:nvSpPr>
        <p:spPr>
          <a:xfrm>
            <a:off x="773415" y="4270533"/>
            <a:ext cx="13221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</a:t>
            </a:r>
            <a: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br>
              <a:rPr lang="de-DE" sz="1200" b="1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2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Care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2677791" y="4532822"/>
            <a:ext cx="1455574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102"/>
          <p:cNvSpPr txBox="1"/>
          <p:nvPr/>
        </p:nvSpPr>
        <p:spPr>
          <a:xfrm>
            <a:off x="2855640" y="4622939"/>
            <a:ext cx="127772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84% Retention</a:t>
            </a:r>
            <a:endParaRPr lang="de-CH" sz="10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3827005" y="3504852"/>
            <a:ext cx="481848" cy="67755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feld 103"/>
          <p:cNvSpPr txBox="1"/>
          <p:nvPr/>
        </p:nvSpPr>
        <p:spPr>
          <a:xfrm>
            <a:off x="4084179" y="3575416"/>
            <a:ext cx="198913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14% </a:t>
            </a:r>
            <a:r>
              <a:rPr lang="de-DE" sz="10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Conversion</a:t>
            </a:r>
            <a:r>
              <a:rPr lang="de-DE" sz="10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Rate</a:t>
            </a:r>
            <a:endParaRPr lang="de-CH" sz="10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6" name="Gerade Verbindung mit Pfeil 105"/>
          <p:cNvCxnSpPr/>
          <p:nvPr/>
        </p:nvCxnSpPr>
        <p:spPr>
          <a:xfrm flipH="1">
            <a:off x="4261978" y="5051760"/>
            <a:ext cx="297658" cy="52985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feld 106"/>
          <p:cNvSpPr txBox="1"/>
          <p:nvPr/>
        </p:nvSpPr>
        <p:spPr>
          <a:xfrm>
            <a:off x="4481180" y="5196498"/>
            <a:ext cx="198913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Automated</a:t>
            </a:r>
            <a:r>
              <a:rPr lang="de-DE" sz="10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Execution</a:t>
            </a:r>
            <a:endParaRPr lang="de-CH" sz="10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8" name="Gerade Verbindung mit Pfeil 107"/>
          <p:cNvCxnSpPr/>
          <p:nvPr/>
        </p:nvCxnSpPr>
        <p:spPr>
          <a:xfrm flipH="1" flipV="1">
            <a:off x="3162238" y="5847991"/>
            <a:ext cx="658679" cy="294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 flipH="1" flipV="1">
            <a:off x="2454965" y="5051760"/>
            <a:ext cx="184259" cy="51221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>
            <a:stCxn id="91" idx="7"/>
          </p:cNvCxnSpPr>
          <p:nvPr/>
        </p:nvCxnSpPr>
        <p:spPr>
          <a:xfrm flipV="1">
            <a:off x="2594227" y="3557775"/>
            <a:ext cx="716271" cy="781564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1946626" y="3577454"/>
            <a:ext cx="116215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Referral</a:t>
            </a:r>
            <a:r>
              <a:rPr lang="de-DE" sz="1000" dirty="0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solidFill>
                  <a:srgbClr val="5F57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endParaRPr lang="de-DE" sz="1000" dirty="0">
              <a:solidFill>
                <a:srgbClr val="5F57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Freeform 42"/>
          <p:cNvSpPr>
            <a:spLocks noChangeAspect="1"/>
          </p:cNvSpPr>
          <p:nvPr/>
        </p:nvSpPr>
        <p:spPr bwMode="gray">
          <a:xfrm rot="18290125">
            <a:off x="3981670" y="5701430"/>
            <a:ext cx="278134" cy="273515"/>
          </a:xfrm>
          <a:custGeom>
            <a:avLst/>
            <a:gdLst/>
            <a:ahLst/>
            <a:cxnLst>
              <a:cxn ang="0">
                <a:pos x="118" y="58"/>
              </a:cxn>
              <a:cxn ang="0">
                <a:pos x="118" y="58"/>
              </a:cxn>
              <a:cxn ang="0">
                <a:pos x="118" y="58"/>
              </a:cxn>
              <a:cxn ang="0">
                <a:pos x="118" y="58"/>
              </a:cxn>
              <a:cxn ang="0">
                <a:pos x="110" y="54"/>
              </a:cxn>
              <a:cxn ang="0">
                <a:pos x="85" y="52"/>
              </a:cxn>
              <a:cxn ang="0">
                <a:pos x="78" y="42"/>
              </a:cxn>
              <a:cxn ang="0">
                <a:pos x="81" y="39"/>
              </a:cxn>
              <a:cxn ang="0">
                <a:pos x="78" y="36"/>
              </a:cxn>
              <a:cxn ang="0">
                <a:pos x="77" y="36"/>
              </a:cxn>
              <a:cxn ang="0">
                <a:pos x="77" y="36"/>
              </a:cxn>
              <a:cxn ang="0">
                <a:pos x="73" y="36"/>
              </a:cxn>
              <a:cxn ang="0">
                <a:pos x="65" y="25"/>
              </a:cxn>
              <a:cxn ang="0">
                <a:pos x="65" y="25"/>
              </a:cxn>
              <a:cxn ang="0">
                <a:pos x="69" y="22"/>
              </a:cxn>
              <a:cxn ang="0">
                <a:pos x="65" y="18"/>
              </a:cxn>
              <a:cxn ang="0">
                <a:pos x="65" y="18"/>
              </a:cxn>
              <a:cxn ang="0">
                <a:pos x="60" y="18"/>
              </a:cxn>
              <a:cxn ang="0">
                <a:pos x="56" y="13"/>
              </a:cxn>
              <a:cxn ang="0">
                <a:pos x="49" y="4"/>
              </a:cxn>
              <a:cxn ang="0">
                <a:pos x="43" y="0"/>
              </a:cxn>
              <a:cxn ang="0">
                <a:pos x="37" y="0"/>
              </a:cxn>
              <a:cxn ang="0">
                <a:pos x="48" y="25"/>
              </a:cxn>
              <a:cxn ang="0">
                <a:pos x="52" y="36"/>
              </a:cxn>
              <a:cxn ang="0">
                <a:pos x="55" y="47"/>
              </a:cxn>
              <a:cxn ang="0">
                <a:pos x="45" y="53"/>
              </a:cxn>
              <a:cxn ang="0">
                <a:pos x="20" y="54"/>
              </a:cxn>
              <a:cxn ang="0">
                <a:pos x="8" y="38"/>
              </a:cxn>
              <a:cxn ang="0">
                <a:pos x="0" y="37"/>
              </a:cxn>
              <a:cxn ang="0">
                <a:pos x="5" y="56"/>
              </a:cxn>
              <a:cxn ang="0">
                <a:pos x="5" y="56"/>
              </a:cxn>
              <a:cxn ang="0">
                <a:pos x="2" y="58"/>
              </a:cxn>
              <a:cxn ang="0">
                <a:pos x="5" y="61"/>
              </a:cxn>
              <a:cxn ang="0">
                <a:pos x="5" y="61"/>
              </a:cxn>
              <a:cxn ang="0">
                <a:pos x="0" y="79"/>
              </a:cxn>
              <a:cxn ang="0">
                <a:pos x="8" y="78"/>
              </a:cxn>
              <a:cxn ang="0">
                <a:pos x="20" y="62"/>
              </a:cxn>
              <a:cxn ang="0">
                <a:pos x="45" y="63"/>
              </a:cxn>
              <a:cxn ang="0">
                <a:pos x="55" y="69"/>
              </a:cxn>
              <a:cxn ang="0">
                <a:pos x="52" y="81"/>
              </a:cxn>
              <a:cxn ang="0">
                <a:pos x="48" y="91"/>
              </a:cxn>
              <a:cxn ang="0">
                <a:pos x="37" y="116"/>
              </a:cxn>
              <a:cxn ang="0">
                <a:pos x="43" y="116"/>
              </a:cxn>
              <a:cxn ang="0">
                <a:pos x="49" y="112"/>
              </a:cxn>
              <a:cxn ang="0">
                <a:pos x="56" y="103"/>
              </a:cxn>
              <a:cxn ang="0">
                <a:pos x="60" y="98"/>
              </a:cxn>
              <a:cxn ang="0">
                <a:pos x="65" y="98"/>
              </a:cxn>
              <a:cxn ang="0">
                <a:pos x="65" y="98"/>
              </a:cxn>
              <a:cxn ang="0">
                <a:pos x="69" y="95"/>
              </a:cxn>
              <a:cxn ang="0">
                <a:pos x="65" y="91"/>
              </a:cxn>
              <a:cxn ang="0">
                <a:pos x="65" y="91"/>
              </a:cxn>
              <a:cxn ang="0">
                <a:pos x="73" y="81"/>
              </a:cxn>
              <a:cxn ang="0">
                <a:pos x="78" y="81"/>
              </a:cxn>
              <a:cxn ang="0">
                <a:pos x="78" y="81"/>
              </a:cxn>
              <a:cxn ang="0">
                <a:pos x="81" y="77"/>
              </a:cxn>
              <a:cxn ang="0">
                <a:pos x="78" y="74"/>
              </a:cxn>
              <a:cxn ang="0">
                <a:pos x="85" y="65"/>
              </a:cxn>
              <a:cxn ang="0">
                <a:pos x="110" y="62"/>
              </a:cxn>
              <a:cxn ang="0">
                <a:pos x="118" y="58"/>
              </a:cxn>
            </a:cxnLst>
            <a:rect l="0" t="0" r="r" b="b"/>
            <a:pathLst>
              <a:path w="118" h="116">
                <a:moveTo>
                  <a:pt x="118" y="58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56"/>
                  <a:pt x="115" y="55"/>
                  <a:pt x="110" y="54"/>
                </a:cubicBezTo>
                <a:cubicBezTo>
                  <a:pt x="105" y="53"/>
                  <a:pt x="97" y="52"/>
                  <a:pt x="85" y="52"/>
                </a:cubicBezTo>
                <a:cubicBezTo>
                  <a:pt x="83" y="49"/>
                  <a:pt x="81" y="46"/>
                  <a:pt x="78" y="42"/>
                </a:cubicBezTo>
                <a:cubicBezTo>
                  <a:pt x="80" y="42"/>
                  <a:pt x="81" y="41"/>
                  <a:pt x="81" y="39"/>
                </a:cubicBezTo>
                <a:cubicBezTo>
                  <a:pt x="81" y="37"/>
                  <a:pt x="80" y="36"/>
                  <a:pt x="78" y="36"/>
                </a:cubicBezTo>
                <a:cubicBezTo>
                  <a:pt x="78" y="36"/>
                  <a:pt x="78" y="36"/>
                  <a:pt x="77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9" y="23"/>
                  <a:pt x="69" y="22"/>
                </a:cubicBezTo>
                <a:cubicBezTo>
                  <a:pt x="69" y="20"/>
                  <a:pt x="67" y="18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56" y="13"/>
                  <a:pt x="56" y="13"/>
                  <a:pt x="56" y="13"/>
                </a:cubicBezTo>
                <a:cubicBezTo>
                  <a:pt x="54" y="10"/>
                  <a:pt x="52" y="7"/>
                  <a:pt x="49" y="4"/>
                </a:cubicBezTo>
                <a:cubicBezTo>
                  <a:pt x="47" y="1"/>
                  <a:pt x="45" y="0"/>
                  <a:pt x="4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0" y="7"/>
                  <a:pt x="44" y="15"/>
                  <a:pt x="48" y="25"/>
                </a:cubicBezTo>
                <a:cubicBezTo>
                  <a:pt x="49" y="28"/>
                  <a:pt x="51" y="32"/>
                  <a:pt x="52" y="36"/>
                </a:cubicBezTo>
                <a:cubicBezTo>
                  <a:pt x="54" y="40"/>
                  <a:pt x="55" y="44"/>
                  <a:pt x="55" y="47"/>
                </a:cubicBezTo>
                <a:cubicBezTo>
                  <a:pt x="55" y="51"/>
                  <a:pt x="51" y="53"/>
                  <a:pt x="45" y="53"/>
                </a:cubicBezTo>
                <a:cubicBezTo>
                  <a:pt x="20" y="54"/>
                  <a:pt x="20" y="54"/>
                  <a:pt x="20" y="54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8"/>
                  <a:pt x="4" y="38"/>
                  <a:pt x="0" y="37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6"/>
                  <a:pt x="5" y="56"/>
                  <a:pt x="5" y="56"/>
                </a:cubicBezTo>
                <a:cubicBezTo>
                  <a:pt x="3" y="56"/>
                  <a:pt x="2" y="57"/>
                  <a:pt x="2" y="58"/>
                </a:cubicBezTo>
                <a:cubicBezTo>
                  <a:pt x="2" y="60"/>
                  <a:pt x="3" y="61"/>
                  <a:pt x="5" y="61"/>
                </a:cubicBezTo>
                <a:cubicBezTo>
                  <a:pt x="5" y="61"/>
                  <a:pt x="5" y="61"/>
                  <a:pt x="5" y="61"/>
                </a:cubicBezTo>
                <a:cubicBezTo>
                  <a:pt x="0" y="79"/>
                  <a:pt x="0" y="79"/>
                  <a:pt x="0" y="79"/>
                </a:cubicBezTo>
                <a:cubicBezTo>
                  <a:pt x="4" y="79"/>
                  <a:pt x="7" y="78"/>
                  <a:pt x="8" y="78"/>
                </a:cubicBezTo>
                <a:cubicBezTo>
                  <a:pt x="20" y="62"/>
                  <a:pt x="20" y="62"/>
                  <a:pt x="20" y="62"/>
                </a:cubicBezTo>
                <a:cubicBezTo>
                  <a:pt x="45" y="63"/>
                  <a:pt x="45" y="63"/>
                  <a:pt x="45" y="63"/>
                </a:cubicBezTo>
                <a:cubicBezTo>
                  <a:pt x="51" y="63"/>
                  <a:pt x="55" y="65"/>
                  <a:pt x="55" y="69"/>
                </a:cubicBezTo>
                <a:cubicBezTo>
                  <a:pt x="55" y="72"/>
                  <a:pt x="54" y="76"/>
                  <a:pt x="52" y="81"/>
                </a:cubicBezTo>
                <a:cubicBezTo>
                  <a:pt x="51" y="84"/>
                  <a:pt x="49" y="88"/>
                  <a:pt x="48" y="91"/>
                </a:cubicBezTo>
                <a:cubicBezTo>
                  <a:pt x="44" y="101"/>
                  <a:pt x="40" y="109"/>
                  <a:pt x="37" y="116"/>
                </a:cubicBezTo>
                <a:cubicBezTo>
                  <a:pt x="43" y="116"/>
                  <a:pt x="43" y="116"/>
                  <a:pt x="43" y="116"/>
                </a:cubicBezTo>
                <a:cubicBezTo>
                  <a:pt x="45" y="116"/>
                  <a:pt x="47" y="115"/>
                  <a:pt x="49" y="112"/>
                </a:cubicBezTo>
                <a:cubicBezTo>
                  <a:pt x="52" y="109"/>
                  <a:pt x="54" y="106"/>
                  <a:pt x="56" y="103"/>
                </a:cubicBezTo>
                <a:cubicBezTo>
                  <a:pt x="60" y="98"/>
                  <a:pt x="60" y="98"/>
                  <a:pt x="60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67" y="98"/>
                  <a:pt x="69" y="97"/>
                  <a:pt x="69" y="95"/>
                </a:cubicBezTo>
                <a:cubicBezTo>
                  <a:pt x="69" y="93"/>
                  <a:pt x="67" y="91"/>
                  <a:pt x="65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73" y="81"/>
                  <a:pt x="73" y="81"/>
                  <a:pt x="73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80" y="80"/>
                  <a:pt x="81" y="79"/>
                  <a:pt x="81" y="77"/>
                </a:cubicBezTo>
                <a:cubicBezTo>
                  <a:pt x="81" y="75"/>
                  <a:pt x="80" y="74"/>
                  <a:pt x="78" y="74"/>
                </a:cubicBezTo>
                <a:cubicBezTo>
                  <a:pt x="81" y="70"/>
                  <a:pt x="83" y="67"/>
                  <a:pt x="85" y="65"/>
                </a:cubicBezTo>
                <a:cubicBezTo>
                  <a:pt x="97" y="64"/>
                  <a:pt x="105" y="64"/>
                  <a:pt x="110" y="62"/>
                </a:cubicBezTo>
                <a:cubicBezTo>
                  <a:pt x="115" y="61"/>
                  <a:pt x="118" y="60"/>
                  <a:pt x="118" y="58"/>
                </a:cubicBezTo>
                <a:close/>
              </a:path>
            </a:pathLst>
          </a:custGeom>
          <a:solidFill>
            <a:srgbClr val="118296"/>
          </a:solidFill>
          <a:ln w="9525">
            <a:solidFill>
              <a:srgbClr val="11829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57610"/>
            <a:endParaRPr lang="en-GB" sz="1900">
              <a:solidFill>
                <a:srgbClr val="118296"/>
              </a:solidFill>
            </a:endParaRPr>
          </a:p>
        </p:txBody>
      </p:sp>
      <p:sp>
        <p:nvSpPr>
          <p:cNvPr id="120" name="Freeform 13"/>
          <p:cNvSpPr>
            <a:spLocks noChangeAspect="1" noEditPoints="1"/>
          </p:cNvSpPr>
          <p:nvPr/>
        </p:nvSpPr>
        <p:spPr bwMode="gray">
          <a:xfrm>
            <a:off x="8796743" y="3225531"/>
            <a:ext cx="345600" cy="230535"/>
          </a:xfrm>
          <a:custGeom>
            <a:avLst/>
            <a:gdLst/>
            <a:ahLst/>
            <a:cxnLst>
              <a:cxn ang="0">
                <a:pos x="114" y="29"/>
              </a:cxn>
              <a:cxn ang="0">
                <a:pos x="114" y="29"/>
              </a:cxn>
              <a:cxn ang="0">
                <a:pos x="110" y="29"/>
              </a:cxn>
              <a:cxn ang="0">
                <a:pos x="106" y="23"/>
              </a:cxn>
              <a:cxn ang="0">
                <a:pos x="107" y="7"/>
              </a:cxn>
              <a:cxn ang="0">
                <a:pos x="98" y="11"/>
              </a:cxn>
              <a:cxn ang="0">
                <a:pos x="98" y="1"/>
              </a:cxn>
              <a:cxn ang="0">
                <a:pos x="85" y="9"/>
              </a:cxn>
              <a:cxn ang="0">
                <a:pos x="85" y="9"/>
              </a:cxn>
              <a:cxn ang="0">
                <a:pos x="64" y="5"/>
              </a:cxn>
              <a:cxn ang="0">
                <a:pos x="18" y="28"/>
              </a:cxn>
              <a:cxn ang="0">
                <a:pos x="11" y="23"/>
              </a:cxn>
              <a:cxn ang="0">
                <a:pos x="20" y="18"/>
              </a:cxn>
              <a:cxn ang="0">
                <a:pos x="15" y="9"/>
              </a:cxn>
              <a:cxn ang="0">
                <a:pos x="6" y="13"/>
              </a:cxn>
              <a:cxn ang="0">
                <a:pos x="6" y="15"/>
              </a:cxn>
              <a:cxn ang="0">
                <a:pos x="2" y="6"/>
              </a:cxn>
              <a:cxn ang="0">
                <a:pos x="5" y="20"/>
              </a:cxn>
              <a:cxn ang="0">
                <a:pos x="16" y="36"/>
              </a:cxn>
              <a:cxn ang="0">
                <a:pos x="16" y="36"/>
              </a:cxn>
              <a:cxn ang="0">
                <a:pos x="16" y="39"/>
              </a:cxn>
              <a:cxn ang="0">
                <a:pos x="32" y="65"/>
              </a:cxn>
              <a:cxn ang="0">
                <a:pos x="37" y="79"/>
              </a:cxn>
              <a:cxn ang="0">
                <a:pos x="50" y="79"/>
              </a:cxn>
              <a:cxn ang="0">
                <a:pos x="51" y="73"/>
              </a:cxn>
              <a:cxn ang="0">
                <a:pos x="64" y="74"/>
              </a:cxn>
              <a:cxn ang="0">
                <a:pos x="75" y="73"/>
              </a:cxn>
              <a:cxn ang="0">
                <a:pos x="77" y="79"/>
              </a:cxn>
              <a:cxn ang="0">
                <a:pos x="90" y="79"/>
              </a:cxn>
              <a:cxn ang="0">
                <a:pos x="93" y="67"/>
              </a:cxn>
              <a:cxn ang="0">
                <a:pos x="93" y="67"/>
              </a:cxn>
              <a:cxn ang="0">
                <a:pos x="108" y="52"/>
              </a:cxn>
              <a:cxn ang="0">
                <a:pos x="114" y="52"/>
              </a:cxn>
              <a:cxn ang="0">
                <a:pos x="114" y="52"/>
              </a:cxn>
              <a:cxn ang="0">
                <a:pos x="119" y="41"/>
              </a:cxn>
              <a:cxn ang="0">
                <a:pos x="114" y="29"/>
              </a:cxn>
              <a:cxn ang="0">
                <a:pos x="9" y="16"/>
              </a:cxn>
              <a:cxn ang="0">
                <a:pos x="9" y="15"/>
              </a:cxn>
              <a:cxn ang="0">
                <a:pos x="14" y="13"/>
              </a:cxn>
              <a:cxn ang="0">
                <a:pos x="16" y="17"/>
              </a:cxn>
              <a:cxn ang="0">
                <a:pos x="12" y="19"/>
              </a:cxn>
              <a:cxn ang="0">
                <a:pos x="9" y="16"/>
              </a:cxn>
              <a:cxn ang="0">
                <a:pos x="74" y="14"/>
              </a:cxn>
              <a:cxn ang="0">
                <a:pos x="63" y="13"/>
              </a:cxn>
              <a:cxn ang="0">
                <a:pos x="53" y="14"/>
              </a:cxn>
              <a:cxn ang="0">
                <a:pos x="52" y="10"/>
              </a:cxn>
              <a:cxn ang="0">
                <a:pos x="62" y="9"/>
              </a:cxn>
              <a:cxn ang="0">
                <a:pos x="75" y="10"/>
              </a:cxn>
              <a:cxn ang="0">
                <a:pos x="74" y="14"/>
              </a:cxn>
              <a:cxn ang="0">
                <a:pos x="99" y="34"/>
              </a:cxn>
              <a:cxn ang="0">
                <a:pos x="95" y="30"/>
              </a:cxn>
              <a:cxn ang="0">
                <a:pos x="99" y="27"/>
              </a:cxn>
              <a:cxn ang="0">
                <a:pos x="102" y="30"/>
              </a:cxn>
              <a:cxn ang="0">
                <a:pos x="99" y="34"/>
              </a:cxn>
            </a:cxnLst>
            <a:rect l="0" t="0" r="r" b="b"/>
            <a:pathLst>
              <a:path w="119" h="79">
                <a:moveTo>
                  <a:pt x="114" y="29"/>
                </a:moveTo>
                <a:cubicBezTo>
                  <a:pt x="114" y="29"/>
                  <a:pt x="114" y="29"/>
                  <a:pt x="114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9" y="27"/>
                  <a:pt x="107" y="25"/>
                  <a:pt x="106" y="23"/>
                </a:cubicBezTo>
                <a:cubicBezTo>
                  <a:pt x="106" y="21"/>
                  <a:pt x="109" y="9"/>
                  <a:pt x="107" y="7"/>
                </a:cubicBezTo>
                <a:cubicBezTo>
                  <a:pt x="106" y="7"/>
                  <a:pt x="102" y="9"/>
                  <a:pt x="98" y="11"/>
                </a:cubicBezTo>
                <a:cubicBezTo>
                  <a:pt x="99" y="7"/>
                  <a:pt x="100" y="2"/>
                  <a:pt x="98" y="1"/>
                </a:cubicBezTo>
                <a:cubicBezTo>
                  <a:pt x="96" y="0"/>
                  <a:pt x="85" y="9"/>
                  <a:pt x="85" y="9"/>
                </a:cubicBezTo>
                <a:cubicBezTo>
                  <a:pt x="85" y="9"/>
                  <a:pt x="85" y="9"/>
                  <a:pt x="85" y="9"/>
                </a:cubicBezTo>
                <a:cubicBezTo>
                  <a:pt x="79" y="6"/>
                  <a:pt x="72" y="5"/>
                  <a:pt x="64" y="5"/>
                </a:cubicBezTo>
                <a:cubicBezTo>
                  <a:pt x="43" y="5"/>
                  <a:pt x="25" y="15"/>
                  <a:pt x="18" y="28"/>
                </a:cubicBezTo>
                <a:cubicBezTo>
                  <a:pt x="16" y="27"/>
                  <a:pt x="13" y="26"/>
                  <a:pt x="11" y="23"/>
                </a:cubicBezTo>
                <a:cubicBezTo>
                  <a:pt x="14" y="24"/>
                  <a:pt x="18" y="22"/>
                  <a:pt x="20" y="18"/>
                </a:cubicBezTo>
                <a:cubicBezTo>
                  <a:pt x="21" y="15"/>
                  <a:pt x="19" y="10"/>
                  <a:pt x="15" y="9"/>
                </a:cubicBezTo>
                <a:cubicBezTo>
                  <a:pt x="12" y="8"/>
                  <a:pt x="7" y="10"/>
                  <a:pt x="6" y="13"/>
                </a:cubicBezTo>
                <a:cubicBezTo>
                  <a:pt x="6" y="14"/>
                  <a:pt x="6" y="15"/>
                  <a:pt x="6" y="15"/>
                </a:cubicBezTo>
                <a:cubicBezTo>
                  <a:pt x="1" y="12"/>
                  <a:pt x="2" y="6"/>
                  <a:pt x="2" y="6"/>
                </a:cubicBezTo>
                <a:cubicBezTo>
                  <a:pt x="0" y="13"/>
                  <a:pt x="2" y="17"/>
                  <a:pt x="5" y="20"/>
                </a:cubicBezTo>
                <a:cubicBezTo>
                  <a:pt x="5" y="24"/>
                  <a:pt x="8" y="31"/>
                  <a:pt x="16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50"/>
                  <a:pt x="22" y="59"/>
                  <a:pt x="32" y="65"/>
                </a:cubicBezTo>
                <a:cubicBezTo>
                  <a:pt x="37" y="79"/>
                  <a:pt x="37" y="79"/>
                  <a:pt x="37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1" y="73"/>
                  <a:pt x="51" y="73"/>
                  <a:pt x="51" y="73"/>
                </a:cubicBezTo>
                <a:cubicBezTo>
                  <a:pt x="55" y="73"/>
                  <a:pt x="59" y="74"/>
                  <a:pt x="64" y="74"/>
                </a:cubicBezTo>
                <a:cubicBezTo>
                  <a:pt x="68" y="74"/>
                  <a:pt x="71" y="74"/>
                  <a:pt x="75" y="73"/>
                </a:cubicBezTo>
                <a:cubicBezTo>
                  <a:pt x="77" y="79"/>
                  <a:pt x="77" y="79"/>
                  <a:pt x="77" y="79"/>
                </a:cubicBezTo>
                <a:cubicBezTo>
                  <a:pt x="90" y="79"/>
                  <a:pt x="90" y="79"/>
                  <a:pt x="90" y="79"/>
                </a:cubicBezTo>
                <a:cubicBezTo>
                  <a:pt x="93" y="67"/>
                  <a:pt x="93" y="67"/>
                  <a:pt x="93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100" y="63"/>
                  <a:pt x="105" y="58"/>
                  <a:pt x="108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7" y="52"/>
                  <a:pt x="119" y="47"/>
                  <a:pt x="119" y="41"/>
                </a:cubicBezTo>
                <a:cubicBezTo>
                  <a:pt x="119" y="35"/>
                  <a:pt x="117" y="30"/>
                  <a:pt x="114" y="29"/>
                </a:cubicBezTo>
                <a:close/>
                <a:moveTo>
                  <a:pt x="9" y="16"/>
                </a:moveTo>
                <a:cubicBezTo>
                  <a:pt x="9" y="16"/>
                  <a:pt x="9" y="15"/>
                  <a:pt x="9" y="15"/>
                </a:cubicBezTo>
                <a:cubicBezTo>
                  <a:pt x="10" y="13"/>
                  <a:pt x="12" y="12"/>
                  <a:pt x="14" y="13"/>
                </a:cubicBezTo>
                <a:cubicBezTo>
                  <a:pt x="16" y="13"/>
                  <a:pt x="17" y="15"/>
                  <a:pt x="16" y="17"/>
                </a:cubicBezTo>
                <a:cubicBezTo>
                  <a:pt x="16" y="19"/>
                  <a:pt x="14" y="20"/>
                  <a:pt x="12" y="19"/>
                </a:cubicBezTo>
                <a:cubicBezTo>
                  <a:pt x="10" y="19"/>
                  <a:pt x="9" y="18"/>
                  <a:pt x="9" y="16"/>
                </a:cubicBezTo>
                <a:close/>
                <a:moveTo>
                  <a:pt x="74" y="14"/>
                </a:moveTo>
                <a:cubicBezTo>
                  <a:pt x="71" y="14"/>
                  <a:pt x="67" y="13"/>
                  <a:pt x="63" y="13"/>
                </a:cubicBezTo>
                <a:cubicBezTo>
                  <a:pt x="59" y="13"/>
                  <a:pt x="56" y="14"/>
                  <a:pt x="53" y="14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0"/>
                  <a:pt x="59" y="9"/>
                  <a:pt x="62" y="9"/>
                </a:cubicBezTo>
                <a:cubicBezTo>
                  <a:pt x="67" y="9"/>
                  <a:pt x="71" y="10"/>
                  <a:pt x="75" y="10"/>
                </a:cubicBezTo>
                <a:lnTo>
                  <a:pt x="74" y="14"/>
                </a:lnTo>
                <a:close/>
                <a:moveTo>
                  <a:pt x="99" y="34"/>
                </a:moveTo>
                <a:cubicBezTo>
                  <a:pt x="97" y="34"/>
                  <a:pt x="95" y="32"/>
                  <a:pt x="95" y="30"/>
                </a:cubicBezTo>
                <a:cubicBezTo>
                  <a:pt x="95" y="29"/>
                  <a:pt x="97" y="27"/>
                  <a:pt x="99" y="27"/>
                </a:cubicBezTo>
                <a:cubicBezTo>
                  <a:pt x="101" y="27"/>
                  <a:pt x="102" y="29"/>
                  <a:pt x="102" y="30"/>
                </a:cubicBezTo>
                <a:cubicBezTo>
                  <a:pt x="102" y="32"/>
                  <a:pt x="101" y="34"/>
                  <a:pt x="99" y="34"/>
                </a:cubicBezTo>
                <a:close/>
              </a:path>
            </a:pathLst>
          </a:custGeom>
          <a:solidFill>
            <a:srgbClr val="11829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57610"/>
            <a:endParaRPr lang="en-GB" sz="1900">
              <a:solidFill>
                <a:prstClr val="black"/>
              </a:solidFill>
            </a:endParaRPr>
          </a:p>
        </p:txBody>
      </p:sp>
      <p:sp>
        <p:nvSpPr>
          <p:cNvPr id="121" name="Freeform 13"/>
          <p:cNvSpPr>
            <a:spLocks noChangeAspect="1" noEditPoints="1"/>
          </p:cNvSpPr>
          <p:nvPr/>
        </p:nvSpPr>
        <p:spPr bwMode="gray">
          <a:xfrm>
            <a:off x="10508585" y="3239592"/>
            <a:ext cx="345600" cy="230535"/>
          </a:xfrm>
          <a:custGeom>
            <a:avLst/>
            <a:gdLst/>
            <a:ahLst/>
            <a:cxnLst>
              <a:cxn ang="0">
                <a:pos x="114" y="29"/>
              </a:cxn>
              <a:cxn ang="0">
                <a:pos x="114" y="29"/>
              </a:cxn>
              <a:cxn ang="0">
                <a:pos x="110" y="29"/>
              </a:cxn>
              <a:cxn ang="0">
                <a:pos x="106" y="23"/>
              </a:cxn>
              <a:cxn ang="0">
                <a:pos x="107" y="7"/>
              </a:cxn>
              <a:cxn ang="0">
                <a:pos x="98" y="11"/>
              </a:cxn>
              <a:cxn ang="0">
                <a:pos x="98" y="1"/>
              </a:cxn>
              <a:cxn ang="0">
                <a:pos x="85" y="9"/>
              </a:cxn>
              <a:cxn ang="0">
                <a:pos x="85" y="9"/>
              </a:cxn>
              <a:cxn ang="0">
                <a:pos x="64" y="5"/>
              </a:cxn>
              <a:cxn ang="0">
                <a:pos x="18" y="28"/>
              </a:cxn>
              <a:cxn ang="0">
                <a:pos x="11" y="23"/>
              </a:cxn>
              <a:cxn ang="0">
                <a:pos x="20" y="18"/>
              </a:cxn>
              <a:cxn ang="0">
                <a:pos x="15" y="9"/>
              </a:cxn>
              <a:cxn ang="0">
                <a:pos x="6" y="13"/>
              </a:cxn>
              <a:cxn ang="0">
                <a:pos x="6" y="15"/>
              </a:cxn>
              <a:cxn ang="0">
                <a:pos x="2" y="6"/>
              </a:cxn>
              <a:cxn ang="0">
                <a:pos x="5" y="20"/>
              </a:cxn>
              <a:cxn ang="0">
                <a:pos x="16" y="36"/>
              </a:cxn>
              <a:cxn ang="0">
                <a:pos x="16" y="36"/>
              </a:cxn>
              <a:cxn ang="0">
                <a:pos x="16" y="39"/>
              </a:cxn>
              <a:cxn ang="0">
                <a:pos x="32" y="65"/>
              </a:cxn>
              <a:cxn ang="0">
                <a:pos x="37" y="79"/>
              </a:cxn>
              <a:cxn ang="0">
                <a:pos x="50" y="79"/>
              </a:cxn>
              <a:cxn ang="0">
                <a:pos x="51" y="73"/>
              </a:cxn>
              <a:cxn ang="0">
                <a:pos x="64" y="74"/>
              </a:cxn>
              <a:cxn ang="0">
                <a:pos x="75" y="73"/>
              </a:cxn>
              <a:cxn ang="0">
                <a:pos x="77" y="79"/>
              </a:cxn>
              <a:cxn ang="0">
                <a:pos x="90" y="79"/>
              </a:cxn>
              <a:cxn ang="0">
                <a:pos x="93" y="67"/>
              </a:cxn>
              <a:cxn ang="0">
                <a:pos x="93" y="67"/>
              </a:cxn>
              <a:cxn ang="0">
                <a:pos x="108" y="52"/>
              </a:cxn>
              <a:cxn ang="0">
                <a:pos x="114" y="52"/>
              </a:cxn>
              <a:cxn ang="0">
                <a:pos x="114" y="52"/>
              </a:cxn>
              <a:cxn ang="0">
                <a:pos x="119" y="41"/>
              </a:cxn>
              <a:cxn ang="0">
                <a:pos x="114" y="29"/>
              </a:cxn>
              <a:cxn ang="0">
                <a:pos x="9" y="16"/>
              </a:cxn>
              <a:cxn ang="0">
                <a:pos x="9" y="15"/>
              </a:cxn>
              <a:cxn ang="0">
                <a:pos x="14" y="13"/>
              </a:cxn>
              <a:cxn ang="0">
                <a:pos x="16" y="17"/>
              </a:cxn>
              <a:cxn ang="0">
                <a:pos x="12" y="19"/>
              </a:cxn>
              <a:cxn ang="0">
                <a:pos x="9" y="16"/>
              </a:cxn>
              <a:cxn ang="0">
                <a:pos x="74" y="14"/>
              </a:cxn>
              <a:cxn ang="0">
                <a:pos x="63" y="13"/>
              </a:cxn>
              <a:cxn ang="0">
                <a:pos x="53" y="14"/>
              </a:cxn>
              <a:cxn ang="0">
                <a:pos x="52" y="10"/>
              </a:cxn>
              <a:cxn ang="0">
                <a:pos x="62" y="9"/>
              </a:cxn>
              <a:cxn ang="0">
                <a:pos x="75" y="10"/>
              </a:cxn>
              <a:cxn ang="0">
                <a:pos x="74" y="14"/>
              </a:cxn>
              <a:cxn ang="0">
                <a:pos x="99" y="34"/>
              </a:cxn>
              <a:cxn ang="0">
                <a:pos x="95" y="30"/>
              </a:cxn>
              <a:cxn ang="0">
                <a:pos x="99" y="27"/>
              </a:cxn>
              <a:cxn ang="0">
                <a:pos x="102" y="30"/>
              </a:cxn>
              <a:cxn ang="0">
                <a:pos x="99" y="34"/>
              </a:cxn>
            </a:cxnLst>
            <a:rect l="0" t="0" r="r" b="b"/>
            <a:pathLst>
              <a:path w="119" h="79">
                <a:moveTo>
                  <a:pt x="114" y="29"/>
                </a:moveTo>
                <a:cubicBezTo>
                  <a:pt x="114" y="29"/>
                  <a:pt x="114" y="29"/>
                  <a:pt x="114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9" y="27"/>
                  <a:pt x="107" y="25"/>
                  <a:pt x="106" y="23"/>
                </a:cubicBezTo>
                <a:cubicBezTo>
                  <a:pt x="106" y="21"/>
                  <a:pt x="109" y="9"/>
                  <a:pt x="107" y="7"/>
                </a:cubicBezTo>
                <a:cubicBezTo>
                  <a:pt x="106" y="7"/>
                  <a:pt x="102" y="9"/>
                  <a:pt x="98" y="11"/>
                </a:cubicBezTo>
                <a:cubicBezTo>
                  <a:pt x="99" y="7"/>
                  <a:pt x="100" y="2"/>
                  <a:pt x="98" y="1"/>
                </a:cubicBezTo>
                <a:cubicBezTo>
                  <a:pt x="96" y="0"/>
                  <a:pt x="85" y="9"/>
                  <a:pt x="85" y="9"/>
                </a:cubicBezTo>
                <a:cubicBezTo>
                  <a:pt x="85" y="9"/>
                  <a:pt x="85" y="9"/>
                  <a:pt x="85" y="9"/>
                </a:cubicBezTo>
                <a:cubicBezTo>
                  <a:pt x="79" y="6"/>
                  <a:pt x="72" y="5"/>
                  <a:pt x="64" y="5"/>
                </a:cubicBezTo>
                <a:cubicBezTo>
                  <a:pt x="43" y="5"/>
                  <a:pt x="25" y="15"/>
                  <a:pt x="18" y="28"/>
                </a:cubicBezTo>
                <a:cubicBezTo>
                  <a:pt x="16" y="27"/>
                  <a:pt x="13" y="26"/>
                  <a:pt x="11" y="23"/>
                </a:cubicBezTo>
                <a:cubicBezTo>
                  <a:pt x="14" y="24"/>
                  <a:pt x="18" y="22"/>
                  <a:pt x="20" y="18"/>
                </a:cubicBezTo>
                <a:cubicBezTo>
                  <a:pt x="21" y="15"/>
                  <a:pt x="19" y="10"/>
                  <a:pt x="15" y="9"/>
                </a:cubicBezTo>
                <a:cubicBezTo>
                  <a:pt x="12" y="8"/>
                  <a:pt x="7" y="10"/>
                  <a:pt x="6" y="13"/>
                </a:cubicBezTo>
                <a:cubicBezTo>
                  <a:pt x="6" y="14"/>
                  <a:pt x="6" y="15"/>
                  <a:pt x="6" y="15"/>
                </a:cubicBezTo>
                <a:cubicBezTo>
                  <a:pt x="1" y="12"/>
                  <a:pt x="2" y="6"/>
                  <a:pt x="2" y="6"/>
                </a:cubicBezTo>
                <a:cubicBezTo>
                  <a:pt x="0" y="13"/>
                  <a:pt x="2" y="17"/>
                  <a:pt x="5" y="20"/>
                </a:cubicBezTo>
                <a:cubicBezTo>
                  <a:pt x="5" y="24"/>
                  <a:pt x="8" y="31"/>
                  <a:pt x="16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50"/>
                  <a:pt x="22" y="59"/>
                  <a:pt x="32" y="65"/>
                </a:cubicBezTo>
                <a:cubicBezTo>
                  <a:pt x="37" y="79"/>
                  <a:pt x="37" y="79"/>
                  <a:pt x="37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1" y="73"/>
                  <a:pt x="51" y="73"/>
                  <a:pt x="51" y="73"/>
                </a:cubicBezTo>
                <a:cubicBezTo>
                  <a:pt x="55" y="73"/>
                  <a:pt x="59" y="74"/>
                  <a:pt x="64" y="74"/>
                </a:cubicBezTo>
                <a:cubicBezTo>
                  <a:pt x="68" y="74"/>
                  <a:pt x="71" y="74"/>
                  <a:pt x="75" y="73"/>
                </a:cubicBezTo>
                <a:cubicBezTo>
                  <a:pt x="77" y="79"/>
                  <a:pt x="77" y="79"/>
                  <a:pt x="77" y="79"/>
                </a:cubicBezTo>
                <a:cubicBezTo>
                  <a:pt x="90" y="79"/>
                  <a:pt x="90" y="79"/>
                  <a:pt x="90" y="79"/>
                </a:cubicBezTo>
                <a:cubicBezTo>
                  <a:pt x="93" y="67"/>
                  <a:pt x="93" y="67"/>
                  <a:pt x="93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100" y="63"/>
                  <a:pt x="105" y="58"/>
                  <a:pt x="108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7" y="52"/>
                  <a:pt x="119" y="47"/>
                  <a:pt x="119" y="41"/>
                </a:cubicBezTo>
                <a:cubicBezTo>
                  <a:pt x="119" y="35"/>
                  <a:pt x="117" y="30"/>
                  <a:pt x="114" y="29"/>
                </a:cubicBezTo>
                <a:close/>
                <a:moveTo>
                  <a:pt x="9" y="16"/>
                </a:moveTo>
                <a:cubicBezTo>
                  <a:pt x="9" y="16"/>
                  <a:pt x="9" y="15"/>
                  <a:pt x="9" y="15"/>
                </a:cubicBezTo>
                <a:cubicBezTo>
                  <a:pt x="10" y="13"/>
                  <a:pt x="12" y="12"/>
                  <a:pt x="14" y="13"/>
                </a:cubicBezTo>
                <a:cubicBezTo>
                  <a:pt x="16" y="13"/>
                  <a:pt x="17" y="15"/>
                  <a:pt x="16" y="17"/>
                </a:cubicBezTo>
                <a:cubicBezTo>
                  <a:pt x="16" y="19"/>
                  <a:pt x="14" y="20"/>
                  <a:pt x="12" y="19"/>
                </a:cubicBezTo>
                <a:cubicBezTo>
                  <a:pt x="10" y="19"/>
                  <a:pt x="9" y="18"/>
                  <a:pt x="9" y="16"/>
                </a:cubicBezTo>
                <a:close/>
                <a:moveTo>
                  <a:pt x="74" y="14"/>
                </a:moveTo>
                <a:cubicBezTo>
                  <a:pt x="71" y="14"/>
                  <a:pt x="67" y="13"/>
                  <a:pt x="63" y="13"/>
                </a:cubicBezTo>
                <a:cubicBezTo>
                  <a:pt x="59" y="13"/>
                  <a:pt x="56" y="14"/>
                  <a:pt x="53" y="14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0"/>
                  <a:pt x="59" y="9"/>
                  <a:pt x="62" y="9"/>
                </a:cubicBezTo>
                <a:cubicBezTo>
                  <a:pt x="67" y="9"/>
                  <a:pt x="71" y="10"/>
                  <a:pt x="75" y="10"/>
                </a:cubicBezTo>
                <a:lnTo>
                  <a:pt x="74" y="14"/>
                </a:lnTo>
                <a:close/>
                <a:moveTo>
                  <a:pt x="99" y="34"/>
                </a:moveTo>
                <a:cubicBezTo>
                  <a:pt x="97" y="34"/>
                  <a:pt x="95" y="32"/>
                  <a:pt x="95" y="30"/>
                </a:cubicBezTo>
                <a:cubicBezTo>
                  <a:pt x="95" y="29"/>
                  <a:pt x="97" y="27"/>
                  <a:pt x="99" y="27"/>
                </a:cubicBezTo>
                <a:cubicBezTo>
                  <a:pt x="101" y="27"/>
                  <a:pt x="102" y="29"/>
                  <a:pt x="102" y="30"/>
                </a:cubicBezTo>
                <a:cubicBezTo>
                  <a:pt x="102" y="32"/>
                  <a:pt x="101" y="34"/>
                  <a:pt x="99" y="34"/>
                </a:cubicBezTo>
                <a:close/>
              </a:path>
            </a:pathLst>
          </a:custGeom>
          <a:solidFill>
            <a:srgbClr val="11829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57610"/>
            <a:endParaRPr lang="en-GB" sz="1900">
              <a:solidFill>
                <a:prstClr val="black"/>
              </a:solidFill>
            </a:endParaRPr>
          </a:p>
        </p:txBody>
      </p:sp>
      <p:sp>
        <p:nvSpPr>
          <p:cNvPr id="122" name="Freeform 13"/>
          <p:cNvSpPr>
            <a:spLocks noChangeAspect="1" noEditPoints="1"/>
          </p:cNvSpPr>
          <p:nvPr/>
        </p:nvSpPr>
        <p:spPr bwMode="gray">
          <a:xfrm>
            <a:off x="8290383" y="2737261"/>
            <a:ext cx="345600" cy="230535"/>
          </a:xfrm>
          <a:custGeom>
            <a:avLst/>
            <a:gdLst/>
            <a:ahLst/>
            <a:cxnLst>
              <a:cxn ang="0">
                <a:pos x="114" y="29"/>
              </a:cxn>
              <a:cxn ang="0">
                <a:pos x="114" y="29"/>
              </a:cxn>
              <a:cxn ang="0">
                <a:pos x="110" y="29"/>
              </a:cxn>
              <a:cxn ang="0">
                <a:pos x="106" y="23"/>
              </a:cxn>
              <a:cxn ang="0">
                <a:pos x="107" y="7"/>
              </a:cxn>
              <a:cxn ang="0">
                <a:pos x="98" y="11"/>
              </a:cxn>
              <a:cxn ang="0">
                <a:pos x="98" y="1"/>
              </a:cxn>
              <a:cxn ang="0">
                <a:pos x="85" y="9"/>
              </a:cxn>
              <a:cxn ang="0">
                <a:pos x="85" y="9"/>
              </a:cxn>
              <a:cxn ang="0">
                <a:pos x="64" y="5"/>
              </a:cxn>
              <a:cxn ang="0">
                <a:pos x="18" y="28"/>
              </a:cxn>
              <a:cxn ang="0">
                <a:pos x="11" y="23"/>
              </a:cxn>
              <a:cxn ang="0">
                <a:pos x="20" y="18"/>
              </a:cxn>
              <a:cxn ang="0">
                <a:pos x="15" y="9"/>
              </a:cxn>
              <a:cxn ang="0">
                <a:pos x="6" y="13"/>
              </a:cxn>
              <a:cxn ang="0">
                <a:pos x="6" y="15"/>
              </a:cxn>
              <a:cxn ang="0">
                <a:pos x="2" y="6"/>
              </a:cxn>
              <a:cxn ang="0">
                <a:pos x="5" y="20"/>
              </a:cxn>
              <a:cxn ang="0">
                <a:pos x="16" y="36"/>
              </a:cxn>
              <a:cxn ang="0">
                <a:pos x="16" y="36"/>
              </a:cxn>
              <a:cxn ang="0">
                <a:pos x="16" y="39"/>
              </a:cxn>
              <a:cxn ang="0">
                <a:pos x="32" y="65"/>
              </a:cxn>
              <a:cxn ang="0">
                <a:pos x="37" y="79"/>
              </a:cxn>
              <a:cxn ang="0">
                <a:pos x="50" y="79"/>
              </a:cxn>
              <a:cxn ang="0">
                <a:pos x="51" y="73"/>
              </a:cxn>
              <a:cxn ang="0">
                <a:pos x="64" y="74"/>
              </a:cxn>
              <a:cxn ang="0">
                <a:pos x="75" y="73"/>
              </a:cxn>
              <a:cxn ang="0">
                <a:pos x="77" y="79"/>
              </a:cxn>
              <a:cxn ang="0">
                <a:pos x="90" y="79"/>
              </a:cxn>
              <a:cxn ang="0">
                <a:pos x="93" y="67"/>
              </a:cxn>
              <a:cxn ang="0">
                <a:pos x="93" y="67"/>
              </a:cxn>
              <a:cxn ang="0">
                <a:pos x="108" y="52"/>
              </a:cxn>
              <a:cxn ang="0">
                <a:pos x="114" y="52"/>
              </a:cxn>
              <a:cxn ang="0">
                <a:pos x="114" y="52"/>
              </a:cxn>
              <a:cxn ang="0">
                <a:pos x="119" y="41"/>
              </a:cxn>
              <a:cxn ang="0">
                <a:pos x="114" y="29"/>
              </a:cxn>
              <a:cxn ang="0">
                <a:pos x="9" y="16"/>
              </a:cxn>
              <a:cxn ang="0">
                <a:pos x="9" y="15"/>
              </a:cxn>
              <a:cxn ang="0">
                <a:pos x="14" y="13"/>
              </a:cxn>
              <a:cxn ang="0">
                <a:pos x="16" y="17"/>
              </a:cxn>
              <a:cxn ang="0">
                <a:pos x="12" y="19"/>
              </a:cxn>
              <a:cxn ang="0">
                <a:pos x="9" y="16"/>
              </a:cxn>
              <a:cxn ang="0">
                <a:pos x="74" y="14"/>
              </a:cxn>
              <a:cxn ang="0">
                <a:pos x="63" y="13"/>
              </a:cxn>
              <a:cxn ang="0">
                <a:pos x="53" y="14"/>
              </a:cxn>
              <a:cxn ang="0">
                <a:pos x="52" y="10"/>
              </a:cxn>
              <a:cxn ang="0">
                <a:pos x="62" y="9"/>
              </a:cxn>
              <a:cxn ang="0">
                <a:pos x="75" y="10"/>
              </a:cxn>
              <a:cxn ang="0">
                <a:pos x="74" y="14"/>
              </a:cxn>
              <a:cxn ang="0">
                <a:pos x="99" y="34"/>
              </a:cxn>
              <a:cxn ang="0">
                <a:pos x="95" y="30"/>
              </a:cxn>
              <a:cxn ang="0">
                <a:pos x="99" y="27"/>
              </a:cxn>
              <a:cxn ang="0">
                <a:pos x="102" y="30"/>
              </a:cxn>
              <a:cxn ang="0">
                <a:pos x="99" y="34"/>
              </a:cxn>
            </a:cxnLst>
            <a:rect l="0" t="0" r="r" b="b"/>
            <a:pathLst>
              <a:path w="119" h="79">
                <a:moveTo>
                  <a:pt x="114" y="29"/>
                </a:moveTo>
                <a:cubicBezTo>
                  <a:pt x="114" y="29"/>
                  <a:pt x="114" y="29"/>
                  <a:pt x="114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9" y="27"/>
                  <a:pt x="107" y="25"/>
                  <a:pt x="106" y="23"/>
                </a:cubicBezTo>
                <a:cubicBezTo>
                  <a:pt x="106" y="21"/>
                  <a:pt x="109" y="9"/>
                  <a:pt x="107" y="7"/>
                </a:cubicBezTo>
                <a:cubicBezTo>
                  <a:pt x="106" y="7"/>
                  <a:pt x="102" y="9"/>
                  <a:pt x="98" y="11"/>
                </a:cubicBezTo>
                <a:cubicBezTo>
                  <a:pt x="99" y="7"/>
                  <a:pt x="100" y="2"/>
                  <a:pt x="98" y="1"/>
                </a:cubicBezTo>
                <a:cubicBezTo>
                  <a:pt x="96" y="0"/>
                  <a:pt x="85" y="9"/>
                  <a:pt x="85" y="9"/>
                </a:cubicBezTo>
                <a:cubicBezTo>
                  <a:pt x="85" y="9"/>
                  <a:pt x="85" y="9"/>
                  <a:pt x="85" y="9"/>
                </a:cubicBezTo>
                <a:cubicBezTo>
                  <a:pt x="79" y="6"/>
                  <a:pt x="72" y="5"/>
                  <a:pt x="64" y="5"/>
                </a:cubicBezTo>
                <a:cubicBezTo>
                  <a:pt x="43" y="5"/>
                  <a:pt x="25" y="15"/>
                  <a:pt x="18" y="28"/>
                </a:cubicBezTo>
                <a:cubicBezTo>
                  <a:pt x="16" y="27"/>
                  <a:pt x="13" y="26"/>
                  <a:pt x="11" y="23"/>
                </a:cubicBezTo>
                <a:cubicBezTo>
                  <a:pt x="14" y="24"/>
                  <a:pt x="18" y="22"/>
                  <a:pt x="20" y="18"/>
                </a:cubicBezTo>
                <a:cubicBezTo>
                  <a:pt x="21" y="15"/>
                  <a:pt x="19" y="10"/>
                  <a:pt x="15" y="9"/>
                </a:cubicBezTo>
                <a:cubicBezTo>
                  <a:pt x="12" y="8"/>
                  <a:pt x="7" y="10"/>
                  <a:pt x="6" y="13"/>
                </a:cubicBezTo>
                <a:cubicBezTo>
                  <a:pt x="6" y="14"/>
                  <a:pt x="6" y="15"/>
                  <a:pt x="6" y="15"/>
                </a:cubicBezTo>
                <a:cubicBezTo>
                  <a:pt x="1" y="12"/>
                  <a:pt x="2" y="6"/>
                  <a:pt x="2" y="6"/>
                </a:cubicBezTo>
                <a:cubicBezTo>
                  <a:pt x="0" y="13"/>
                  <a:pt x="2" y="17"/>
                  <a:pt x="5" y="20"/>
                </a:cubicBezTo>
                <a:cubicBezTo>
                  <a:pt x="5" y="24"/>
                  <a:pt x="8" y="31"/>
                  <a:pt x="16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50"/>
                  <a:pt x="22" y="59"/>
                  <a:pt x="32" y="65"/>
                </a:cubicBezTo>
                <a:cubicBezTo>
                  <a:pt x="37" y="79"/>
                  <a:pt x="37" y="79"/>
                  <a:pt x="37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1" y="73"/>
                  <a:pt x="51" y="73"/>
                  <a:pt x="51" y="73"/>
                </a:cubicBezTo>
                <a:cubicBezTo>
                  <a:pt x="55" y="73"/>
                  <a:pt x="59" y="74"/>
                  <a:pt x="64" y="74"/>
                </a:cubicBezTo>
                <a:cubicBezTo>
                  <a:pt x="68" y="74"/>
                  <a:pt x="71" y="74"/>
                  <a:pt x="75" y="73"/>
                </a:cubicBezTo>
                <a:cubicBezTo>
                  <a:pt x="77" y="79"/>
                  <a:pt x="77" y="79"/>
                  <a:pt x="77" y="79"/>
                </a:cubicBezTo>
                <a:cubicBezTo>
                  <a:pt x="90" y="79"/>
                  <a:pt x="90" y="79"/>
                  <a:pt x="90" y="79"/>
                </a:cubicBezTo>
                <a:cubicBezTo>
                  <a:pt x="93" y="67"/>
                  <a:pt x="93" y="67"/>
                  <a:pt x="93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100" y="63"/>
                  <a:pt x="105" y="58"/>
                  <a:pt x="108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7" y="52"/>
                  <a:pt x="119" y="47"/>
                  <a:pt x="119" y="41"/>
                </a:cubicBezTo>
                <a:cubicBezTo>
                  <a:pt x="119" y="35"/>
                  <a:pt x="117" y="30"/>
                  <a:pt x="114" y="29"/>
                </a:cubicBezTo>
                <a:close/>
                <a:moveTo>
                  <a:pt x="9" y="16"/>
                </a:moveTo>
                <a:cubicBezTo>
                  <a:pt x="9" y="16"/>
                  <a:pt x="9" y="15"/>
                  <a:pt x="9" y="15"/>
                </a:cubicBezTo>
                <a:cubicBezTo>
                  <a:pt x="10" y="13"/>
                  <a:pt x="12" y="12"/>
                  <a:pt x="14" y="13"/>
                </a:cubicBezTo>
                <a:cubicBezTo>
                  <a:pt x="16" y="13"/>
                  <a:pt x="17" y="15"/>
                  <a:pt x="16" y="17"/>
                </a:cubicBezTo>
                <a:cubicBezTo>
                  <a:pt x="16" y="19"/>
                  <a:pt x="14" y="20"/>
                  <a:pt x="12" y="19"/>
                </a:cubicBezTo>
                <a:cubicBezTo>
                  <a:pt x="10" y="19"/>
                  <a:pt x="9" y="18"/>
                  <a:pt x="9" y="16"/>
                </a:cubicBezTo>
                <a:close/>
                <a:moveTo>
                  <a:pt x="74" y="14"/>
                </a:moveTo>
                <a:cubicBezTo>
                  <a:pt x="71" y="14"/>
                  <a:pt x="67" y="13"/>
                  <a:pt x="63" y="13"/>
                </a:cubicBezTo>
                <a:cubicBezTo>
                  <a:pt x="59" y="13"/>
                  <a:pt x="56" y="14"/>
                  <a:pt x="53" y="14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0"/>
                  <a:pt x="59" y="9"/>
                  <a:pt x="62" y="9"/>
                </a:cubicBezTo>
                <a:cubicBezTo>
                  <a:pt x="67" y="9"/>
                  <a:pt x="71" y="10"/>
                  <a:pt x="75" y="10"/>
                </a:cubicBezTo>
                <a:lnTo>
                  <a:pt x="74" y="14"/>
                </a:lnTo>
                <a:close/>
                <a:moveTo>
                  <a:pt x="99" y="34"/>
                </a:moveTo>
                <a:cubicBezTo>
                  <a:pt x="97" y="34"/>
                  <a:pt x="95" y="32"/>
                  <a:pt x="95" y="30"/>
                </a:cubicBezTo>
                <a:cubicBezTo>
                  <a:pt x="95" y="29"/>
                  <a:pt x="97" y="27"/>
                  <a:pt x="99" y="27"/>
                </a:cubicBezTo>
                <a:cubicBezTo>
                  <a:pt x="101" y="27"/>
                  <a:pt x="102" y="29"/>
                  <a:pt x="102" y="30"/>
                </a:cubicBezTo>
                <a:cubicBezTo>
                  <a:pt x="102" y="32"/>
                  <a:pt x="101" y="34"/>
                  <a:pt x="99" y="34"/>
                </a:cubicBezTo>
                <a:close/>
              </a:path>
            </a:pathLst>
          </a:custGeom>
          <a:solidFill>
            <a:srgbClr val="11829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57610"/>
            <a:endParaRPr lang="en-GB" sz="1900">
              <a:solidFill>
                <a:prstClr val="black"/>
              </a:solidFill>
            </a:endParaRPr>
          </a:p>
        </p:txBody>
      </p:sp>
      <p:sp>
        <p:nvSpPr>
          <p:cNvPr id="123" name="Freeform 13"/>
          <p:cNvSpPr>
            <a:spLocks noChangeAspect="1" noEditPoints="1"/>
          </p:cNvSpPr>
          <p:nvPr/>
        </p:nvSpPr>
        <p:spPr bwMode="gray">
          <a:xfrm>
            <a:off x="7791263" y="3234555"/>
            <a:ext cx="345600" cy="230535"/>
          </a:xfrm>
          <a:custGeom>
            <a:avLst/>
            <a:gdLst/>
            <a:ahLst/>
            <a:cxnLst>
              <a:cxn ang="0">
                <a:pos x="114" y="29"/>
              </a:cxn>
              <a:cxn ang="0">
                <a:pos x="114" y="29"/>
              </a:cxn>
              <a:cxn ang="0">
                <a:pos x="110" y="29"/>
              </a:cxn>
              <a:cxn ang="0">
                <a:pos x="106" y="23"/>
              </a:cxn>
              <a:cxn ang="0">
                <a:pos x="107" y="7"/>
              </a:cxn>
              <a:cxn ang="0">
                <a:pos x="98" y="11"/>
              </a:cxn>
              <a:cxn ang="0">
                <a:pos x="98" y="1"/>
              </a:cxn>
              <a:cxn ang="0">
                <a:pos x="85" y="9"/>
              </a:cxn>
              <a:cxn ang="0">
                <a:pos x="85" y="9"/>
              </a:cxn>
              <a:cxn ang="0">
                <a:pos x="64" y="5"/>
              </a:cxn>
              <a:cxn ang="0">
                <a:pos x="18" y="28"/>
              </a:cxn>
              <a:cxn ang="0">
                <a:pos x="11" y="23"/>
              </a:cxn>
              <a:cxn ang="0">
                <a:pos x="20" y="18"/>
              </a:cxn>
              <a:cxn ang="0">
                <a:pos x="15" y="9"/>
              </a:cxn>
              <a:cxn ang="0">
                <a:pos x="6" y="13"/>
              </a:cxn>
              <a:cxn ang="0">
                <a:pos x="6" y="15"/>
              </a:cxn>
              <a:cxn ang="0">
                <a:pos x="2" y="6"/>
              </a:cxn>
              <a:cxn ang="0">
                <a:pos x="5" y="20"/>
              </a:cxn>
              <a:cxn ang="0">
                <a:pos x="16" y="36"/>
              </a:cxn>
              <a:cxn ang="0">
                <a:pos x="16" y="36"/>
              </a:cxn>
              <a:cxn ang="0">
                <a:pos x="16" y="39"/>
              </a:cxn>
              <a:cxn ang="0">
                <a:pos x="32" y="65"/>
              </a:cxn>
              <a:cxn ang="0">
                <a:pos x="37" y="79"/>
              </a:cxn>
              <a:cxn ang="0">
                <a:pos x="50" y="79"/>
              </a:cxn>
              <a:cxn ang="0">
                <a:pos x="51" y="73"/>
              </a:cxn>
              <a:cxn ang="0">
                <a:pos x="64" y="74"/>
              </a:cxn>
              <a:cxn ang="0">
                <a:pos x="75" y="73"/>
              </a:cxn>
              <a:cxn ang="0">
                <a:pos x="77" y="79"/>
              </a:cxn>
              <a:cxn ang="0">
                <a:pos x="90" y="79"/>
              </a:cxn>
              <a:cxn ang="0">
                <a:pos x="93" y="67"/>
              </a:cxn>
              <a:cxn ang="0">
                <a:pos x="93" y="67"/>
              </a:cxn>
              <a:cxn ang="0">
                <a:pos x="108" y="52"/>
              </a:cxn>
              <a:cxn ang="0">
                <a:pos x="114" y="52"/>
              </a:cxn>
              <a:cxn ang="0">
                <a:pos x="114" y="52"/>
              </a:cxn>
              <a:cxn ang="0">
                <a:pos x="119" y="41"/>
              </a:cxn>
              <a:cxn ang="0">
                <a:pos x="114" y="29"/>
              </a:cxn>
              <a:cxn ang="0">
                <a:pos x="9" y="16"/>
              </a:cxn>
              <a:cxn ang="0">
                <a:pos x="9" y="15"/>
              </a:cxn>
              <a:cxn ang="0">
                <a:pos x="14" y="13"/>
              </a:cxn>
              <a:cxn ang="0">
                <a:pos x="16" y="17"/>
              </a:cxn>
              <a:cxn ang="0">
                <a:pos x="12" y="19"/>
              </a:cxn>
              <a:cxn ang="0">
                <a:pos x="9" y="16"/>
              </a:cxn>
              <a:cxn ang="0">
                <a:pos x="74" y="14"/>
              </a:cxn>
              <a:cxn ang="0">
                <a:pos x="63" y="13"/>
              </a:cxn>
              <a:cxn ang="0">
                <a:pos x="53" y="14"/>
              </a:cxn>
              <a:cxn ang="0">
                <a:pos x="52" y="10"/>
              </a:cxn>
              <a:cxn ang="0">
                <a:pos x="62" y="9"/>
              </a:cxn>
              <a:cxn ang="0">
                <a:pos x="75" y="10"/>
              </a:cxn>
              <a:cxn ang="0">
                <a:pos x="74" y="14"/>
              </a:cxn>
              <a:cxn ang="0">
                <a:pos x="99" y="34"/>
              </a:cxn>
              <a:cxn ang="0">
                <a:pos x="95" y="30"/>
              </a:cxn>
              <a:cxn ang="0">
                <a:pos x="99" y="27"/>
              </a:cxn>
              <a:cxn ang="0">
                <a:pos x="102" y="30"/>
              </a:cxn>
              <a:cxn ang="0">
                <a:pos x="99" y="34"/>
              </a:cxn>
            </a:cxnLst>
            <a:rect l="0" t="0" r="r" b="b"/>
            <a:pathLst>
              <a:path w="119" h="79">
                <a:moveTo>
                  <a:pt x="114" y="29"/>
                </a:moveTo>
                <a:cubicBezTo>
                  <a:pt x="114" y="29"/>
                  <a:pt x="114" y="29"/>
                  <a:pt x="114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9" y="27"/>
                  <a:pt x="107" y="25"/>
                  <a:pt x="106" y="23"/>
                </a:cubicBezTo>
                <a:cubicBezTo>
                  <a:pt x="106" y="21"/>
                  <a:pt x="109" y="9"/>
                  <a:pt x="107" y="7"/>
                </a:cubicBezTo>
                <a:cubicBezTo>
                  <a:pt x="106" y="7"/>
                  <a:pt x="102" y="9"/>
                  <a:pt x="98" y="11"/>
                </a:cubicBezTo>
                <a:cubicBezTo>
                  <a:pt x="99" y="7"/>
                  <a:pt x="100" y="2"/>
                  <a:pt x="98" y="1"/>
                </a:cubicBezTo>
                <a:cubicBezTo>
                  <a:pt x="96" y="0"/>
                  <a:pt x="85" y="9"/>
                  <a:pt x="85" y="9"/>
                </a:cubicBezTo>
                <a:cubicBezTo>
                  <a:pt x="85" y="9"/>
                  <a:pt x="85" y="9"/>
                  <a:pt x="85" y="9"/>
                </a:cubicBezTo>
                <a:cubicBezTo>
                  <a:pt x="79" y="6"/>
                  <a:pt x="72" y="5"/>
                  <a:pt x="64" y="5"/>
                </a:cubicBezTo>
                <a:cubicBezTo>
                  <a:pt x="43" y="5"/>
                  <a:pt x="25" y="15"/>
                  <a:pt x="18" y="28"/>
                </a:cubicBezTo>
                <a:cubicBezTo>
                  <a:pt x="16" y="27"/>
                  <a:pt x="13" y="26"/>
                  <a:pt x="11" y="23"/>
                </a:cubicBezTo>
                <a:cubicBezTo>
                  <a:pt x="14" y="24"/>
                  <a:pt x="18" y="22"/>
                  <a:pt x="20" y="18"/>
                </a:cubicBezTo>
                <a:cubicBezTo>
                  <a:pt x="21" y="15"/>
                  <a:pt x="19" y="10"/>
                  <a:pt x="15" y="9"/>
                </a:cubicBezTo>
                <a:cubicBezTo>
                  <a:pt x="12" y="8"/>
                  <a:pt x="7" y="10"/>
                  <a:pt x="6" y="13"/>
                </a:cubicBezTo>
                <a:cubicBezTo>
                  <a:pt x="6" y="14"/>
                  <a:pt x="6" y="15"/>
                  <a:pt x="6" y="15"/>
                </a:cubicBezTo>
                <a:cubicBezTo>
                  <a:pt x="1" y="12"/>
                  <a:pt x="2" y="6"/>
                  <a:pt x="2" y="6"/>
                </a:cubicBezTo>
                <a:cubicBezTo>
                  <a:pt x="0" y="13"/>
                  <a:pt x="2" y="17"/>
                  <a:pt x="5" y="20"/>
                </a:cubicBezTo>
                <a:cubicBezTo>
                  <a:pt x="5" y="24"/>
                  <a:pt x="8" y="31"/>
                  <a:pt x="16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50"/>
                  <a:pt x="22" y="59"/>
                  <a:pt x="32" y="65"/>
                </a:cubicBezTo>
                <a:cubicBezTo>
                  <a:pt x="37" y="79"/>
                  <a:pt x="37" y="79"/>
                  <a:pt x="37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1" y="73"/>
                  <a:pt x="51" y="73"/>
                  <a:pt x="51" y="73"/>
                </a:cubicBezTo>
                <a:cubicBezTo>
                  <a:pt x="55" y="73"/>
                  <a:pt x="59" y="74"/>
                  <a:pt x="64" y="74"/>
                </a:cubicBezTo>
                <a:cubicBezTo>
                  <a:pt x="68" y="74"/>
                  <a:pt x="71" y="74"/>
                  <a:pt x="75" y="73"/>
                </a:cubicBezTo>
                <a:cubicBezTo>
                  <a:pt x="77" y="79"/>
                  <a:pt x="77" y="79"/>
                  <a:pt x="77" y="79"/>
                </a:cubicBezTo>
                <a:cubicBezTo>
                  <a:pt x="90" y="79"/>
                  <a:pt x="90" y="79"/>
                  <a:pt x="90" y="79"/>
                </a:cubicBezTo>
                <a:cubicBezTo>
                  <a:pt x="93" y="67"/>
                  <a:pt x="93" y="67"/>
                  <a:pt x="93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100" y="63"/>
                  <a:pt x="105" y="58"/>
                  <a:pt x="108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7" y="52"/>
                  <a:pt x="119" y="47"/>
                  <a:pt x="119" y="41"/>
                </a:cubicBezTo>
                <a:cubicBezTo>
                  <a:pt x="119" y="35"/>
                  <a:pt x="117" y="30"/>
                  <a:pt x="114" y="29"/>
                </a:cubicBezTo>
                <a:close/>
                <a:moveTo>
                  <a:pt x="9" y="16"/>
                </a:moveTo>
                <a:cubicBezTo>
                  <a:pt x="9" y="16"/>
                  <a:pt x="9" y="15"/>
                  <a:pt x="9" y="15"/>
                </a:cubicBezTo>
                <a:cubicBezTo>
                  <a:pt x="10" y="13"/>
                  <a:pt x="12" y="12"/>
                  <a:pt x="14" y="13"/>
                </a:cubicBezTo>
                <a:cubicBezTo>
                  <a:pt x="16" y="13"/>
                  <a:pt x="17" y="15"/>
                  <a:pt x="16" y="17"/>
                </a:cubicBezTo>
                <a:cubicBezTo>
                  <a:pt x="16" y="19"/>
                  <a:pt x="14" y="20"/>
                  <a:pt x="12" y="19"/>
                </a:cubicBezTo>
                <a:cubicBezTo>
                  <a:pt x="10" y="19"/>
                  <a:pt x="9" y="18"/>
                  <a:pt x="9" y="16"/>
                </a:cubicBezTo>
                <a:close/>
                <a:moveTo>
                  <a:pt x="74" y="14"/>
                </a:moveTo>
                <a:cubicBezTo>
                  <a:pt x="71" y="14"/>
                  <a:pt x="67" y="13"/>
                  <a:pt x="63" y="13"/>
                </a:cubicBezTo>
                <a:cubicBezTo>
                  <a:pt x="59" y="13"/>
                  <a:pt x="56" y="14"/>
                  <a:pt x="53" y="14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0"/>
                  <a:pt x="59" y="9"/>
                  <a:pt x="62" y="9"/>
                </a:cubicBezTo>
                <a:cubicBezTo>
                  <a:pt x="67" y="9"/>
                  <a:pt x="71" y="10"/>
                  <a:pt x="75" y="10"/>
                </a:cubicBezTo>
                <a:lnTo>
                  <a:pt x="74" y="14"/>
                </a:lnTo>
                <a:close/>
                <a:moveTo>
                  <a:pt x="99" y="34"/>
                </a:moveTo>
                <a:cubicBezTo>
                  <a:pt x="97" y="34"/>
                  <a:pt x="95" y="32"/>
                  <a:pt x="95" y="30"/>
                </a:cubicBezTo>
                <a:cubicBezTo>
                  <a:pt x="95" y="29"/>
                  <a:pt x="97" y="27"/>
                  <a:pt x="99" y="27"/>
                </a:cubicBezTo>
                <a:cubicBezTo>
                  <a:pt x="101" y="27"/>
                  <a:pt x="102" y="29"/>
                  <a:pt x="102" y="30"/>
                </a:cubicBezTo>
                <a:cubicBezTo>
                  <a:pt x="102" y="32"/>
                  <a:pt x="101" y="34"/>
                  <a:pt x="99" y="34"/>
                </a:cubicBezTo>
                <a:close/>
              </a:path>
            </a:pathLst>
          </a:custGeom>
          <a:solidFill>
            <a:srgbClr val="11829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57610"/>
            <a:endParaRPr lang="en-GB" sz="1900">
              <a:solidFill>
                <a:prstClr val="black"/>
              </a:solidFill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3448401" y="3160327"/>
            <a:ext cx="2416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1182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endParaRPr lang="de-CH" sz="1600" dirty="0">
              <a:solidFill>
                <a:srgbClr val="1182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99602"/>
      </p:ext>
    </p:extLst>
  </p:cSld>
  <p:clrMapOvr>
    <a:masterClrMapping/>
  </p:clrMapOvr>
</p:sld>
</file>

<file path=ppt/theme/theme1.xml><?xml version="1.0" encoding="utf-8"?>
<a:theme xmlns:a="http://schemas.openxmlformats.org/drawingml/2006/main" name="UNISG CD mit Infoblock">
  <a:themeElements>
    <a:clrScheme name="UNISG Grün">
      <a:dk1>
        <a:sysClr val="windowText" lastClr="000000"/>
      </a:dk1>
      <a:lt1>
        <a:sysClr val="window" lastClr="FFFFFF"/>
      </a:lt1>
      <a:dk2>
        <a:srgbClr val="115C2E"/>
      </a:dk2>
      <a:lt2>
        <a:srgbClr val="CCCCCC"/>
      </a:lt2>
      <a:accent1>
        <a:srgbClr val="115C2E"/>
      </a:accent1>
      <a:accent2>
        <a:srgbClr val="249662"/>
      </a:accent2>
      <a:accent3>
        <a:srgbClr val="54A47C"/>
      </a:accent3>
      <a:accent4>
        <a:srgbClr val="8FBFA9"/>
      </a:accent4>
      <a:accent5>
        <a:srgbClr val="ED904B"/>
      </a:accent5>
      <a:accent6>
        <a:srgbClr val="FAB73E"/>
      </a:accent6>
      <a:hlink>
        <a:srgbClr val="115C2E"/>
      </a:hlink>
      <a:folHlink>
        <a:srgbClr val="54A47C"/>
      </a:folHlink>
    </a:clrScheme>
    <a:fontScheme name="UNISG CD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65000"/>
              <a:lumOff val="3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B37A086D-2EB3-48C4-8A32-6B36031E6DDA}" vid="{16B0CFCD-3787-48F6-AB48-9EEE72320D88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25CC99DD6AEF4DA0752324EDE75D8A" ma:contentTypeVersion="12" ma:contentTypeDescription="Ein neues Dokument erstellen." ma:contentTypeScope="" ma:versionID="c0d6b78b999f0ef569f60a1a7c6627d1">
  <xsd:schema xmlns:xsd="http://www.w3.org/2001/XMLSchema" xmlns:xs="http://www.w3.org/2001/XMLSchema" xmlns:p="http://schemas.microsoft.com/office/2006/metadata/properties" xmlns:ns2="1329ca09-a96f-4400-8c8d-0d7316e2ea0d" xmlns:ns3="5395ad91-9a23-4bf6-bf77-1334f0b11dc2" targetNamespace="http://schemas.microsoft.com/office/2006/metadata/properties" ma:root="true" ma:fieldsID="4895fee5b42abc74e65d1da8e61d4ec8" ns2:_="" ns3:_="">
    <xsd:import namespace="1329ca09-a96f-4400-8c8d-0d7316e2ea0d"/>
    <xsd:import namespace="5395ad91-9a23-4bf6-bf77-1334f0b11dc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9ca09-a96f-4400-8c8d-0d7316e2ea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5ad91-9a23-4bf6-bf77-1334f0b11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103BD5-5C0F-4531-88E6-1A00DE3AC527}"/>
</file>

<file path=customXml/itemProps2.xml><?xml version="1.0" encoding="utf-8"?>
<ds:datastoreItem xmlns:ds="http://schemas.openxmlformats.org/officeDocument/2006/customXml" ds:itemID="{AF2F2C78-11F5-422B-BE06-5E3F87C1894E}"/>
</file>

<file path=customXml/itemProps3.xml><?xml version="1.0" encoding="utf-8"?>
<ds:datastoreItem xmlns:ds="http://schemas.openxmlformats.org/officeDocument/2006/customXml" ds:itemID="{3EF1245A-0FF2-4698-94CC-A05A6ABE4AED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1001</Words>
  <Application>Microsoft Office PowerPoint</Application>
  <PresentationFormat>Breitbild</PresentationFormat>
  <Paragraphs>251</Paragraphs>
  <Slides>15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UNISG CD mit Infoblock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St. Gallen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Titel, Grösse 40 pt</dc:title>
  <dc:creator>Antretter, Torben</dc:creator>
  <cp:lastModifiedBy>Janine Crivelli</cp:lastModifiedBy>
  <cp:revision>498</cp:revision>
  <cp:lastPrinted>2017-08-25T10:07:30Z</cp:lastPrinted>
  <dcterms:created xsi:type="dcterms:W3CDTF">2016-09-03T18:46:05Z</dcterms:created>
  <dcterms:modified xsi:type="dcterms:W3CDTF">2020-01-06T07:23:40Z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0x010100C725CC99DD6AEF4DA0752324EDE75D8A</vt:lpwstr>
  </property>
</Properties>
</file>