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00" autoAdjust="0"/>
  </p:normalViewPr>
  <p:slideViewPr>
    <p:cSldViewPr snapToGrid="0" snapToObjects="1">
      <p:cViewPr>
        <p:scale>
          <a:sx n="100" d="100"/>
          <a:sy n="100" d="100"/>
        </p:scale>
        <p:origin x="-280" y="9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1524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9EE8F-4E6A-194B-BC5E-4CB6C3BAD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AU" i="1" dirty="0">
                <a:latin typeface="Arial Unicode MS"/>
                <a:ea typeface="ＭＳ Ｐゴシック" charset="0"/>
                <a:cs typeface="Arial Unicode MS"/>
              </a:rPr>
              <a:t>Introduction to English Language</a:t>
            </a:r>
            <a:endParaRPr lang="en-US" dirty="0">
              <a:latin typeface="Arial Unicode MS"/>
              <a:cs typeface="Arial Unicode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Colophon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5029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Arial Unicode MS"/>
              </a:rPr>
              <a:t>The </a:t>
            </a:r>
            <a:r>
              <a:rPr lang="en-US" dirty="0" err="1">
                <a:ea typeface="ＭＳ Ｐゴシック" charset="0"/>
                <a:cs typeface="Arial Unicode MS"/>
              </a:rPr>
              <a:t>powerpoint</a:t>
            </a:r>
            <a:r>
              <a:rPr lang="en-US" dirty="0">
                <a:ea typeface="ＭＳ Ｐゴシック" charset="0"/>
                <a:cs typeface="Arial Unicode MS"/>
              </a:rPr>
              <a:t> presentations </a:t>
            </a:r>
            <a:r>
              <a:rPr lang="en-US" dirty="0" smtClean="0">
                <a:ea typeface="ＭＳ Ｐゴシック" charset="0"/>
                <a:cs typeface="Arial Unicode MS"/>
              </a:rPr>
              <a:t>on the companion web site for Kuiper</a:t>
            </a:r>
            <a:r>
              <a:rPr lang="en-US" dirty="0">
                <a:ea typeface="ＭＳ Ｐゴシック" charset="0"/>
                <a:cs typeface="Arial Unicode MS"/>
              </a:rPr>
              <a:t>, K.  and W.S. Allan. </a:t>
            </a:r>
            <a:r>
              <a:rPr lang="en-US" i="1" dirty="0">
                <a:ea typeface="ＭＳ Ｐゴシック" charset="0"/>
                <a:cs typeface="Arial Unicode MS"/>
              </a:rPr>
              <a:t>An Introduction to English Language</a:t>
            </a:r>
            <a:r>
              <a:rPr lang="en-US" dirty="0">
                <a:ea typeface="ＭＳ Ｐゴシック" charset="0"/>
                <a:cs typeface="Arial Unicode MS"/>
              </a:rPr>
              <a:t>. (Palgrave Macmillan</a:t>
            </a:r>
            <a:r>
              <a:rPr lang="en-US" dirty="0" smtClean="0">
                <a:ea typeface="ＭＳ Ｐゴシック" charset="0"/>
                <a:cs typeface="Arial Unicode MS"/>
              </a:rPr>
              <a:t>)</a:t>
            </a:r>
            <a:r>
              <a:rPr lang="en-US" dirty="0">
                <a:ea typeface="ＭＳ Ｐゴシック" charset="0"/>
                <a:cs typeface="Arial Unicode MS"/>
              </a:rPr>
              <a:t> </a:t>
            </a:r>
            <a:r>
              <a:rPr lang="en-US" dirty="0" smtClean="0">
                <a:ea typeface="ＭＳ Ｐゴシック" charset="0"/>
                <a:cs typeface="Arial Unicode MS"/>
              </a:rPr>
              <a:t>are there to provide you with a summary of what is in the book and headings for notes. They are also used in the mini lectures on the companion web site.</a:t>
            </a:r>
            <a:endParaRPr lang="en-US" dirty="0">
              <a:ea typeface="ＭＳ Ｐゴシック" charset="0"/>
              <a:cs typeface="Arial Unicode MS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Arial Unicode MS"/>
              </a:rPr>
              <a:t>The content largely comes from the book and the design of the slides is partly based on the design of the book.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Arial Unicode MS"/>
              </a:rPr>
              <a:t>The image on the title slide is that of the cover of the book as is the </a:t>
            </a:r>
            <a:r>
              <a:rPr lang="en-US" dirty="0" err="1">
                <a:ea typeface="ＭＳ Ｐゴシック" charset="0"/>
                <a:cs typeface="Arial Unicode MS"/>
              </a:rPr>
              <a:t>colour</a:t>
            </a:r>
            <a:r>
              <a:rPr lang="en-US" dirty="0">
                <a:ea typeface="ＭＳ Ｐゴシック" charset="0"/>
                <a:cs typeface="Arial Unicode MS"/>
              </a:rPr>
              <a:t> band on the other slides. </a:t>
            </a:r>
            <a:endParaRPr lang="en-US" dirty="0" smtClean="0"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Structure of </a:t>
            </a:r>
            <a:r>
              <a:rPr lang="en-AU" i="1" dirty="0">
                <a:latin typeface="Arial Unicode MS"/>
                <a:ea typeface="ＭＳ Ｐゴシック" charset="0"/>
                <a:cs typeface="Arial Unicode MS"/>
              </a:rPr>
              <a:t>An Introduction to English Language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book is in three major sections dealing in turn with</a:t>
            </a:r>
          </a:p>
          <a:p>
            <a:pPr lvl="1"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words of </a:t>
            </a: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English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  <a:p>
            <a:pPr lvl="1"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sounds of </a:t>
            </a: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English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  <a:p>
            <a:pPr lvl="1"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sentences </a:t>
            </a:r>
            <a:r>
              <a:rPr lang="en-AU">
                <a:latin typeface="Arial Unicode MS"/>
                <a:ea typeface="ＭＳ Ｐゴシック" charset="0"/>
                <a:cs typeface="Arial Unicode MS"/>
              </a:rPr>
              <a:t>of </a:t>
            </a:r>
            <a:r>
              <a:rPr lang="en-AU" smtClean="0">
                <a:latin typeface="Arial Unicode MS"/>
                <a:ea typeface="ＭＳ Ｐゴシック" charset="0"/>
                <a:cs typeface="Arial Unicode MS"/>
              </a:rPr>
              <a:t>English</a:t>
            </a:r>
            <a:endParaRPr lang="en-AU" dirty="0" smtClean="0">
              <a:latin typeface="Arial Unicode MS"/>
              <a:ea typeface="ＭＳ Ｐゴシック" charset="0"/>
              <a:cs typeface="Arial Unicode MS"/>
            </a:endParaRPr>
          </a:p>
          <a:p>
            <a:r>
              <a:rPr lang="en-AU" dirty="0" smtClean="0">
                <a:ea typeface="ＭＳ Ｐゴシック" charset="0"/>
                <a:cs typeface="Arial Unicode MS"/>
              </a:rPr>
              <a:t>A separate chapter on pragmatics concludes the book.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Electronic </a:t>
            </a: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resources </a:t>
            </a:r>
            <a:br>
              <a:rPr lang="en-AU" dirty="0" smtClean="0">
                <a:latin typeface="Arial Unicode MS"/>
                <a:ea typeface="ＭＳ Ｐゴシック" charset="0"/>
                <a:cs typeface="Arial Unicode MS"/>
              </a:rPr>
            </a:b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on the companion web site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There are three sets of accompanying electronic 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resources</a:t>
            </a:r>
            <a:endParaRPr lang="en-US" dirty="0">
              <a:latin typeface="Arial Unicode MS"/>
              <a:ea typeface="ＭＳ Ｐゴシック" charset="0"/>
              <a:cs typeface="Arial Unicode MS"/>
            </a:endParaRPr>
          </a:p>
          <a:p>
            <a:pPr lvl="1" eaLnBrk="1" hangingPunct="1"/>
            <a:r>
              <a:rPr lang="en-US" dirty="0" err="1">
                <a:ea typeface="ＭＳ Ｐゴシック" charset="0"/>
                <a:cs typeface="Arial Unicode MS"/>
              </a:rPr>
              <a:t>p</a:t>
            </a:r>
            <a:r>
              <a:rPr lang="en-US" dirty="0" err="1" smtClean="0">
                <a:latin typeface="Arial Unicode MS"/>
                <a:ea typeface="ＭＳ Ｐゴシック" charset="0"/>
                <a:cs typeface="Arial Unicode MS"/>
              </a:rPr>
              <a:t>owerpoint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 slides which </a:t>
            </a:r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summarize what is in the book</a:t>
            </a:r>
          </a:p>
          <a:p>
            <a:pPr lvl="1"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a set of mini lectures 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based on the </a:t>
            </a:r>
            <a:r>
              <a:rPr lang="en-US" dirty="0" err="1" smtClean="0">
                <a:latin typeface="Arial Unicode MS"/>
                <a:ea typeface="ＭＳ Ｐゴシック" charset="0"/>
                <a:cs typeface="Arial Unicode MS"/>
              </a:rPr>
              <a:t>powerpoint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 slides which </a:t>
            </a:r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run as 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MP4 </a:t>
            </a:r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movies</a:t>
            </a:r>
          </a:p>
          <a:p>
            <a:pPr lvl="1"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a set of MP3 sound files to listen 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to</a:t>
            </a:r>
          </a:p>
          <a:p>
            <a:pPr lvl="2"/>
            <a:r>
              <a:rPr lang="en-US" dirty="0" smtClean="0">
                <a:ea typeface="ＭＳ Ｐゴシック" charset="0"/>
                <a:cs typeface="Arial Unicode MS"/>
              </a:rPr>
              <a:t>These are digressions, interesting bits and pieces, to get you to think about language.</a:t>
            </a:r>
            <a:endParaRPr lang="en-US" dirty="0">
              <a:latin typeface="Arial Unicode MS"/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Unicode MS"/>
                <a:ea typeface="ＭＳ Ｐゴシック" charset="0"/>
                <a:cs typeface="Arial Unicode MS"/>
              </a:rPr>
              <a:t>The powerpoint slides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You can open and read the </a:t>
            </a:r>
            <a:r>
              <a:rPr lang="en-AU" dirty="0" err="1">
                <a:latin typeface="Arial Unicode MS"/>
                <a:ea typeface="ＭＳ Ｐゴシック" charset="0"/>
                <a:cs typeface="Arial Unicode MS"/>
              </a:rPr>
              <a:t>powerpoint</a:t>
            </a: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 </a:t>
            </a: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slides on </a:t>
            </a: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your computer.</a:t>
            </a:r>
          </a:p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You can print them out.</a:t>
            </a:r>
          </a:p>
          <a:p>
            <a:pPr eaLnBrk="1" hangingPunct="1"/>
            <a:endParaRPr lang="en-US" dirty="0">
              <a:latin typeface="Arial Unicode MS"/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 Unicode MS"/>
                <a:ea typeface="ＭＳ Ｐゴシック" charset="0"/>
                <a:cs typeface="Arial Unicode MS"/>
              </a:rPr>
              <a:t>The mini-lectures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>
                <a:ea typeface="ＭＳ Ｐゴシック" charset="0"/>
                <a:cs typeface="Arial Unicode MS"/>
              </a:rPr>
              <a:t>are given as </a:t>
            </a:r>
            <a:r>
              <a:rPr lang="en-AU" dirty="0" err="1">
                <a:ea typeface="ＭＳ Ｐゴシック" charset="0"/>
                <a:cs typeface="Arial Unicode MS"/>
              </a:rPr>
              <a:t>p</a:t>
            </a:r>
            <a:r>
              <a:rPr lang="en-AU" dirty="0" err="1" smtClean="0">
                <a:ea typeface="ＭＳ Ｐゴシック" charset="0"/>
                <a:cs typeface="Arial Unicode MS"/>
              </a:rPr>
              <a:t>owerpoint</a:t>
            </a:r>
            <a:r>
              <a:rPr lang="en-AU" dirty="0" smtClean="0">
                <a:ea typeface="ＭＳ Ｐゴシック" charset="0"/>
                <a:cs typeface="Arial Unicode MS"/>
              </a:rPr>
              <a:t> </a:t>
            </a:r>
            <a:r>
              <a:rPr lang="en-AU" dirty="0">
                <a:ea typeface="ＭＳ Ｐゴシック" charset="0"/>
                <a:cs typeface="Arial Unicode MS"/>
              </a:rPr>
              <a:t>presentations</a:t>
            </a:r>
          </a:p>
          <a:p>
            <a:pPr lvl="1" eaLnBrk="1" hangingPunct="1"/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with audio </a:t>
            </a:r>
            <a:r>
              <a:rPr lang="en-AU" sz="2000" dirty="0" smtClean="0">
                <a:latin typeface="Arial Unicode MS"/>
                <a:ea typeface="ＭＳ Ｐゴシック" charset="0"/>
                <a:cs typeface="Arial Unicode MS"/>
              </a:rPr>
              <a:t>voiceover on </a:t>
            </a: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individual topics.</a:t>
            </a:r>
          </a:p>
          <a:p>
            <a:pPr eaLnBrk="1" hangingPunct="1"/>
            <a:r>
              <a:rPr lang="en-AU" dirty="0">
                <a:ea typeface="ＭＳ Ｐゴシック" charset="0"/>
                <a:cs typeface="Arial Unicode MS"/>
              </a:rPr>
              <a:t>These play as </a:t>
            </a:r>
            <a:r>
              <a:rPr lang="en-AU" dirty="0" smtClean="0">
                <a:ea typeface="ＭＳ Ｐゴシック" charset="0"/>
                <a:cs typeface="Arial Unicode MS"/>
              </a:rPr>
              <a:t>movies. </a:t>
            </a:r>
            <a:endParaRPr lang="en-AU" dirty="0">
              <a:ea typeface="ＭＳ Ｐゴシック" charset="0"/>
              <a:cs typeface="Arial Unicode MS"/>
            </a:endParaRPr>
          </a:p>
          <a:p>
            <a:pPr eaLnBrk="1" hangingPunct="1"/>
            <a:r>
              <a:rPr lang="en-AU" dirty="0" smtClean="0">
                <a:ea typeface="ＭＳ Ｐゴシック" charset="0"/>
                <a:cs typeface="Arial Unicode MS"/>
              </a:rPr>
              <a:t>You </a:t>
            </a:r>
            <a:r>
              <a:rPr lang="en-AU" dirty="0">
                <a:ea typeface="ＭＳ Ｐゴシック" charset="0"/>
                <a:cs typeface="Arial Unicode MS"/>
              </a:rPr>
              <a:t>can watch and listen to the mini lectures on your </a:t>
            </a:r>
            <a:r>
              <a:rPr lang="en-AU" dirty="0" smtClean="0">
                <a:ea typeface="ＭＳ Ｐゴシック" charset="0"/>
                <a:cs typeface="Arial Unicode MS"/>
              </a:rPr>
              <a:t>computer, </a:t>
            </a:r>
            <a:r>
              <a:rPr lang="en-AU" dirty="0" smtClean="0">
                <a:ea typeface="ＭＳ Ｐゴシック" charset="0"/>
                <a:cs typeface="Arial Unicode MS"/>
              </a:rPr>
              <a:t>e-pad </a:t>
            </a:r>
            <a:r>
              <a:rPr lang="en-AU" dirty="0" smtClean="0">
                <a:ea typeface="ＭＳ Ｐゴシック" charset="0"/>
                <a:cs typeface="Arial Unicode MS"/>
              </a:rPr>
              <a:t>or smartphone.</a:t>
            </a:r>
          </a:p>
          <a:p>
            <a:pPr eaLnBrk="1" hangingPunct="1"/>
            <a:r>
              <a:rPr lang="en-AU" dirty="0" smtClean="0">
                <a:ea typeface="ＭＳ Ｐゴシック" charset="0"/>
                <a:cs typeface="Arial Unicode MS"/>
              </a:rPr>
              <a:t>They are usually </a:t>
            </a:r>
            <a:r>
              <a:rPr lang="en-AU" dirty="0" smtClean="0">
                <a:ea typeface="ＭＳ Ｐゴシック" charset="0"/>
                <a:cs typeface="Arial Unicode MS"/>
              </a:rPr>
              <a:t>no longer than ten minutes.</a:t>
            </a:r>
            <a:endParaRPr lang="en-AU" dirty="0"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MP3s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The MP3s are a few minutes each and cover and extend the topics in the book and the movies.</a:t>
            </a:r>
          </a:p>
          <a:p>
            <a:pPr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You can load these on to any computer or MP3 player.</a:t>
            </a:r>
          </a:p>
          <a:p>
            <a:pPr eaLnBrk="1" hangingPunct="1"/>
            <a:r>
              <a:rPr lang="en-US" dirty="0">
                <a:latin typeface="Arial Unicode MS"/>
                <a:ea typeface="ＭＳ Ｐゴシック" charset="0"/>
                <a:cs typeface="Arial Unicode MS"/>
              </a:rPr>
              <a:t>You can listen to them </a:t>
            </a:r>
            <a:r>
              <a:rPr lang="en-US" dirty="0" smtClean="0">
                <a:latin typeface="Arial Unicode MS"/>
                <a:ea typeface="ＭＳ Ｐゴシック" charset="0"/>
                <a:cs typeface="Arial Unicode MS"/>
              </a:rPr>
              <a:t>also on your computer, smartphone or pad.</a:t>
            </a:r>
            <a:endParaRPr lang="en-US" dirty="0">
              <a:latin typeface="Arial Unicode MS"/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 Unicode MS"/>
                <a:ea typeface="ＭＳ Ｐゴシック" charset="0"/>
                <a:cs typeface="Arial Unicode MS"/>
              </a:rPr>
              <a:t>Practical work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Linguistics is as much about learning how to as it is about knowing what.</a:t>
            </a:r>
          </a:p>
          <a:p>
            <a:pPr eaLnBrk="1" hangingPunct="1">
              <a:lnSpc>
                <a:spcPct val="90000"/>
              </a:lnSpc>
            </a:pP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Kuiper and Allan contains many exercises which you should do as you read the book.</a:t>
            </a:r>
          </a:p>
          <a:p>
            <a:pPr eaLnBrk="1" hangingPunct="1">
              <a:lnSpc>
                <a:spcPct val="90000"/>
              </a:lnSpc>
            </a:pP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If you are </a:t>
            </a:r>
            <a:r>
              <a:rPr lang="en-AU" dirty="0" smtClean="0">
                <a:ea typeface="ＭＳ Ｐゴシック" charset="0"/>
                <a:cs typeface="Arial Unicode MS"/>
              </a:rPr>
              <a:t>using this book as a course text and the lecturer/instructor uses </a:t>
            </a:r>
            <a:r>
              <a:rPr lang="en-AU" dirty="0" smtClean="0">
                <a:latin typeface="Arial Unicode MS"/>
                <a:ea typeface="ＭＳ Ｐゴシック" charset="0"/>
                <a:cs typeface="Arial Unicode MS"/>
              </a:rPr>
              <a:t>a learning management system then quizzes from Palgrave are available which can be put on the web site.</a:t>
            </a:r>
            <a:endParaRPr lang="en-AU" dirty="0">
              <a:latin typeface="Arial Unicode MS"/>
              <a:ea typeface="ＭＳ Ｐゴシック" charset="0"/>
              <a:cs typeface="Arial Unicode MS"/>
            </a:endParaRPr>
          </a:p>
          <a:p>
            <a:pPr eaLnBrk="1" hangingPunct="1">
              <a:lnSpc>
                <a:spcPct val="90000"/>
              </a:lnSpc>
            </a:pP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You can do them when you have dealt with the section relating to a given topic in the book.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 Unicode MS"/>
                <a:ea typeface="ＭＳ Ｐゴシック" charset="0"/>
                <a:cs typeface="Arial Unicode MS"/>
              </a:rPr>
              <a:t>Learning objectives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Each section of the book opens with a set of learning outcomes.</a:t>
            </a:r>
          </a:p>
          <a:p>
            <a:pPr eaLnBrk="1" hangingPunct="1">
              <a:lnSpc>
                <a:spcPct val="90000"/>
              </a:lnSpc>
            </a:pPr>
            <a:r>
              <a:rPr lang="en-AU" dirty="0">
                <a:latin typeface="Arial Unicode MS"/>
                <a:ea typeface="ＭＳ Ｐゴシック" charset="0"/>
                <a:cs typeface="Arial Unicode MS"/>
              </a:rPr>
              <a:t>The aim, in general, of these learning outcomes is to provide you with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basic knowledge about the English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basic understanding of Linguistics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in terms of  </a:t>
            </a:r>
          </a:p>
          <a:p>
            <a:pPr lvl="2" eaLnBrk="1" hangingPunct="1">
              <a:lnSpc>
                <a:spcPct val="90000"/>
              </a:lnSpc>
            </a:pP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knowing what; through your own reading and listening to the mini lectures and MP3s</a:t>
            </a:r>
          </a:p>
          <a:p>
            <a:pPr lvl="2" eaLnBrk="1" hangingPunct="1">
              <a:lnSpc>
                <a:spcPct val="90000"/>
              </a:lnSpc>
            </a:pP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knowing how to; by doing the  practical work in the book and </a:t>
            </a:r>
            <a:r>
              <a:rPr lang="en-AU" sz="2000" dirty="0" smtClean="0">
                <a:latin typeface="Arial Unicode MS"/>
                <a:ea typeface="ＭＳ Ｐゴシック" charset="0"/>
                <a:cs typeface="Arial Unicode MS"/>
              </a:rPr>
              <a:t>if you have access to them the on-line quizzes</a:t>
            </a:r>
            <a:r>
              <a:rPr lang="en-AU" sz="2000" dirty="0">
                <a:latin typeface="Arial Unicode MS"/>
                <a:ea typeface="ＭＳ Ｐゴシック" charset="0"/>
                <a:cs typeface="Arial Unicode MS"/>
              </a:rPr>
              <a:t>.</a:t>
            </a:r>
            <a:endParaRPr lang="en-US" sz="2000" dirty="0">
              <a:latin typeface="Arial Unicode MS"/>
              <a:ea typeface="ＭＳ Ｐゴシック" charset="0"/>
              <a:cs typeface="Arial Unicode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503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 to English Language</vt:lpstr>
      <vt:lpstr>Colophon</vt:lpstr>
      <vt:lpstr>Structure of An Introduction to English Language</vt:lpstr>
      <vt:lpstr>Electronic resources  on the companion web site</vt:lpstr>
      <vt:lpstr>The powerpoint slides</vt:lpstr>
      <vt:lpstr>The mini-lectures</vt:lpstr>
      <vt:lpstr>The MP3s</vt:lpstr>
      <vt:lpstr>Practical work</vt:lpstr>
      <vt:lpstr>Learning objectives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16</cp:revision>
  <dcterms:created xsi:type="dcterms:W3CDTF">2016-04-08T07:16:18Z</dcterms:created>
  <dcterms:modified xsi:type="dcterms:W3CDTF">2016-06-02T04:56:05Z</dcterms:modified>
</cp:coreProperties>
</file>