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notesSlides/notesSlide7.xml" ContentType="application/vnd.openxmlformats-officedocument.presentationml.notesSlide+xml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A72A5-3CC1-E049-A7B9-78C83716FA89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6A27B-A1FF-5B40-9C9D-0FC57092C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04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F798A-6C56-EB48-819D-CF749AB8BA5C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7C590-9BCD-0F4A-BDB3-023D60FAF818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F1A91-F714-A74E-9BF8-A441434AF58C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C6ED01-5BD5-3048-8BA6-05833E3C0131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07AE58-CC6F-7445-A0EB-341E4F58E244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E2A94-0A2D-DC4B-8B0C-C0743F892DA0}" type="slidenum">
              <a:rPr lang="en-US"/>
              <a:pPr/>
              <a:t>7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37FDB2-9736-4B4E-A9DA-B917375C85F7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Linguistic symbols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Kuiper and Allan Chapter 1.1.2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Linguistic symbols have function and form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Because symbols in languages are placed in hierarchical sequences they have function and form, e.g. </a:t>
            </a:r>
            <a:r>
              <a:rPr lang="en-AU" i="1"/>
              <a:t>Mary swims.</a:t>
            </a:r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Tree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1105434" y="3352800"/>
            <a:ext cx="4763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846197" y="3410258"/>
            <a:ext cx="0" cy="257184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2714625" y="1736725"/>
            <a:ext cx="123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dirty="0">
                <a:solidFill>
                  <a:schemeClr val="tx2"/>
                </a:solidFill>
                <a:latin typeface="Times" charset="0"/>
              </a:rPr>
              <a:t>sentence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754157" y="2895600"/>
            <a:ext cx="81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dirty="0">
                <a:solidFill>
                  <a:schemeClr val="tx2"/>
                </a:solidFill>
                <a:latin typeface="Times" charset="0"/>
              </a:rPr>
              <a:t>word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4468920" y="2989309"/>
            <a:ext cx="81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dirty="0">
                <a:solidFill>
                  <a:schemeClr val="tx2"/>
                </a:solidFill>
                <a:latin typeface="Times" charset="0"/>
              </a:rPr>
              <a:t>word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683159" y="58674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dirty="0">
                <a:solidFill>
                  <a:schemeClr val="tx2"/>
                </a:solidFill>
                <a:latin typeface="Times" charset="0"/>
              </a:rPr>
              <a:t>Mary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4401343" y="5982104"/>
            <a:ext cx="963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dirty="0">
                <a:solidFill>
                  <a:schemeClr val="tx2"/>
                </a:solidFill>
                <a:latin typeface="Times" charset="0"/>
              </a:rPr>
              <a:t>swims</a:t>
            </a:r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flipH="1">
            <a:off x="1376363" y="2193925"/>
            <a:ext cx="15240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3359150" y="2209800"/>
            <a:ext cx="1524000" cy="762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Box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943100" y="2438400"/>
            <a:ext cx="5257800" cy="320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1981200" y="2819400"/>
            <a:ext cx="14552613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1981200" y="3886200"/>
            <a:ext cx="14552613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4495800" y="2819400"/>
            <a:ext cx="4763" cy="905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908425" y="2651125"/>
            <a:ext cx="123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>
                <a:solidFill>
                  <a:schemeClr val="tx2"/>
                </a:solidFill>
                <a:latin typeface="Times" charset="0"/>
              </a:rPr>
              <a:t>sentence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2536825" y="3641725"/>
            <a:ext cx="81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>
                <a:solidFill>
                  <a:schemeClr val="tx2"/>
                </a:solidFill>
                <a:latin typeface="Times" charset="0"/>
              </a:rPr>
              <a:t>word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5600700" y="3733800"/>
            <a:ext cx="81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>
                <a:solidFill>
                  <a:schemeClr val="tx2"/>
                </a:solidFill>
                <a:latin typeface="Times" charset="0"/>
              </a:rPr>
              <a:t>word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2476500" y="48006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>
                <a:solidFill>
                  <a:schemeClr val="tx2"/>
                </a:solidFill>
                <a:latin typeface="Times" charset="0"/>
              </a:rPr>
              <a:t>Mary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5524500" y="4876800"/>
            <a:ext cx="963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>
                <a:solidFill>
                  <a:schemeClr val="tx2"/>
                </a:solidFill>
                <a:latin typeface="Times" charset="0"/>
              </a:rPr>
              <a:t>swims</a:t>
            </a:r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1943100" y="2438400"/>
            <a:ext cx="5257800" cy="3200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1943100" y="3276600"/>
            <a:ext cx="5257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1943100" y="4343400"/>
            <a:ext cx="5257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4457700" y="3276600"/>
            <a:ext cx="0" cy="2362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Linearity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nine sounds in a linear sequence</a:t>
            </a:r>
          </a:p>
          <a:p>
            <a:r>
              <a:rPr lang="en-AU"/>
              <a:t>two words in a linear sequence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Hierarchy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The form of the first word consists of four sounds.</a:t>
            </a:r>
          </a:p>
          <a:p>
            <a:pPr>
              <a:lnSpc>
                <a:spcPct val="90000"/>
              </a:lnSpc>
            </a:pPr>
            <a:r>
              <a:rPr lang="en-AU"/>
              <a:t>The form of the second word consists of five sounds.</a:t>
            </a:r>
          </a:p>
          <a:p>
            <a:pPr lvl="1">
              <a:lnSpc>
                <a:spcPct val="90000"/>
              </a:lnSpc>
            </a:pPr>
            <a:r>
              <a:rPr lang="en-AU"/>
              <a:t>Tree diagrams and box diagrams can show linear and hierarchical structure.  </a:t>
            </a:r>
          </a:p>
          <a:p>
            <a:pPr lvl="1">
              <a:lnSpc>
                <a:spcPct val="90000"/>
              </a:lnSpc>
            </a:pPr>
            <a:r>
              <a:rPr lang="en-AU"/>
              <a:t>the structure of trains</a:t>
            </a:r>
          </a:p>
          <a:p>
            <a:pPr lvl="1">
              <a:lnSpc>
                <a:spcPct val="90000"/>
              </a:lnSpc>
            </a:pPr>
            <a:r>
              <a:rPr lang="en-AU"/>
              <a:t>function and form in trains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Tree diagram</a:t>
            </a:r>
          </a:p>
        </p:txBody>
      </p:sp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3200400" y="4495800"/>
          <a:ext cx="2640013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r:id="rId4" imgW="2639568" imgH="560832" progId="MS_ClipArt_Gallery">
                  <p:embed/>
                </p:oleObj>
              </mc:Choice>
              <mc:Fallback>
                <p:oleObj r:id="rId4" imgW="2639568" imgH="560832" progId="MS_ClipArt_Gallery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495800"/>
                        <a:ext cx="2640013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2" name="Line 16"/>
          <p:cNvSpPr>
            <a:spLocks noChangeShapeType="1"/>
          </p:cNvSpPr>
          <p:nvPr/>
        </p:nvSpPr>
        <p:spPr bwMode="auto">
          <a:xfrm flipH="1">
            <a:off x="3962400" y="2743200"/>
            <a:ext cx="609600" cy="838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4572000" y="2743200"/>
            <a:ext cx="76200" cy="914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4572000" y="2743200"/>
            <a:ext cx="685800" cy="914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505200" y="3733800"/>
            <a:ext cx="1479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1600">
                <a:solidFill>
                  <a:schemeClr val="tx2"/>
                </a:solidFill>
                <a:latin typeface="Times" charset="0"/>
              </a:rPr>
              <a:t>engine     trucks</a:t>
            </a:r>
            <a:endParaRPr lang="en-AU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953000" y="3733800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>
                <a:solidFill>
                  <a:schemeClr val="tx2"/>
                </a:solidFill>
                <a:latin typeface="Times" charset="0"/>
              </a:rPr>
              <a:t>guard’s van</a:t>
            </a:r>
            <a:endParaRPr lang="en-AU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H="1">
            <a:off x="4495800" y="4038600"/>
            <a:ext cx="1524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4648200" y="4038600"/>
            <a:ext cx="3810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3810000" y="4038600"/>
            <a:ext cx="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5486400" y="4114800"/>
            <a:ext cx="0" cy="381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4098925" y="2270125"/>
            <a:ext cx="81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>
                <a:solidFill>
                  <a:schemeClr val="tx2"/>
                </a:solidFill>
                <a:latin typeface="Times" charset="0"/>
              </a:rPr>
              <a:t> train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Box diagram</a:t>
            </a:r>
            <a:endParaRPr lang="en-US"/>
          </a:p>
        </p:txBody>
      </p:sp>
      <p:graphicFrame>
        <p:nvGraphicFramePr>
          <p:cNvPr id="16406" name="Object 22"/>
          <p:cNvGraphicFramePr>
            <a:graphicFrameLocks noChangeAspect="1"/>
          </p:cNvGraphicFramePr>
          <p:nvPr/>
        </p:nvGraphicFramePr>
        <p:xfrm>
          <a:off x="3276600" y="4876800"/>
          <a:ext cx="2640013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r:id="rId4" imgW="2639568" imgH="560832" progId="MS_ClipArt_Gallery">
                  <p:embed/>
                </p:oleObj>
              </mc:Choice>
              <mc:Fallback>
                <p:oleObj r:id="rId4" imgW="2639568" imgH="560832" progId="MS_ClipArt_Gallery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876800"/>
                        <a:ext cx="2640013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3200400" y="2667000"/>
            <a:ext cx="2895600" cy="28956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3200400" y="3200400"/>
            <a:ext cx="2895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3200400" y="3733800"/>
            <a:ext cx="2895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V="1">
            <a:off x="4343400" y="3200400"/>
            <a:ext cx="0" cy="2362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 flipV="1">
            <a:off x="5334000" y="3200400"/>
            <a:ext cx="0" cy="2362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3260725" y="3184525"/>
            <a:ext cx="2987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600">
                <a:solidFill>
                  <a:schemeClr val="tx2"/>
                </a:solidFill>
                <a:latin typeface="Times" charset="0"/>
              </a:rPr>
              <a:t>engine              cars         caboose</a:t>
            </a:r>
            <a:endParaRPr lang="en-AU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343400" y="2743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>
                <a:solidFill>
                  <a:schemeClr val="tx2"/>
                </a:solidFill>
                <a:latin typeface="Times" charset="0"/>
              </a:rPr>
              <a:t>train</a:t>
            </a:r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 flipV="1">
            <a:off x="4876800" y="3733800"/>
            <a:ext cx="0" cy="182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FFFFFF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DADADA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43</TotalTime>
  <Words>123</Words>
  <Application>Microsoft Macintosh PowerPoint</Application>
  <PresentationFormat>On-screen Show (4:3)</PresentationFormat>
  <Paragraphs>39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K &amp; A iv</vt:lpstr>
      <vt:lpstr>MS_ClipArt_Gallery</vt:lpstr>
      <vt:lpstr>Linguistic symbols</vt:lpstr>
      <vt:lpstr>Linguistic symbols have function and form</vt:lpstr>
      <vt:lpstr>Tree</vt:lpstr>
      <vt:lpstr>Box</vt:lpstr>
      <vt:lpstr>Linearity </vt:lpstr>
      <vt:lpstr>Hierarchy</vt:lpstr>
      <vt:lpstr>Tree diagram</vt:lpstr>
      <vt:lpstr>Box 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2016-06-14T00:03:59Z</dcterms:modified>
</cp:coreProperties>
</file>