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jpg" ContentType="image/jpeg"/>
  <Default Extension="emf" ContentType="image/x-emf"/>
  <Default Extension="rels" ContentType="application/vnd.openxmlformats-package.relationships+xml"/>
  <Default Extension="vml" ContentType="application/vnd.openxmlformats-officedocument.vmlDrawing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embeddings/oleObject1.bin" ContentType="application/vnd.openxmlformats-officedocument.oleObject"/>
  <Override PartName="/ppt/notesSlides/notesSlide7.xml" ContentType="application/vnd.openxmlformats-officedocument.presentationml.notesSlide+xml"/>
  <Override PartName="/ppt/embeddings/oleObject2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0" d="100"/>
          <a:sy n="80" d="100"/>
        </p:scale>
        <p:origin x="-114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6A72A5-3CC1-E049-A7B9-78C83716FA89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26A27B-A1FF-5B40-9C9D-0FC57092C1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6042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40F798A-6C56-EB48-819D-CF749AB8BA5C}" type="slidenum">
              <a:rPr lang="en-US"/>
              <a:pPr/>
              <a:t>1</a:t>
            </a:fld>
            <a:endParaRPr lang="en-US"/>
          </a:p>
        </p:txBody>
      </p:sp>
      <p:sp>
        <p:nvSpPr>
          <p:cNvPr id="5122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D17C590-9BCD-0F4A-BDB3-023D60FAF818}" type="slidenum">
              <a:rPr lang="en-US"/>
              <a:pPr/>
              <a:t>3</a:t>
            </a:fld>
            <a:endParaRPr lang="en-US"/>
          </a:p>
        </p:txBody>
      </p:sp>
      <p:sp>
        <p:nvSpPr>
          <p:cNvPr id="7170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DFF1A91-F714-A74E-9BF8-A441434AF58C}" type="slidenum">
              <a:rPr lang="en-US"/>
              <a:pPr/>
              <a:t>4</a:t>
            </a:fld>
            <a:endParaRPr lang="en-US"/>
          </a:p>
        </p:txBody>
      </p:sp>
      <p:sp>
        <p:nvSpPr>
          <p:cNvPr id="9218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2C6ED01-5BD5-3048-8BA6-05833E3C0131}" type="slidenum">
              <a:rPr lang="en-US"/>
              <a:pPr/>
              <a:t>5</a:t>
            </a:fld>
            <a:endParaRPr lang="en-US"/>
          </a:p>
        </p:txBody>
      </p:sp>
      <p:sp>
        <p:nvSpPr>
          <p:cNvPr id="11266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107AE58-CC6F-7445-A0EB-341E4F58E244}" type="slidenum">
              <a:rPr lang="en-US"/>
              <a:pPr/>
              <a:t>6</a:t>
            </a:fld>
            <a:endParaRPr lang="en-US"/>
          </a:p>
        </p:txBody>
      </p:sp>
      <p:sp>
        <p:nvSpPr>
          <p:cNvPr id="13314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BFE2A94-0A2D-DC4B-8B0C-C0743F892DA0}" type="slidenum">
              <a:rPr lang="en-US"/>
              <a:pPr/>
              <a:t>7</a:t>
            </a:fld>
            <a:endParaRPr lang="en-US"/>
          </a:p>
        </p:txBody>
      </p:sp>
      <p:sp>
        <p:nvSpPr>
          <p:cNvPr id="15362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D37FDB2-9736-4B4E-A9DA-B917375C85F7}" type="slidenum">
              <a:rPr lang="en-US"/>
              <a:pPr/>
              <a:t>8</a:t>
            </a:fld>
            <a:endParaRPr lang="en-US"/>
          </a:p>
        </p:txBody>
      </p:sp>
      <p:sp>
        <p:nvSpPr>
          <p:cNvPr id="17410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04708"/>
            <a:ext cx="7772400" cy="1031090"/>
          </a:xfrm>
        </p:spPr>
        <p:txBody>
          <a:bodyPr>
            <a:normAutofit/>
          </a:bodyPr>
          <a:lstStyle>
            <a:lvl1pPr algn="l">
              <a:defRPr sz="2400">
                <a:solidFill>
                  <a:schemeClr val="tx1">
                    <a:lumMod val="65000"/>
                    <a:lumOff val="35000"/>
                  </a:schemeClr>
                </a:solidFill>
                <a:latin typeface="Arial Unicode MS"/>
              </a:defRPr>
            </a:lvl1pPr>
          </a:lstStyle>
          <a:p>
            <a:r>
              <a:rPr lang="en-AU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470197"/>
            <a:ext cx="6400800" cy="628275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 Unicode M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8348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806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4957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909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7051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882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092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855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269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512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AU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054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0566" y="177998"/>
            <a:ext cx="5092357" cy="940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AU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939698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65408" y="6356350"/>
            <a:ext cx="4488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579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>
        <p:tmplLst>
          <p:tmpl lvl="1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l" defTabSz="457200" rtl="0" eaLnBrk="1" latinLnBrk="0" hangingPunct="1">
        <a:spcBef>
          <a:spcPct val="0"/>
        </a:spcBef>
        <a:buNone/>
        <a:defRPr sz="24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4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1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4" Type="http://schemas.openxmlformats.org/officeDocument/2006/relationships/oleObject" Target="../embeddings/oleObject1.bin"/><Relationship Id="rId5" Type="http://schemas.openxmlformats.org/officeDocument/2006/relationships/image" Target="../media/image3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4" Type="http://schemas.openxmlformats.org/officeDocument/2006/relationships/oleObject" Target="../embeddings/oleObject2.bin"/><Relationship Id="rId5" Type="http://schemas.openxmlformats.org/officeDocument/2006/relationships/image" Target="../media/image3.e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r>
              <a:rPr lang="en-AU"/>
              <a:t>Linguistic symbols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r>
              <a:rPr lang="en-AU"/>
              <a:t>Kuiper and Allan Chapter 1.1.2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AU"/>
              <a:t>Linguistic symbols have function and form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AU"/>
              <a:t>Because symbols in languages are placed in hierarchical sequences they have function and form, e.g. </a:t>
            </a:r>
            <a:r>
              <a:rPr lang="en-AU" i="1"/>
              <a:t>Mary swims.</a:t>
            </a:r>
            <a:endParaRPr lang="en-A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AU"/>
              <a:t>Tree</a:t>
            </a:r>
          </a:p>
        </p:txBody>
      </p:sp>
      <p:sp>
        <p:nvSpPr>
          <p:cNvPr id="6154" name="Line 10"/>
          <p:cNvSpPr>
            <a:spLocks noChangeShapeType="1"/>
          </p:cNvSpPr>
          <p:nvPr/>
        </p:nvSpPr>
        <p:spPr bwMode="auto">
          <a:xfrm>
            <a:off x="1105434" y="3352800"/>
            <a:ext cx="4763" cy="2514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5" name="Line 11"/>
          <p:cNvSpPr>
            <a:spLocks noChangeShapeType="1"/>
          </p:cNvSpPr>
          <p:nvPr/>
        </p:nvSpPr>
        <p:spPr bwMode="auto">
          <a:xfrm>
            <a:off x="4846197" y="3410258"/>
            <a:ext cx="0" cy="2571846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67" name="Text Box 23"/>
          <p:cNvSpPr txBox="1">
            <a:spLocks noChangeArrowheads="1"/>
          </p:cNvSpPr>
          <p:nvPr/>
        </p:nvSpPr>
        <p:spPr bwMode="auto">
          <a:xfrm>
            <a:off x="2714625" y="1736725"/>
            <a:ext cx="1231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AU" dirty="0">
                <a:solidFill>
                  <a:schemeClr val="tx2"/>
                </a:solidFill>
                <a:latin typeface="Times" charset="0"/>
              </a:rPr>
              <a:t>sentence</a:t>
            </a:r>
          </a:p>
        </p:txBody>
      </p:sp>
      <p:sp>
        <p:nvSpPr>
          <p:cNvPr id="6168" name="Text Box 24"/>
          <p:cNvSpPr txBox="1">
            <a:spLocks noChangeArrowheads="1"/>
          </p:cNvSpPr>
          <p:nvPr/>
        </p:nvSpPr>
        <p:spPr bwMode="auto">
          <a:xfrm>
            <a:off x="754157" y="2895600"/>
            <a:ext cx="8112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AU" dirty="0">
                <a:solidFill>
                  <a:schemeClr val="tx2"/>
                </a:solidFill>
                <a:latin typeface="Times" charset="0"/>
              </a:rPr>
              <a:t>word</a:t>
            </a:r>
          </a:p>
        </p:txBody>
      </p:sp>
      <p:sp>
        <p:nvSpPr>
          <p:cNvPr id="6169" name="Text Box 25"/>
          <p:cNvSpPr txBox="1">
            <a:spLocks noChangeArrowheads="1"/>
          </p:cNvSpPr>
          <p:nvPr/>
        </p:nvSpPr>
        <p:spPr bwMode="auto">
          <a:xfrm>
            <a:off x="4468920" y="2989309"/>
            <a:ext cx="8112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AU" dirty="0">
                <a:solidFill>
                  <a:schemeClr val="tx2"/>
                </a:solidFill>
                <a:latin typeface="Times" charset="0"/>
              </a:rPr>
              <a:t>word</a:t>
            </a:r>
          </a:p>
        </p:txBody>
      </p:sp>
      <p:sp>
        <p:nvSpPr>
          <p:cNvPr id="6170" name="Text Box 26"/>
          <p:cNvSpPr txBox="1">
            <a:spLocks noChangeArrowheads="1"/>
          </p:cNvSpPr>
          <p:nvPr/>
        </p:nvSpPr>
        <p:spPr bwMode="auto">
          <a:xfrm>
            <a:off x="683159" y="5867400"/>
            <a:ext cx="844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AU" dirty="0">
                <a:solidFill>
                  <a:schemeClr val="tx2"/>
                </a:solidFill>
                <a:latin typeface="Times" charset="0"/>
              </a:rPr>
              <a:t>Mary</a:t>
            </a:r>
          </a:p>
        </p:txBody>
      </p:sp>
      <p:sp>
        <p:nvSpPr>
          <p:cNvPr id="6171" name="Text Box 27"/>
          <p:cNvSpPr txBox="1">
            <a:spLocks noChangeArrowheads="1"/>
          </p:cNvSpPr>
          <p:nvPr/>
        </p:nvSpPr>
        <p:spPr bwMode="auto">
          <a:xfrm>
            <a:off x="4401343" y="5982104"/>
            <a:ext cx="9636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AU" dirty="0">
                <a:solidFill>
                  <a:schemeClr val="tx2"/>
                </a:solidFill>
                <a:latin typeface="Times" charset="0"/>
              </a:rPr>
              <a:t>swims</a:t>
            </a:r>
          </a:p>
        </p:txBody>
      </p:sp>
      <p:sp>
        <p:nvSpPr>
          <p:cNvPr id="6172" name="Line 28"/>
          <p:cNvSpPr>
            <a:spLocks noChangeShapeType="1"/>
          </p:cNvSpPr>
          <p:nvPr/>
        </p:nvSpPr>
        <p:spPr bwMode="auto">
          <a:xfrm flipH="1">
            <a:off x="1376363" y="2193925"/>
            <a:ext cx="1524000" cy="6858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73" name="Line 29"/>
          <p:cNvSpPr>
            <a:spLocks noChangeShapeType="1"/>
          </p:cNvSpPr>
          <p:nvPr/>
        </p:nvSpPr>
        <p:spPr bwMode="auto">
          <a:xfrm>
            <a:off x="3359150" y="2209800"/>
            <a:ext cx="1524000" cy="7620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AU"/>
              <a:t>Box</a:t>
            </a:r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943100" y="2438400"/>
            <a:ext cx="5257800" cy="3200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1" name="Line 9"/>
          <p:cNvSpPr>
            <a:spLocks noChangeShapeType="1"/>
          </p:cNvSpPr>
          <p:nvPr/>
        </p:nvSpPr>
        <p:spPr bwMode="auto">
          <a:xfrm>
            <a:off x="1981200" y="2819400"/>
            <a:ext cx="14552613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2" name="Line 10"/>
          <p:cNvSpPr>
            <a:spLocks noChangeShapeType="1"/>
          </p:cNvSpPr>
          <p:nvPr/>
        </p:nvSpPr>
        <p:spPr bwMode="auto">
          <a:xfrm>
            <a:off x="1981200" y="3886200"/>
            <a:ext cx="14552613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3" name="Line 11"/>
          <p:cNvSpPr>
            <a:spLocks noChangeShapeType="1"/>
          </p:cNvSpPr>
          <p:nvPr/>
        </p:nvSpPr>
        <p:spPr bwMode="auto">
          <a:xfrm>
            <a:off x="4495800" y="2819400"/>
            <a:ext cx="4763" cy="90551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23" name="Text Box 31"/>
          <p:cNvSpPr txBox="1">
            <a:spLocks noChangeArrowheads="1"/>
          </p:cNvSpPr>
          <p:nvPr/>
        </p:nvSpPr>
        <p:spPr bwMode="auto">
          <a:xfrm>
            <a:off x="3908425" y="2651125"/>
            <a:ext cx="1231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AU">
                <a:solidFill>
                  <a:schemeClr val="tx2"/>
                </a:solidFill>
                <a:latin typeface="Times" charset="0"/>
              </a:rPr>
              <a:t>sentence</a:t>
            </a:r>
          </a:p>
        </p:txBody>
      </p:sp>
      <p:sp>
        <p:nvSpPr>
          <p:cNvPr id="8224" name="Text Box 32"/>
          <p:cNvSpPr txBox="1">
            <a:spLocks noChangeArrowheads="1"/>
          </p:cNvSpPr>
          <p:nvPr/>
        </p:nvSpPr>
        <p:spPr bwMode="auto">
          <a:xfrm>
            <a:off x="2536825" y="3641725"/>
            <a:ext cx="8112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AU">
                <a:solidFill>
                  <a:schemeClr val="tx2"/>
                </a:solidFill>
                <a:latin typeface="Times" charset="0"/>
              </a:rPr>
              <a:t>word</a:t>
            </a:r>
          </a:p>
        </p:txBody>
      </p:sp>
      <p:sp>
        <p:nvSpPr>
          <p:cNvPr id="8225" name="Text Box 33"/>
          <p:cNvSpPr txBox="1">
            <a:spLocks noChangeArrowheads="1"/>
          </p:cNvSpPr>
          <p:nvPr/>
        </p:nvSpPr>
        <p:spPr bwMode="auto">
          <a:xfrm>
            <a:off x="5600700" y="3733800"/>
            <a:ext cx="8112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AU">
                <a:solidFill>
                  <a:schemeClr val="tx2"/>
                </a:solidFill>
                <a:latin typeface="Times" charset="0"/>
              </a:rPr>
              <a:t>word</a:t>
            </a:r>
          </a:p>
        </p:txBody>
      </p:sp>
      <p:sp>
        <p:nvSpPr>
          <p:cNvPr id="8226" name="Text Box 34"/>
          <p:cNvSpPr txBox="1">
            <a:spLocks noChangeArrowheads="1"/>
          </p:cNvSpPr>
          <p:nvPr/>
        </p:nvSpPr>
        <p:spPr bwMode="auto">
          <a:xfrm>
            <a:off x="2476500" y="4800600"/>
            <a:ext cx="844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AU">
                <a:solidFill>
                  <a:schemeClr val="tx2"/>
                </a:solidFill>
                <a:latin typeface="Times" charset="0"/>
              </a:rPr>
              <a:t>Mary</a:t>
            </a:r>
          </a:p>
        </p:txBody>
      </p:sp>
      <p:sp>
        <p:nvSpPr>
          <p:cNvPr id="8227" name="Text Box 35"/>
          <p:cNvSpPr txBox="1">
            <a:spLocks noChangeArrowheads="1"/>
          </p:cNvSpPr>
          <p:nvPr/>
        </p:nvSpPr>
        <p:spPr bwMode="auto">
          <a:xfrm>
            <a:off x="5524500" y="4876800"/>
            <a:ext cx="9636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AU">
                <a:solidFill>
                  <a:schemeClr val="tx2"/>
                </a:solidFill>
                <a:latin typeface="Times" charset="0"/>
              </a:rPr>
              <a:t>swims</a:t>
            </a:r>
          </a:p>
        </p:txBody>
      </p:sp>
      <p:sp>
        <p:nvSpPr>
          <p:cNvPr id="8228" name="Rectangle 36"/>
          <p:cNvSpPr>
            <a:spLocks noChangeArrowheads="1"/>
          </p:cNvSpPr>
          <p:nvPr/>
        </p:nvSpPr>
        <p:spPr bwMode="auto">
          <a:xfrm>
            <a:off x="1943100" y="2438400"/>
            <a:ext cx="5257800" cy="3200400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29" name="Line 37"/>
          <p:cNvSpPr>
            <a:spLocks noChangeShapeType="1"/>
          </p:cNvSpPr>
          <p:nvPr/>
        </p:nvSpPr>
        <p:spPr bwMode="auto">
          <a:xfrm>
            <a:off x="1943100" y="3276600"/>
            <a:ext cx="5257800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30" name="Line 38"/>
          <p:cNvSpPr>
            <a:spLocks noChangeShapeType="1"/>
          </p:cNvSpPr>
          <p:nvPr/>
        </p:nvSpPr>
        <p:spPr bwMode="auto">
          <a:xfrm>
            <a:off x="1943100" y="4343400"/>
            <a:ext cx="5257800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31" name="Line 39"/>
          <p:cNvSpPr>
            <a:spLocks noChangeShapeType="1"/>
          </p:cNvSpPr>
          <p:nvPr/>
        </p:nvSpPr>
        <p:spPr bwMode="auto">
          <a:xfrm>
            <a:off x="4457700" y="3276600"/>
            <a:ext cx="0" cy="23622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AU"/>
              <a:t>Linearity 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AU"/>
              <a:t>nine sounds in a linear sequence</a:t>
            </a:r>
          </a:p>
          <a:p>
            <a:r>
              <a:rPr lang="en-AU"/>
              <a:t>two words in a linear sequence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AU"/>
              <a:t>Hierarchy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AU"/>
              <a:t>The form of the first word consists of four sounds.</a:t>
            </a:r>
          </a:p>
          <a:p>
            <a:pPr>
              <a:lnSpc>
                <a:spcPct val="90000"/>
              </a:lnSpc>
            </a:pPr>
            <a:r>
              <a:rPr lang="en-AU"/>
              <a:t>The form of the second word consists of five sounds.</a:t>
            </a:r>
          </a:p>
          <a:p>
            <a:pPr lvl="1">
              <a:lnSpc>
                <a:spcPct val="90000"/>
              </a:lnSpc>
            </a:pPr>
            <a:r>
              <a:rPr lang="en-AU"/>
              <a:t>Tree diagrams and box diagrams can show linear and hierarchical structure.  </a:t>
            </a:r>
          </a:p>
          <a:p>
            <a:pPr lvl="1">
              <a:lnSpc>
                <a:spcPct val="90000"/>
              </a:lnSpc>
            </a:pPr>
            <a:r>
              <a:rPr lang="en-AU"/>
              <a:t>the structure of trains</a:t>
            </a:r>
          </a:p>
          <a:p>
            <a:pPr lvl="1">
              <a:lnSpc>
                <a:spcPct val="90000"/>
              </a:lnSpc>
            </a:pPr>
            <a:r>
              <a:rPr lang="en-AU"/>
              <a:t>function and form in trains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AU"/>
              <a:t>Tree diagram</a:t>
            </a:r>
          </a:p>
        </p:txBody>
      </p:sp>
      <p:graphicFrame>
        <p:nvGraphicFramePr>
          <p:cNvPr id="14351" name="Object 15"/>
          <p:cNvGraphicFramePr>
            <a:graphicFrameLocks noChangeAspect="1"/>
          </p:cNvGraphicFramePr>
          <p:nvPr/>
        </p:nvGraphicFramePr>
        <p:xfrm>
          <a:off x="3200400" y="4495800"/>
          <a:ext cx="2640013" cy="560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3" r:id="rId4" imgW="2639568" imgH="560832" progId="MS_ClipArt_Gallery">
                  <p:embed/>
                </p:oleObj>
              </mc:Choice>
              <mc:Fallback>
                <p:oleObj r:id="rId4" imgW="2639568" imgH="560832" progId="MS_ClipArt_Gallery">
                  <p:embed/>
                  <p:pic>
                    <p:nvPicPr>
                      <p:cNvPr id="0" name=""/>
                      <p:cNvPicPr preferRelativeResize="0"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0400" y="4495800"/>
                        <a:ext cx="2640013" cy="560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2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52" name="Line 16"/>
          <p:cNvSpPr>
            <a:spLocks noChangeShapeType="1"/>
          </p:cNvSpPr>
          <p:nvPr/>
        </p:nvSpPr>
        <p:spPr bwMode="auto">
          <a:xfrm flipH="1">
            <a:off x="3962400" y="2743200"/>
            <a:ext cx="609600" cy="8382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53" name="Line 17"/>
          <p:cNvSpPr>
            <a:spLocks noChangeShapeType="1"/>
          </p:cNvSpPr>
          <p:nvPr/>
        </p:nvSpPr>
        <p:spPr bwMode="auto">
          <a:xfrm>
            <a:off x="4572000" y="2743200"/>
            <a:ext cx="76200" cy="9144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54" name="Line 18"/>
          <p:cNvSpPr>
            <a:spLocks noChangeShapeType="1"/>
          </p:cNvSpPr>
          <p:nvPr/>
        </p:nvSpPr>
        <p:spPr bwMode="auto">
          <a:xfrm>
            <a:off x="4572000" y="2743200"/>
            <a:ext cx="685800" cy="9144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55" name="Text Box 19"/>
          <p:cNvSpPr txBox="1">
            <a:spLocks noChangeArrowheads="1"/>
          </p:cNvSpPr>
          <p:nvPr/>
        </p:nvSpPr>
        <p:spPr bwMode="auto">
          <a:xfrm>
            <a:off x="3505200" y="3733800"/>
            <a:ext cx="14795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AU" sz="1600">
                <a:solidFill>
                  <a:schemeClr val="tx2"/>
                </a:solidFill>
                <a:latin typeface="Times" charset="0"/>
              </a:rPr>
              <a:t>engine     trucks</a:t>
            </a:r>
            <a:endParaRPr lang="en-AU">
              <a:solidFill>
                <a:schemeClr val="tx2"/>
              </a:solidFill>
              <a:latin typeface="Times" charset="0"/>
            </a:endParaRPr>
          </a:p>
        </p:txBody>
      </p:sp>
      <p:sp>
        <p:nvSpPr>
          <p:cNvPr id="14356" name="Text Box 20"/>
          <p:cNvSpPr txBox="1">
            <a:spLocks noChangeArrowheads="1"/>
          </p:cNvSpPr>
          <p:nvPr/>
        </p:nvSpPr>
        <p:spPr bwMode="auto">
          <a:xfrm>
            <a:off x="4953000" y="3733800"/>
            <a:ext cx="17526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AU" sz="1600">
                <a:solidFill>
                  <a:schemeClr val="tx2"/>
                </a:solidFill>
                <a:latin typeface="Times" charset="0"/>
              </a:rPr>
              <a:t>guard’s van</a:t>
            </a:r>
            <a:endParaRPr lang="en-AU">
              <a:solidFill>
                <a:schemeClr val="tx2"/>
              </a:solidFill>
              <a:latin typeface="Times" charset="0"/>
            </a:endParaRPr>
          </a:p>
        </p:txBody>
      </p:sp>
      <p:sp>
        <p:nvSpPr>
          <p:cNvPr id="14357" name="Line 21"/>
          <p:cNvSpPr>
            <a:spLocks noChangeShapeType="1"/>
          </p:cNvSpPr>
          <p:nvPr/>
        </p:nvSpPr>
        <p:spPr bwMode="auto">
          <a:xfrm flipH="1">
            <a:off x="4495800" y="4038600"/>
            <a:ext cx="152400" cy="6858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58" name="Line 22"/>
          <p:cNvSpPr>
            <a:spLocks noChangeShapeType="1"/>
          </p:cNvSpPr>
          <p:nvPr/>
        </p:nvSpPr>
        <p:spPr bwMode="auto">
          <a:xfrm>
            <a:off x="4648200" y="4038600"/>
            <a:ext cx="381000" cy="6858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59" name="Line 23"/>
          <p:cNvSpPr>
            <a:spLocks noChangeShapeType="1"/>
          </p:cNvSpPr>
          <p:nvPr/>
        </p:nvSpPr>
        <p:spPr bwMode="auto">
          <a:xfrm>
            <a:off x="3810000" y="4038600"/>
            <a:ext cx="0" cy="4572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60" name="Line 24"/>
          <p:cNvSpPr>
            <a:spLocks noChangeShapeType="1"/>
          </p:cNvSpPr>
          <p:nvPr/>
        </p:nvSpPr>
        <p:spPr bwMode="auto">
          <a:xfrm>
            <a:off x="5486400" y="4114800"/>
            <a:ext cx="0" cy="3810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61" name="Text Box 25"/>
          <p:cNvSpPr txBox="1">
            <a:spLocks noChangeArrowheads="1"/>
          </p:cNvSpPr>
          <p:nvPr/>
        </p:nvSpPr>
        <p:spPr bwMode="auto">
          <a:xfrm>
            <a:off x="4098925" y="2270125"/>
            <a:ext cx="8175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AU">
                <a:solidFill>
                  <a:schemeClr val="tx2"/>
                </a:solidFill>
                <a:latin typeface="Times" charset="0"/>
              </a:rPr>
              <a:t> train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AU"/>
              <a:t>Box diagram</a:t>
            </a:r>
            <a:endParaRPr lang="en-US"/>
          </a:p>
        </p:txBody>
      </p:sp>
      <p:graphicFrame>
        <p:nvGraphicFramePr>
          <p:cNvPr id="16406" name="Object 22"/>
          <p:cNvGraphicFramePr>
            <a:graphicFrameLocks noChangeAspect="1"/>
          </p:cNvGraphicFramePr>
          <p:nvPr/>
        </p:nvGraphicFramePr>
        <p:xfrm>
          <a:off x="3276600" y="4876800"/>
          <a:ext cx="2640013" cy="560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1" r:id="rId4" imgW="2639568" imgH="560832" progId="MS_ClipArt_Gallery">
                  <p:embed/>
                </p:oleObj>
              </mc:Choice>
              <mc:Fallback>
                <p:oleObj r:id="rId4" imgW="2639568" imgH="560832" progId="MS_ClipArt_Gallery">
                  <p:embed/>
                  <p:pic>
                    <p:nvPicPr>
                      <p:cNvPr id="0" name=""/>
                      <p:cNvPicPr preferRelativeResize="0"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4876800"/>
                        <a:ext cx="2640013" cy="560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2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407" name="Rectangle 23"/>
          <p:cNvSpPr>
            <a:spLocks noChangeArrowheads="1"/>
          </p:cNvSpPr>
          <p:nvPr/>
        </p:nvSpPr>
        <p:spPr bwMode="auto">
          <a:xfrm>
            <a:off x="3200400" y="2667000"/>
            <a:ext cx="2895600" cy="2895600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08" name="Line 24"/>
          <p:cNvSpPr>
            <a:spLocks noChangeShapeType="1"/>
          </p:cNvSpPr>
          <p:nvPr/>
        </p:nvSpPr>
        <p:spPr bwMode="auto">
          <a:xfrm>
            <a:off x="3200400" y="3200400"/>
            <a:ext cx="2895600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09" name="Line 25"/>
          <p:cNvSpPr>
            <a:spLocks noChangeShapeType="1"/>
          </p:cNvSpPr>
          <p:nvPr/>
        </p:nvSpPr>
        <p:spPr bwMode="auto">
          <a:xfrm>
            <a:off x="3200400" y="3733800"/>
            <a:ext cx="2895600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10" name="Line 26"/>
          <p:cNvSpPr>
            <a:spLocks noChangeShapeType="1"/>
          </p:cNvSpPr>
          <p:nvPr/>
        </p:nvSpPr>
        <p:spPr bwMode="auto">
          <a:xfrm flipV="1">
            <a:off x="4343400" y="3200400"/>
            <a:ext cx="0" cy="23622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11" name="Line 27"/>
          <p:cNvSpPr>
            <a:spLocks noChangeShapeType="1"/>
          </p:cNvSpPr>
          <p:nvPr/>
        </p:nvSpPr>
        <p:spPr bwMode="auto">
          <a:xfrm flipV="1">
            <a:off x="5334000" y="3200400"/>
            <a:ext cx="0" cy="23622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12" name="Text Box 28"/>
          <p:cNvSpPr txBox="1">
            <a:spLocks noChangeArrowheads="1"/>
          </p:cNvSpPr>
          <p:nvPr/>
        </p:nvSpPr>
        <p:spPr bwMode="auto">
          <a:xfrm>
            <a:off x="3260725" y="3184525"/>
            <a:ext cx="29876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 sz="1600">
                <a:solidFill>
                  <a:schemeClr val="tx2"/>
                </a:solidFill>
                <a:latin typeface="Times" charset="0"/>
              </a:rPr>
              <a:t>engine              cars         caboose</a:t>
            </a:r>
            <a:endParaRPr lang="en-AU">
              <a:solidFill>
                <a:schemeClr val="tx2"/>
              </a:solidFill>
              <a:latin typeface="Times" charset="0"/>
            </a:endParaRPr>
          </a:p>
        </p:txBody>
      </p:sp>
      <p:sp>
        <p:nvSpPr>
          <p:cNvPr id="16413" name="Text Box 29"/>
          <p:cNvSpPr txBox="1">
            <a:spLocks noChangeArrowheads="1"/>
          </p:cNvSpPr>
          <p:nvPr/>
        </p:nvSpPr>
        <p:spPr bwMode="auto">
          <a:xfrm>
            <a:off x="4343400" y="2743200"/>
            <a:ext cx="1219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AU">
                <a:solidFill>
                  <a:schemeClr val="tx2"/>
                </a:solidFill>
                <a:latin typeface="Times" charset="0"/>
              </a:rPr>
              <a:t>train</a:t>
            </a:r>
          </a:p>
        </p:txBody>
      </p:sp>
      <p:sp>
        <p:nvSpPr>
          <p:cNvPr id="16414" name="Line 30"/>
          <p:cNvSpPr>
            <a:spLocks noChangeShapeType="1"/>
          </p:cNvSpPr>
          <p:nvPr/>
        </p:nvSpPr>
        <p:spPr bwMode="auto">
          <a:xfrm flipV="1">
            <a:off x="4876800" y="3733800"/>
            <a:ext cx="0" cy="18288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K &amp; A iv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">
    <a:dk1>
      <a:srgbClr val="FFFFFF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DADADA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K &amp; A iv.potx</Template>
  <TotalTime>43</TotalTime>
  <Words>123</Words>
  <Application>Microsoft Macintosh PowerPoint</Application>
  <PresentationFormat>On-screen Show (4:3)</PresentationFormat>
  <Paragraphs>39</Paragraphs>
  <Slides>8</Slides>
  <Notes>7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K &amp; A iv</vt:lpstr>
      <vt:lpstr>MS_ClipArt_Gallery</vt:lpstr>
      <vt:lpstr>Linguistic symbols</vt:lpstr>
      <vt:lpstr>Linguistic symbols have function and form</vt:lpstr>
      <vt:lpstr>Tree</vt:lpstr>
      <vt:lpstr>Box</vt:lpstr>
      <vt:lpstr>Linearity </vt:lpstr>
      <vt:lpstr>Hierarchy</vt:lpstr>
      <vt:lpstr>Tree diagram</vt:lpstr>
      <vt:lpstr>Box diagram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Koenraad Kuiper</dc:creator>
  <cp:lastModifiedBy>Koenraad Kuiper</cp:lastModifiedBy>
  <cp:revision>8</cp:revision>
  <dcterms:created xsi:type="dcterms:W3CDTF">2016-04-08T07:16:18Z</dcterms:created>
  <dcterms:modified xsi:type="dcterms:W3CDTF">2016-06-14T00:03:59Z</dcterms:modified>
</cp:coreProperties>
</file>