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A53CA-EDFA-8646-BA3C-BEA5BE21D6FD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3732C-81B9-E94E-A069-490BC71E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9744DA62-5CAD-5C45-9F08-8E881ACF601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9B94E913-AB46-3143-927C-97311CC26AB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C25FEA0F-4DE4-EF41-8C32-E646AE0A7C31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4AC5DD77-6F6D-5947-B8FA-1435F661404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36EA7706-0F5A-FA4A-B49A-992E4A64FA5E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AU" dirty="0">
                <a:latin typeface="Trebuchet MS" charset="0"/>
                <a:ea typeface="ＭＳ Ｐゴシック" charset="0"/>
                <a:cs typeface="ＭＳ Ｐゴシック" charset="0"/>
              </a:rPr>
              <a:t>Language variation and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AU" dirty="0">
                <a:latin typeface="Trebuchet MS" charset="0"/>
                <a:ea typeface="ＭＳ Ｐゴシック" charset="0"/>
                <a:cs typeface="ＭＳ Ｐゴシック" charset="0"/>
              </a:rPr>
              <a:t>Kuiper and Allan </a:t>
            </a:r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Chapter </a:t>
            </a:r>
            <a:r>
              <a:rPr lang="en-AU" smtClean="0">
                <a:latin typeface="Trebuchet MS" charset="0"/>
                <a:ea typeface="ＭＳ Ｐゴシック" charset="0"/>
                <a:cs typeface="ＭＳ Ｐゴシック" charset="0"/>
              </a:rPr>
              <a:t>1.1.7</a:t>
            </a:r>
            <a:endParaRPr lang="en-AU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What is a language?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Does every speaker of a language share identical rule systems with every other speaker?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Obviously not.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You and I speak differently, if you are from Africa and I am from Hong Kong.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Language changes over time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English was first spoken in England about AD700.</a:t>
            </a:r>
          </a:p>
          <a:p>
            <a:pPr eaLnBrk="1" hangingPunct="1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Those who spoke English were a </a:t>
            </a:r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members of a group </a:t>
            </a:r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of tribes from the European continent.</a:t>
            </a:r>
          </a:p>
          <a:p>
            <a:pPr eaLnBrk="1" hangingPunct="1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The English spoken then is incomprehensible to us now.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Language varies in geographic space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>
                <a:latin typeface="Arial" charset="0"/>
                <a:ea typeface="ＭＳ Ｐゴシック" charset="0"/>
                <a:cs typeface="ＭＳ Ｐゴシック" charset="0"/>
              </a:rPr>
              <a:t>When English was first spoken in England it was spoken differently in different parts of England.</a:t>
            </a:r>
          </a:p>
          <a:p>
            <a:pPr eaLnBrk="1" hangingPunct="1">
              <a:lnSpc>
                <a:spcPct val="90000"/>
              </a:lnSpc>
            </a:pPr>
            <a:r>
              <a:rPr lang="en-AU">
                <a:latin typeface="Arial" charset="0"/>
                <a:ea typeface="ＭＳ Ｐゴシック" charset="0"/>
                <a:cs typeface="ＭＳ Ｐゴシック" charset="0"/>
              </a:rPr>
              <a:t>Different tribes settled in Northumbria, in the centre of English, in Kent and in the southwest.</a:t>
            </a:r>
          </a:p>
          <a:p>
            <a:pPr eaLnBrk="1" hangingPunct="1">
              <a:lnSpc>
                <a:spcPct val="90000"/>
              </a:lnSpc>
            </a:pPr>
            <a:r>
              <a:rPr lang="en-AU">
                <a:latin typeface="Arial" charset="0"/>
                <a:ea typeface="ＭＳ Ｐゴシック" charset="0"/>
                <a:cs typeface="ＭＳ Ｐゴシック" charset="0"/>
              </a:rPr>
              <a:t>They spoke mutually intelligible dialects of English.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Contemporary variation in geographic space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are many different Englishes spoken around the world.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British Isles Englishes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Welsh English, Scots English, Irish English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North American Englishes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Southern Hemisphere Englishes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Australian, South African, New Zealand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New Englishes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African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Caribbean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South Asian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India, Pakistan, Bangladesh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South East Asian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Hong Kong, Singapore, Malaysia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Language varies in social space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In the same society not everyone speaks English the same way.</a:t>
            </a:r>
          </a:p>
          <a:p>
            <a:pPr lvl="1" eaLnBrk="1" hangingPunct="1"/>
            <a:r>
              <a:rPr lang="en-AU">
                <a:latin typeface="Trebuchet MS" charset="0"/>
                <a:ea typeface="ＭＳ Ｐゴシック" charset="0"/>
              </a:rPr>
              <a:t>Social stratification</a:t>
            </a:r>
          </a:p>
          <a:p>
            <a:pPr lvl="1" eaLnBrk="1" hangingPunct="1"/>
            <a:r>
              <a:rPr lang="en-AU">
                <a:latin typeface="Trebuchet MS" charset="0"/>
                <a:ea typeface="ＭＳ Ｐゴシック" charset="0"/>
              </a:rPr>
              <a:t>Women and men</a:t>
            </a:r>
          </a:p>
          <a:p>
            <a:pPr lvl="1" eaLnBrk="1" hangingPunct="1"/>
            <a:r>
              <a:rPr lang="en-AU">
                <a:latin typeface="Trebuchet MS" charset="0"/>
                <a:ea typeface="ＭＳ Ｐゴシック" charset="0"/>
              </a:rPr>
              <a:t>Young and old</a:t>
            </a:r>
          </a:p>
          <a:p>
            <a:pPr lvl="1" eaLnBrk="1" hangingPunct="1"/>
            <a:r>
              <a:rPr lang="en-AU">
                <a:latin typeface="Trebuchet MS" charset="0"/>
                <a:ea typeface="ＭＳ Ｐゴシック" charset="0"/>
              </a:rPr>
              <a:t>Formal and informal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Linguistic variables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Both variation and changes can be tracked by looking at linguistic variables.</a:t>
            </a:r>
          </a:p>
          <a:p>
            <a:pPr lvl="1" eaLnBrk="1" hangingPunct="1"/>
            <a:r>
              <a:rPr lang="en-AU">
                <a:latin typeface="Trebuchet MS" charset="0"/>
                <a:ea typeface="ＭＳ Ｐゴシック" charset="0"/>
              </a:rPr>
              <a:t>A variable is a different way of saying the same thing.</a:t>
            </a:r>
          </a:p>
          <a:p>
            <a:pPr lvl="2" eaLnBrk="1" hangingPunct="1"/>
            <a:r>
              <a:rPr lang="en-AU">
                <a:latin typeface="Trebuchet MS" charset="0"/>
                <a:ea typeface="ＭＳ Ｐゴシック" charset="0"/>
              </a:rPr>
              <a:t>e.g. </a:t>
            </a:r>
            <a:r>
              <a:rPr lang="en-AU" i="1">
                <a:latin typeface="Trebuchet MS" charset="0"/>
                <a:ea typeface="ＭＳ Ｐゴシック" charset="0"/>
              </a:rPr>
              <a:t>am not</a:t>
            </a:r>
            <a:r>
              <a:rPr lang="en-AU">
                <a:latin typeface="Trebuchet MS" charset="0"/>
                <a:ea typeface="ＭＳ Ｐゴシック" charset="0"/>
              </a:rPr>
              <a:t> vs </a:t>
            </a:r>
            <a:r>
              <a:rPr lang="en-AU" i="1">
                <a:latin typeface="Trebuchet MS" charset="0"/>
                <a:ea typeface="ＭＳ Ｐゴシック" charset="0"/>
              </a:rPr>
              <a:t>aren’t</a:t>
            </a:r>
          </a:p>
          <a:p>
            <a:pPr lvl="2" eaLnBrk="1" hangingPunct="1"/>
            <a:r>
              <a:rPr lang="en-AU" i="1">
                <a:latin typeface="Trebuchet MS" charset="0"/>
                <a:ea typeface="ＭＳ Ｐゴシック" charset="0"/>
              </a:rPr>
              <a:t>I ain’t done nothing </a:t>
            </a:r>
            <a:r>
              <a:rPr lang="en-AU">
                <a:latin typeface="Trebuchet MS" charset="0"/>
                <a:ea typeface="ＭＳ Ｐゴシック" charset="0"/>
              </a:rPr>
              <a:t>vs</a:t>
            </a:r>
            <a:r>
              <a:rPr lang="en-AU" i="1">
                <a:latin typeface="Trebuchet MS" charset="0"/>
                <a:ea typeface="ＭＳ Ｐゴシック" charset="0"/>
              </a:rPr>
              <a:t> I haven’t done anything</a:t>
            </a:r>
            <a:endParaRPr lang="en-AU">
              <a:latin typeface="Trebuchet MS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Kinds of linguistic variables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potentially exist in all areas of a language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Words: </a:t>
            </a:r>
            <a:r>
              <a:rPr lang="en-US" i="1">
                <a:latin typeface="Arial" charset="0"/>
                <a:ea typeface="ＭＳ Ｐゴシック" charset="0"/>
              </a:rPr>
              <a:t>sofa</a:t>
            </a:r>
            <a:r>
              <a:rPr lang="en-US">
                <a:latin typeface="Arial" charset="0"/>
                <a:ea typeface="ＭＳ Ｐゴシック" charset="0"/>
              </a:rPr>
              <a:t> vs </a:t>
            </a:r>
            <a:r>
              <a:rPr lang="en-US" i="1">
                <a:latin typeface="Arial" charset="0"/>
                <a:ea typeface="ＭＳ Ｐゴシック" charset="0"/>
              </a:rPr>
              <a:t>couch</a:t>
            </a:r>
            <a:endParaRPr lang="en-US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Sounds: </a:t>
            </a:r>
            <a:r>
              <a:rPr lang="en-US" i="1">
                <a:latin typeface="Arial" charset="0"/>
                <a:ea typeface="ＭＳ Ｐゴシック" charset="0"/>
              </a:rPr>
              <a:t>singin</a:t>
            </a:r>
            <a:r>
              <a:rPr lang="en-US">
                <a:latin typeface="Arial" charset="0"/>
                <a:ea typeface="ＭＳ Ｐゴシック" charset="0"/>
              </a:rPr>
              <a:t> vs </a:t>
            </a:r>
            <a:r>
              <a:rPr lang="en-US" i="1">
                <a:latin typeface="Arial" charset="0"/>
                <a:ea typeface="ＭＳ Ｐゴシック" charset="0"/>
              </a:rPr>
              <a:t>singing</a:t>
            </a:r>
            <a:endParaRPr lang="en-US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Sentences: </a:t>
            </a:r>
            <a:r>
              <a:rPr lang="en-US" i="1">
                <a:latin typeface="Arial" charset="0"/>
                <a:ea typeface="ＭＳ Ｐゴシック" charset="0"/>
              </a:rPr>
              <a:t>he do be coming</a:t>
            </a:r>
            <a:r>
              <a:rPr lang="en-US">
                <a:latin typeface="Arial" charset="0"/>
                <a:ea typeface="ＭＳ Ｐゴシック" charset="0"/>
              </a:rPr>
              <a:t> vs </a:t>
            </a:r>
            <a:r>
              <a:rPr lang="en-US" i="1">
                <a:latin typeface="Arial" charset="0"/>
                <a:ea typeface="ＭＳ Ｐゴシック" charset="0"/>
              </a:rPr>
              <a:t>he is coming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41</TotalTime>
  <Words>306</Words>
  <Application>Microsoft Macintosh PowerPoint</Application>
  <PresentationFormat>On-screen Show (4:3)</PresentationFormat>
  <Paragraphs>49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 &amp; A iv</vt:lpstr>
      <vt:lpstr>Language variation and change</vt:lpstr>
      <vt:lpstr>What is a language?</vt:lpstr>
      <vt:lpstr>Language changes over time</vt:lpstr>
      <vt:lpstr>Language varies in geographic space</vt:lpstr>
      <vt:lpstr>Contemporary variation in geographic space</vt:lpstr>
      <vt:lpstr>New Englishes</vt:lpstr>
      <vt:lpstr>Language varies in social space</vt:lpstr>
      <vt:lpstr>Linguistic variables</vt:lpstr>
      <vt:lpstr>Kinds of linguistic variables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2016-06-14T00:07:36Z</dcterms:modified>
</cp:coreProperties>
</file>