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072" y="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89585"/>
            <a:ext cx="7772400" cy="1178060"/>
          </a:xfrm>
        </p:spPr>
        <p:txBody>
          <a:bodyPr/>
          <a:lstStyle/>
          <a:p>
            <a:r>
              <a:rPr lang="en-US" dirty="0" smtClean="0"/>
              <a:t>Pragmatic phenomena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7645"/>
            <a:ext cx="6400800" cy="688478"/>
          </a:xfrm>
        </p:spPr>
        <p:txBody>
          <a:bodyPr/>
          <a:lstStyle/>
          <a:p>
            <a:r>
              <a:rPr lang="en-US" dirty="0" smtClean="0"/>
              <a:t>Kuiper and </a:t>
            </a:r>
            <a:r>
              <a:rPr lang="en-US" smtClean="0"/>
              <a:t>Allan 9.1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880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Deictics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Deictics</a:t>
            </a:r>
            <a:r>
              <a:rPr lang="en-US" dirty="0" smtClean="0"/>
              <a:t> shift their meaning depending on the context in which they are used</a:t>
            </a:r>
          </a:p>
          <a:p>
            <a:pPr lvl="1"/>
            <a:r>
              <a:rPr lang="en-US" dirty="0" smtClean="0"/>
              <a:t>Spatial: </a:t>
            </a:r>
            <a:r>
              <a:rPr lang="en-US" i="1" dirty="0" smtClean="0"/>
              <a:t>here</a:t>
            </a:r>
            <a:r>
              <a:rPr lang="en-US" dirty="0" smtClean="0"/>
              <a:t>, </a:t>
            </a:r>
            <a:r>
              <a:rPr lang="en-US" i="1" dirty="0" smtClean="0"/>
              <a:t>there</a:t>
            </a:r>
          </a:p>
          <a:p>
            <a:pPr lvl="2"/>
            <a:r>
              <a:rPr lang="en-US" dirty="0" smtClean="0"/>
              <a:t>Where here and there happen to be depends on the context in which these words are used.</a:t>
            </a:r>
          </a:p>
          <a:p>
            <a:pPr lvl="1"/>
            <a:r>
              <a:rPr lang="en-US" dirty="0" smtClean="0"/>
              <a:t>Temporal: </a:t>
            </a:r>
            <a:r>
              <a:rPr lang="en-US" i="1" dirty="0" smtClean="0"/>
              <a:t>today</a:t>
            </a:r>
            <a:r>
              <a:rPr lang="en-US" dirty="0" smtClean="0"/>
              <a:t>, </a:t>
            </a:r>
            <a:r>
              <a:rPr lang="en-US" i="1" dirty="0" smtClean="0"/>
              <a:t>yesterday</a:t>
            </a:r>
            <a:endParaRPr lang="en-US" dirty="0" smtClean="0"/>
          </a:p>
          <a:p>
            <a:pPr lvl="2"/>
            <a:r>
              <a:rPr lang="en-US" dirty="0" smtClean="0"/>
              <a:t>The actual day which is today depends on the context in which it </a:t>
            </a:r>
            <a:r>
              <a:rPr lang="en-US" dirty="0" smtClean="0"/>
              <a:t>is </a:t>
            </a:r>
            <a:r>
              <a:rPr lang="en-US" dirty="0" smtClean="0"/>
              <a:t>used.</a:t>
            </a:r>
          </a:p>
          <a:p>
            <a:pPr lvl="1"/>
            <a:r>
              <a:rPr lang="en-US" dirty="0" smtClean="0"/>
              <a:t>Personal:</a:t>
            </a:r>
            <a:r>
              <a:rPr lang="en-US" i="1" dirty="0" smtClean="0"/>
              <a:t> I, you, we</a:t>
            </a:r>
          </a:p>
          <a:p>
            <a:pPr lvl="2"/>
            <a:r>
              <a:rPr lang="en-US" dirty="0" smtClean="0"/>
              <a:t>Who these people are depends on the </a:t>
            </a:r>
            <a:r>
              <a:rPr lang="en-US" dirty="0" smtClean="0"/>
              <a:t>context.</a:t>
            </a: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979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a referent(s) to a referring expression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Referring expressions are assigned an actual referent in context.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 smtClean="0"/>
              <a:t>. </a:t>
            </a:r>
            <a:r>
              <a:rPr lang="en-US" i="1" dirty="0" smtClean="0"/>
              <a:t>the elephant in the rear vision mirror</a:t>
            </a:r>
            <a:endParaRPr lang="en-US" dirty="0" smtClean="0"/>
          </a:p>
          <a:p>
            <a:pPr lvl="1"/>
            <a:r>
              <a:rPr lang="en-US" dirty="0" smtClean="0"/>
              <a:t>Which elephant this is, Henry or Fred, depends on context.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14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Enrichment: filling in the missing bits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have seen this phenomenon with ellipsis and minor sentences.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</a:t>
            </a:r>
            <a:r>
              <a:rPr lang="en-US" dirty="0" smtClean="0"/>
              <a:t>. </a:t>
            </a:r>
            <a:r>
              <a:rPr lang="en-US" dirty="0" smtClean="0"/>
              <a:t>question, </a:t>
            </a:r>
            <a:r>
              <a:rPr lang="en-US" i="1" dirty="0" smtClean="0"/>
              <a:t>Who is coming tomorrow?</a:t>
            </a:r>
          </a:p>
          <a:p>
            <a:pPr lvl="1"/>
            <a:r>
              <a:rPr lang="en-US" dirty="0" smtClean="0"/>
              <a:t>Answer, </a:t>
            </a:r>
            <a:r>
              <a:rPr lang="en-US" i="1" dirty="0" smtClean="0"/>
              <a:t>Rosanne</a:t>
            </a:r>
            <a:r>
              <a:rPr lang="en-US" dirty="0" smtClean="0"/>
              <a:t>. (is coming tomorrow)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9252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Enrichment: closing 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context we can often infer a more specific meaning than is in the sentence itself.</a:t>
            </a:r>
          </a:p>
          <a:p>
            <a:pPr lvl="1"/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i="1" dirty="0" smtClean="0"/>
              <a:t>I’d like to go home.</a:t>
            </a:r>
          </a:p>
          <a:p>
            <a:pPr lvl="1"/>
            <a:r>
              <a:rPr lang="en-US" dirty="0" smtClean="0"/>
              <a:t>Is </a:t>
            </a:r>
            <a:r>
              <a:rPr lang="en-US" i="1" dirty="0" smtClean="0"/>
              <a:t>home</a:t>
            </a:r>
            <a:r>
              <a:rPr lang="en-US" dirty="0" smtClean="0"/>
              <a:t> The USA, Michigan, Flint?</a:t>
            </a:r>
          </a:p>
          <a:p>
            <a:pPr lvl="1"/>
            <a:r>
              <a:rPr lang="en-US" dirty="0" smtClean="0"/>
              <a:t>It depends on what can be inferred from context.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16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Disambiguation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Sentences can be </a:t>
            </a:r>
            <a:r>
              <a:rPr lang="en-US" dirty="0" smtClean="0"/>
              <a:t>ambiguous.</a:t>
            </a:r>
            <a:endParaRPr lang="en-US" dirty="0" smtClean="0"/>
          </a:p>
          <a:p>
            <a:r>
              <a:rPr lang="en-US" dirty="0" smtClean="0"/>
              <a:t>Ambiguity has two possible </a:t>
            </a:r>
            <a:r>
              <a:rPr lang="en-US" dirty="0" smtClean="0"/>
              <a:t>sources:</a:t>
            </a:r>
            <a:endParaRPr lang="en-US" dirty="0" smtClean="0"/>
          </a:p>
          <a:p>
            <a:pPr lvl="1"/>
            <a:r>
              <a:rPr lang="en-US" dirty="0" smtClean="0"/>
              <a:t>Lexical ambiguity, i.e. a word may have more than one sense.</a:t>
            </a:r>
          </a:p>
          <a:p>
            <a:pPr lvl="1"/>
            <a:r>
              <a:rPr lang="en-US" dirty="0" smtClean="0"/>
              <a:t>Syntactic ambiguity, i.e. the sentence structure may be able to be understood in more than one way.</a:t>
            </a:r>
          </a:p>
          <a:p>
            <a:r>
              <a:rPr lang="en-US" dirty="0" smtClean="0"/>
              <a:t>Utterances are not usually ambiguous because a hearer can infer which meaning was intended from the context.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</a:t>
            </a:r>
            <a:r>
              <a:rPr lang="en-US" i="1" dirty="0" smtClean="0"/>
              <a:t>I can’t read that letter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Is the letter an individual graphic symbol or a missive?</a:t>
            </a:r>
          </a:p>
          <a:p>
            <a:pPr lvl="1"/>
            <a:r>
              <a:rPr lang="en-US" i="1" dirty="0" smtClean="0"/>
              <a:t>She is coming to the house by the back road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Is the house by the back road or is she travelling using the back road?</a:t>
            </a:r>
          </a:p>
          <a:p>
            <a:pPr lvl="1"/>
            <a:r>
              <a:rPr lang="en-US" dirty="0" smtClean="0"/>
              <a:t>Disambiguation will depend on the context when a hearer infers which meaning was intended.</a:t>
            </a:r>
          </a:p>
        </p:txBody>
      </p:sp>
    </p:spTree>
    <p:extLst>
      <p:ext uri="{BB962C8B-B14F-4D97-AF65-F5344CB8AC3E}">
        <p14:creationId xmlns:p14="http://schemas.microsoft.com/office/powerpoint/2010/main" val="145274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Irony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say, </a:t>
            </a:r>
            <a:r>
              <a:rPr lang="en-US" i="1" dirty="0" smtClean="0"/>
              <a:t>This is a great party! </a:t>
            </a:r>
            <a:endParaRPr lang="en-US" dirty="0" smtClean="0"/>
          </a:p>
          <a:p>
            <a:pPr lvl="1"/>
            <a:r>
              <a:rPr lang="en-US" dirty="0" smtClean="0"/>
              <a:t>Context: everyone looks to be having a good time; lots of animated conversation;  people dancing; plenty of fine food.</a:t>
            </a:r>
          </a:p>
          <a:p>
            <a:pPr lvl="1"/>
            <a:r>
              <a:rPr lang="en-US" dirty="0" smtClean="0"/>
              <a:t>Then a hearer might take me at my word particularly if she is the </a:t>
            </a:r>
            <a:r>
              <a:rPr lang="en-US" dirty="0" err="1" smtClean="0"/>
              <a:t>organiser</a:t>
            </a:r>
            <a:r>
              <a:rPr lang="en-US" dirty="0" smtClean="0"/>
              <a:t> of the party who invited me.</a:t>
            </a:r>
          </a:p>
          <a:p>
            <a:pPr lvl="1"/>
            <a:r>
              <a:rPr lang="en-US" dirty="0" smtClean="0"/>
              <a:t>Context: a few people are sitting about; its cold; the two of us who came don’t like the music that our hosts have put in the stereo; there is no food except some bags of crisps; we don</a:t>
            </a:r>
            <a:r>
              <a:rPr lang="uk-UA" dirty="0" smtClean="0"/>
              <a:t>’</a:t>
            </a:r>
            <a:r>
              <a:rPr lang="en-US" dirty="0" smtClean="0"/>
              <a:t>t know any of the other people.</a:t>
            </a:r>
          </a:p>
          <a:p>
            <a:pPr lvl="1"/>
            <a:r>
              <a:rPr lang="en-US" dirty="0" smtClean="0"/>
              <a:t>Then the hearer might presume that I should not be </a:t>
            </a:r>
            <a:r>
              <a:rPr lang="en-US" smtClean="0"/>
              <a:t>understood literally.</a:t>
            </a:r>
            <a:endParaRPr lang="en-US" dirty="0" smtClean="0"/>
          </a:p>
          <a:p>
            <a:pPr lvl="1"/>
            <a:r>
              <a:rPr lang="en-US" dirty="0" smtClean="0"/>
              <a:t>I am being ironic.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6616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156</TotalTime>
  <Words>454</Words>
  <Application>Microsoft Macintosh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Pragmatic phenomena</vt:lpstr>
      <vt:lpstr>Deictics</vt:lpstr>
      <vt:lpstr>Assigning a referent(s) to a referring expression</vt:lpstr>
      <vt:lpstr>Enrichment: filling in the missing bits</vt:lpstr>
      <vt:lpstr>Enrichment: closing in</vt:lpstr>
      <vt:lpstr>Disambiguation</vt:lpstr>
      <vt:lpstr>Irony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15</cp:revision>
  <dcterms:created xsi:type="dcterms:W3CDTF">2016-04-08T07:16:18Z</dcterms:created>
  <dcterms:modified xsi:type="dcterms:W3CDTF">2016-04-14T05:55:53Z</dcterms:modified>
</cp:coreProperties>
</file>