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100" d="100"/>
          <a:sy n="100" d="100"/>
        </p:scale>
        <p:origin x="-1072" y="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printerSettings" Target="printerSettings/printerSettings1.bin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04708"/>
            <a:ext cx="7772400" cy="1031090"/>
          </a:xfrm>
        </p:spPr>
        <p:txBody>
          <a:bodyPr>
            <a:normAutofit/>
          </a:bodyPr>
          <a:lstStyle>
            <a:lvl1pPr algn="l">
              <a:defRPr sz="2400">
                <a:solidFill>
                  <a:schemeClr val="tx1">
                    <a:lumMod val="65000"/>
                    <a:lumOff val="35000"/>
                  </a:schemeClr>
                </a:solidFill>
                <a:latin typeface="Arial Unicode MS"/>
              </a:defRPr>
            </a:lvl1pPr>
          </a:lstStyle>
          <a:p>
            <a:r>
              <a:rPr lang="en-AU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470197"/>
            <a:ext cx="6400800" cy="628275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  <a:latin typeface="Arial Unicode M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AU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83484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14/04/16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48068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14/04/16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64957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14/04/16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9096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14/04/16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07051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14/04/16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98822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14/04/16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50929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14/04/16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08558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14/04/16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62692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14/04/16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25125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AU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14/04/16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20541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60566" y="177998"/>
            <a:ext cx="5092357" cy="940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AU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939698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965408" y="6356350"/>
            <a:ext cx="44883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65798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>
        <p:tmplLst>
          <p:tmpl lvl="1">
            <p:tnLst>
              <p:par>
                <p:cTn xmlns:p14="http://schemas.microsoft.com/office/powerpoint/2010/main"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2">
            <p:tnLst>
              <p:par>
                <p:cTn xmlns:p14="http://schemas.microsoft.com/office/powerpoint/2010/main"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3">
            <p:tnLst>
              <p:par>
                <p:cTn xmlns:p14="http://schemas.microsoft.com/office/powerpoint/2010/main"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4">
            <p:tnLst>
              <p:par>
                <p:cTn xmlns:p14="http://schemas.microsoft.com/office/powerpoint/2010/main"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5">
            <p:tnLst>
              <p:par>
                <p:cTn xmlns:p14="http://schemas.microsoft.com/office/powerpoint/2010/main"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  <p:txStyles>
    <p:titleStyle>
      <a:lvl1pPr algn="l" defTabSz="457200" rtl="0" eaLnBrk="1" latinLnBrk="0" hangingPunct="1">
        <a:spcBef>
          <a:spcPct val="0"/>
        </a:spcBef>
        <a:buNone/>
        <a:defRPr sz="2400" kern="1200">
          <a:solidFill>
            <a:schemeClr val="tx1">
              <a:lumMod val="65000"/>
              <a:lumOff val="35000"/>
            </a:schemeClr>
          </a:solidFill>
          <a:latin typeface="Arial Unicode MS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Arial Unicode MS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Arial Unicode MS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Arial Unicode MS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Arial Unicode MS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1400" kern="1200">
          <a:solidFill>
            <a:schemeClr val="tx1">
              <a:lumMod val="65000"/>
              <a:lumOff val="35000"/>
            </a:schemeClr>
          </a:solidFill>
          <a:latin typeface="Arial Unicode MS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89585"/>
            <a:ext cx="7772400" cy="1178060"/>
          </a:xfrm>
        </p:spPr>
        <p:txBody>
          <a:bodyPr/>
          <a:lstStyle/>
          <a:p>
            <a:r>
              <a:rPr lang="en-US" dirty="0" smtClean="0"/>
              <a:t>Relevance theory and pragmatics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667645"/>
            <a:ext cx="6400800" cy="688478"/>
          </a:xfrm>
        </p:spPr>
        <p:txBody>
          <a:bodyPr/>
          <a:lstStyle/>
          <a:p>
            <a:r>
              <a:rPr lang="en-US" dirty="0" smtClean="0"/>
              <a:t>Kuiper and </a:t>
            </a:r>
            <a:r>
              <a:rPr lang="en-US" smtClean="0"/>
              <a:t>Allan 9.2.1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08809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One’s cognitive environment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Humans interact with the world they live in through their senses.</a:t>
            </a:r>
          </a:p>
          <a:p>
            <a:r>
              <a:rPr lang="en-US" dirty="0"/>
              <a:t>I</a:t>
            </a:r>
            <a:r>
              <a:rPr lang="en-US" dirty="0" smtClean="0"/>
              <a:t>nteraction builds up a world in the mind of every individual.</a:t>
            </a:r>
          </a:p>
          <a:p>
            <a:r>
              <a:rPr lang="en-US" dirty="0" smtClean="0"/>
              <a:t>This world is also built up indirectly by being told about things.</a:t>
            </a:r>
          </a:p>
          <a:p>
            <a:r>
              <a:rPr lang="en-US" dirty="0" smtClean="0"/>
              <a:t>Relevance theorists call this world, your cognitive environment, the world in the head.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44029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Contextual assumptions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Your cognitive environment can be represented as a set of propositions.</a:t>
            </a:r>
          </a:p>
          <a:p>
            <a:pPr lvl="1"/>
            <a:r>
              <a:rPr lang="en-US" dirty="0"/>
              <a:t>e</a:t>
            </a:r>
            <a:r>
              <a:rPr lang="en-US" dirty="0" smtClean="0"/>
              <a:t>.g. I live in Fort Worth.</a:t>
            </a:r>
          </a:p>
          <a:p>
            <a:pPr lvl="1"/>
            <a:r>
              <a:rPr lang="en-US" dirty="0" smtClean="0"/>
              <a:t>Einstein was a physicist</a:t>
            </a:r>
          </a:p>
          <a:p>
            <a:r>
              <a:rPr lang="en-US" dirty="0" smtClean="0"/>
              <a:t>Each of these propositions is held with various degrees of certainty.</a:t>
            </a:r>
          </a:p>
          <a:p>
            <a:pPr lvl="1"/>
            <a:r>
              <a:rPr lang="en-US" dirty="0" smtClean="0"/>
              <a:t>I am sure I live in Fort Worth.</a:t>
            </a:r>
          </a:p>
          <a:p>
            <a:pPr lvl="1"/>
            <a:r>
              <a:rPr lang="en-US" dirty="0" smtClean="0"/>
              <a:t>I think Albert Einstein is born in Switzerland </a:t>
            </a:r>
            <a:r>
              <a:rPr lang="en-US" dirty="0" smtClean="0"/>
              <a:t>(but </a:t>
            </a:r>
            <a:r>
              <a:rPr lang="en-US" dirty="0" smtClean="0"/>
              <a:t>I am not </a:t>
            </a:r>
            <a:r>
              <a:rPr lang="en-US" dirty="0" smtClean="0"/>
              <a:t>sure).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05037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Changing the cognitive environment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Changes </a:t>
            </a:r>
            <a:r>
              <a:rPr lang="en-US" dirty="0" smtClean="0"/>
              <a:t>to your cognitive environment can </a:t>
            </a:r>
            <a:r>
              <a:rPr lang="en-US" dirty="0" smtClean="0"/>
              <a:t>come about </a:t>
            </a:r>
            <a:r>
              <a:rPr lang="en-US" dirty="0" smtClean="0"/>
              <a:t>in </a:t>
            </a:r>
            <a:r>
              <a:rPr lang="en-US" dirty="0" smtClean="0"/>
              <a:t>three </a:t>
            </a:r>
            <a:r>
              <a:rPr lang="en-US" dirty="0" smtClean="0"/>
              <a:t>ways:</a:t>
            </a:r>
            <a:endParaRPr lang="en-US" dirty="0" smtClean="0"/>
          </a:p>
          <a:p>
            <a:pPr lvl="1"/>
            <a:r>
              <a:rPr lang="en-US" dirty="0" smtClean="0"/>
              <a:t>A new proposition can be added to </a:t>
            </a:r>
            <a:r>
              <a:rPr lang="en-US" dirty="0" smtClean="0"/>
              <a:t>your cognitive </a:t>
            </a:r>
            <a:r>
              <a:rPr lang="en-US" dirty="0" smtClean="0"/>
              <a:t>environment.</a:t>
            </a:r>
          </a:p>
          <a:p>
            <a:pPr lvl="1"/>
            <a:r>
              <a:rPr lang="en-US" dirty="0" smtClean="0"/>
              <a:t>The degree of certainty with which a contextual assumption is held can </a:t>
            </a:r>
            <a:r>
              <a:rPr lang="en-US" dirty="0"/>
              <a:t>b</a:t>
            </a:r>
            <a:r>
              <a:rPr lang="en-US" dirty="0" smtClean="0"/>
              <a:t>e weakened</a:t>
            </a:r>
          </a:p>
          <a:p>
            <a:pPr lvl="1"/>
            <a:r>
              <a:rPr lang="en-US" dirty="0"/>
              <a:t>o</a:t>
            </a:r>
            <a:r>
              <a:rPr lang="en-US" dirty="0" smtClean="0"/>
              <a:t>r it can be </a:t>
            </a:r>
            <a:r>
              <a:rPr lang="en-US" dirty="0" smtClean="0"/>
              <a:t>strengthened.</a:t>
            </a:r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6522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Possible worlds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Humans not only represent the world they live in in their minds.</a:t>
            </a:r>
          </a:p>
          <a:p>
            <a:r>
              <a:rPr lang="en-US" dirty="0" smtClean="0"/>
              <a:t>They also represent other worlds</a:t>
            </a:r>
          </a:p>
          <a:p>
            <a:r>
              <a:rPr lang="en-US" dirty="0"/>
              <a:t>e</a:t>
            </a:r>
            <a:r>
              <a:rPr lang="en-US" dirty="0" smtClean="0"/>
              <a:t>.g. fictional worlds</a:t>
            </a:r>
          </a:p>
          <a:p>
            <a:r>
              <a:rPr lang="en-US" dirty="0" smtClean="0"/>
              <a:t>The world we humans live in is one of the set of possible worlds.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28409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Truth conditions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Truth conditional semantics proposes that the meaning of a proposition is the set of conditions that would need to obtain in a possible world for that proposition to be true.</a:t>
            </a:r>
          </a:p>
          <a:p>
            <a:r>
              <a:rPr lang="en-US" dirty="0"/>
              <a:t>e</a:t>
            </a:r>
            <a:r>
              <a:rPr lang="en-US" dirty="0" smtClean="0"/>
              <a:t>.g. the meaning of </a:t>
            </a:r>
            <a:r>
              <a:rPr lang="en-US" i="1" dirty="0" smtClean="0"/>
              <a:t>Albert Einstein was born in Switzerland</a:t>
            </a:r>
            <a:r>
              <a:rPr lang="en-US" dirty="0" smtClean="0"/>
              <a:t>. </a:t>
            </a:r>
            <a:r>
              <a:rPr lang="en-US" dirty="0" smtClean="0"/>
              <a:t>Is the </a:t>
            </a:r>
            <a:r>
              <a:rPr lang="en-US" dirty="0" smtClean="0"/>
              <a:t>set of conditions that would </a:t>
            </a:r>
            <a:r>
              <a:rPr lang="en-US" smtClean="0"/>
              <a:t>need </a:t>
            </a:r>
            <a:r>
              <a:rPr lang="en-US" smtClean="0"/>
              <a:t>to obtain </a:t>
            </a:r>
            <a:r>
              <a:rPr lang="en-US" dirty="0" smtClean="0"/>
              <a:t>for that statement to be true.</a:t>
            </a:r>
          </a:p>
          <a:p>
            <a:pPr lvl="1"/>
            <a:r>
              <a:rPr lang="en-US" dirty="0" smtClean="0"/>
              <a:t>1.	There would need to be a man called Albert Einstein.</a:t>
            </a:r>
          </a:p>
          <a:p>
            <a:pPr lvl="1"/>
            <a:r>
              <a:rPr lang="en-US" dirty="0" smtClean="0"/>
              <a:t>2.	He would need to have been born in the country called Switzerland.</a:t>
            </a:r>
          </a:p>
          <a:p>
            <a:pPr lvl="1"/>
            <a:r>
              <a:rPr lang="en-US" dirty="0" err="1" smtClean="0"/>
              <a:t>etc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98975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theme/theme1.xml><?xml version="1.0" encoding="utf-8"?>
<a:theme xmlns:a="http://schemas.openxmlformats.org/drawingml/2006/main" name="K &amp; A iv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K &amp; A iv.potx</Template>
  <TotalTime>928</TotalTime>
  <Words>277</Words>
  <Application>Microsoft Macintosh PowerPoint</Application>
  <PresentationFormat>On-screen Show (4:3)</PresentationFormat>
  <Paragraphs>30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K &amp; A iv</vt:lpstr>
      <vt:lpstr>Relevance theory and pragmatics</vt:lpstr>
      <vt:lpstr>One’s cognitive environment</vt:lpstr>
      <vt:lpstr>Contextual assumptions</vt:lpstr>
      <vt:lpstr>Changing the cognitive environment</vt:lpstr>
      <vt:lpstr>Possible worlds</vt:lpstr>
      <vt:lpstr>Truth conditions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Koenraad Kuiper</dc:creator>
  <cp:lastModifiedBy>Koenraad Kuiper</cp:lastModifiedBy>
  <cp:revision>15</cp:revision>
  <dcterms:created xsi:type="dcterms:W3CDTF">2016-04-08T07:16:18Z</dcterms:created>
  <dcterms:modified xsi:type="dcterms:W3CDTF">2016-04-14T06:16:04Z</dcterms:modified>
</cp:coreProperties>
</file>