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13/06/16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13/06/16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13/06/16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13/06/16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13/06/16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13/06/16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13/06/16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13/06/16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13/06/16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13/06/16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89585"/>
            <a:ext cx="7772400" cy="1178060"/>
          </a:xfrm>
        </p:spPr>
        <p:txBody>
          <a:bodyPr/>
          <a:lstStyle/>
          <a:p>
            <a:r>
              <a:rPr lang="en-US" dirty="0" smtClean="0"/>
              <a:t>Explaining pragmatic inference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67645"/>
            <a:ext cx="6400800" cy="688478"/>
          </a:xfrm>
        </p:spPr>
        <p:txBody>
          <a:bodyPr/>
          <a:lstStyle/>
          <a:p>
            <a:r>
              <a:rPr lang="en-US" dirty="0" smtClean="0"/>
              <a:t>Kuiper and Allan 9.2.3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88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Fiction and your cognitive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build worlds other than our </a:t>
            </a:r>
            <a:r>
              <a:rPr lang="en-US" dirty="0" smtClean="0"/>
              <a:t>own real world </a:t>
            </a:r>
            <a:r>
              <a:rPr lang="en-US" dirty="0" smtClean="0"/>
              <a:t>in our minds.</a:t>
            </a:r>
          </a:p>
          <a:p>
            <a:r>
              <a:rPr lang="en-US" dirty="0" smtClean="0"/>
              <a:t>Relevance theory works exactly the same way for those worlds.</a:t>
            </a:r>
          </a:p>
          <a:p>
            <a:r>
              <a:rPr lang="en-US" dirty="0" smtClean="0"/>
              <a:t>We create </a:t>
            </a:r>
            <a:r>
              <a:rPr lang="en-US" dirty="0" err="1" smtClean="0"/>
              <a:t>explicatures</a:t>
            </a:r>
            <a:r>
              <a:rPr lang="en-US" dirty="0" smtClean="0"/>
              <a:t> from the utterances we may read or </a:t>
            </a:r>
            <a:r>
              <a:rPr lang="en-US" smtClean="0"/>
              <a:t>scenes </a:t>
            </a:r>
            <a:r>
              <a:rPr lang="en-US" smtClean="0"/>
              <a:t>we may </a:t>
            </a:r>
            <a:r>
              <a:rPr lang="en-US" dirty="0" smtClean="0"/>
              <a:t>see in movies. </a:t>
            </a:r>
            <a:endParaRPr lang="en-US" dirty="0"/>
          </a:p>
          <a:p>
            <a:r>
              <a:rPr lang="en-US" dirty="0" smtClean="0"/>
              <a:t>These worlds are full of contextual assumptions held with various degrees of strength.</a:t>
            </a:r>
          </a:p>
          <a:p>
            <a:r>
              <a:rPr lang="en-US" dirty="0" smtClean="0"/>
              <a:t>We provide </a:t>
            </a:r>
            <a:r>
              <a:rPr lang="en-US" dirty="0" err="1" smtClean="0"/>
              <a:t>deictics</a:t>
            </a:r>
            <a:r>
              <a:rPr lang="en-US" dirty="0" smtClean="0"/>
              <a:t> with relevant locations and times, referring expressions with appropriate referents, disambiguate ambiguous expressions in just the same way as we do in the ‘real’ world.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999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Explicatures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Humans utter sentences but sentences are normally not interpretable without pragmatic inference.</a:t>
            </a:r>
          </a:p>
          <a:p>
            <a:pPr lvl="1"/>
            <a:r>
              <a:rPr lang="en-US" dirty="0" smtClean="0"/>
              <a:t>Too much is missing</a:t>
            </a:r>
          </a:p>
          <a:p>
            <a:r>
              <a:rPr lang="en-US" dirty="0" smtClean="0"/>
              <a:t>Utterances are interpretable because they are uttered in context and context is needed for inferring a complete proposition which has truth conditions.</a:t>
            </a:r>
          </a:p>
          <a:p>
            <a:pPr lvl="1"/>
            <a:r>
              <a:rPr lang="en-US" dirty="0" smtClean="0"/>
              <a:t>Until we are able to infer who a particular person called John actually is, a hearer can’t decide whether he left by train or not.</a:t>
            </a:r>
          </a:p>
          <a:p>
            <a:r>
              <a:rPr lang="en-US" dirty="0" smtClean="0"/>
              <a:t>An </a:t>
            </a:r>
            <a:r>
              <a:rPr lang="en-US" dirty="0" err="1" smtClean="0"/>
              <a:t>explicature</a:t>
            </a:r>
            <a:r>
              <a:rPr lang="en-US" dirty="0" smtClean="0"/>
              <a:t> is a proposition with truth conditions inferred on the basis of an utterance with relevant inference made on the basis of the context in which the utterance was produced.</a:t>
            </a:r>
          </a:p>
          <a:p>
            <a:r>
              <a:rPr lang="en-US" dirty="0"/>
              <a:t>e.g. Utterance:</a:t>
            </a:r>
          </a:p>
          <a:p>
            <a:pPr lvl="1"/>
            <a:r>
              <a:rPr lang="en-US" i="1" dirty="0"/>
              <a:t>Can you come and meet me?</a:t>
            </a:r>
          </a:p>
          <a:p>
            <a:pPr lvl="1"/>
            <a:r>
              <a:rPr lang="en-US" dirty="0"/>
              <a:t>Contextual assumptions:</a:t>
            </a:r>
          </a:p>
          <a:p>
            <a:pPr lvl="2"/>
            <a:r>
              <a:rPr lang="en-US" dirty="0"/>
              <a:t>Me is Ophelia</a:t>
            </a:r>
          </a:p>
          <a:p>
            <a:pPr lvl="2"/>
            <a:r>
              <a:rPr lang="en-US" dirty="0"/>
              <a:t>Ophelia is coming tomorrow on the 4.30pm </a:t>
            </a:r>
            <a:r>
              <a:rPr lang="en-US" dirty="0" smtClean="0"/>
              <a:t>train </a:t>
            </a:r>
            <a:r>
              <a:rPr lang="en-US" dirty="0"/>
              <a:t>from Milan.</a:t>
            </a:r>
          </a:p>
          <a:p>
            <a:pPr lvl="2"/>
            <a:r>
              <a:rPr lang="en-US" dirty="0"/>
              <a:t>I live in Florence.</a:t>
            </a:r>
          </a:p>
          <a:p>
            <a:pPr lvl="1"/>
            <a:r>
              <a:rPr lang="en-US" dirty="0" err="1" smtClean="0"/>
              <a:t>Explicature</a:t>
            </a:r>
            <a:endParaRPr lang="en-US" dirty="0"/>
          </a:p>
          <a:p>
            <a:pPr lvl="2"/>
            <a:r>
              <a:rPr lang="en-US" dirty="0"/>
              <a:t>Can I meet Ophelia at the end of her journey at 4.30 in </a:t>
            </a:r>
            <a:r>
              <a:rPr lang="en-US" dirty="0" smtClean="0"/>
              <a:t>Florence.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233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Implicatures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 the basis of an </a:t>
            </a:r>
            <a:r>
              <a:rPr lang="en-US" dirty="0" err="1" smtClean="0"/>
              <a:t>explicature</a:t>
            </a:r>
            <a:r>
              <a:rPr lang="en-US" dirty="0" smtClean="0"/>
              <a:t> and contextual assumptions hearers can draw further conclusions in the way of additional contextual assumptions.</a:t>
            </a:r>
          </a:p>
          <a:p>
            <a:r>
              <a:rPr lang="en-US" dirty="0" smtClean="0"/>
              <a:t>Such additional conclusions are termed </a:t>
            </a:r>
            <a:r>
              <a:rPr lang="en-US" dirty="0" err="1" smtClean="0"/>
              <a:t>implicatures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Take the </a:t>
            </a:r>
            <a:r>
              <a:rPr lang="en-US" dirty="0" err="1" smtClean="0"/>
              <a:t>explicature</a:t>
            </a:r>
            <a:endParaRPr lang="en-US" dirty="0" smtClean="0"/>
          </a:p>
          <a:p>
            <a:pPr lvl="1"/>
            <a:r>
              <a:rPr lang="en-US" dirty="0" smtClean="0"/>
              <a:t>Can </a:t>
            </a:r>
            <a:r>
              <a:rPr lang="en-US" dirty="0"/>
              <a:t>I meet Ophelia in </a:t>
            </a:r>
            <a:r>
              <a:rPr lang="en-US" dirty="0" smtClean="0"/>
              <a:t>Florence at </a:t>
            </a:r>
            <a:r>
              <a:rPr lang="en-US" dirty="0"/>
              <a:t>the end of her journey </a:t>
            </a:r>
            <a:r>
              <a:rPr lang="en-US" dirty="0" smtClean="0"/>
              <a:t>on the 4.30 from </a:t>
            </a:r>
            <a:r>
              <a:rPr lang="en-US" dirty="0" smtClean="0"/>
              <a:t>Milan?</a:t>
            </a:r>
            <a:endParaRPr lang="en-US" dirty="0" smtClean="0"/>
          </a:p>
          <a:p>
            <a:pPr lvl="1"/>
            <a:r>
              <a:rPr lang="en-US" dirty="0" smtClean="0"/>
              <a:t>Further contextual assumptions</a:t>
            </a:r>
          </a:p>
          <a:p>
            <a:pPr lvl="2"/>
            <a:r>
              <a:rPr lang="en-US" dirty="0" smtClean="0"/>
              <a:t>Trains arrive at railway stations.</a:t>
            </a:r>
          </a:p>
          <a:p>
            <a:pPr lvl="1"/>
            <a:r>
              <a:rPr lang="en-US" dirty="0" err="1" smtClean="0"/>
              <a:t>Implicature</a:t>
            </a:r>
            <a:endParaRPr lang="en-US" dirty="0" smtClean="0"/>
          </a:p>
          <a:p>
            <a:pPr lvl="2"/>
            <a:r>
              <a:rPr lang="en-US" dirty="0" smtClean="0"/>
              <a:t>Can I meet Ophelia at the Florence railway station when the 4.30 from Milan gets </a:t>
            </a:r>
            <a:r>
              <a:rPr lang="en-US" dirty="0" smtClean="0"/>
              <a:t>in?</a:t>
            </a:r>
            <a:endParaRPr lang="en-US" dirty="0" smtClean="0"/>
          </a:p>
          <a:p>
            <a:pPr lvl="1"/>
            <a:r>
              <a:rPr lang="en-US" dirty="0" smtClean="0"/>
              <a:t>i.e. the location of the meeting becomes part of an </a:t>
            </a:r>
            <a:r>
              <a:rPr lang="en-US" dirty="0" err="1" smtClean="0"/>
              <a:t>implicature</a:t>
            </a:r>
            <a:r>
              <a:rPr lang="en-US" dirty="0" smtClean="0"/>
              <a:t> coming from an additional contextual assumption.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34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Explicatures</a:t>
            </a:r>
            <a:r>
              <a:rPr lang="en-US" dirty="0" smtClean="0"/>
              <a:t>, relevance and pragmatic explanation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relevance theory to be a good explanation of pragmatic phenomena it has to </a:t>
            </a:r>
            <a:r>
              <a:rPr lang="en-US" dirty="0" smtClean="0"/>
              <a:t>explain:</a:t>
            </a:r>
            <a:endParaRPr lang="en-US" dirty="0" smtClean="0"/>
          </a:p>
          <a:p>
            <a:pPr lvl="1"/>
            <a:r>
              <a:rPr lang="en-US" dirty="0" err="1" smtClean="0"/>
              <a:t>Deictics</a:t>
            </a:r>
            <a:endParaRPr lang="en-US" dirty="0" smtClean="0"/>
          </a:p>
          <a:p>
            <a:pPr lvl="1"/>
            <a:r>
              <a:rPr lang="en-US" dirty="0" smtClean="0"/>
              <a:t>Reference assignment</a:t>
            </a:r>
          </a:p>
          <a:p>
            <a:pPr lvl="1"/>
            <a:r>
              <a:rPr lang="en-US" dirty="0" smtClean="0"/>
              <a:t>Enrichment</a:t>
            </a:r>
          </a:p>
          <a:p>
            <a:pPr lvl="1"/>
            <a:r>
              <a:rPr lang="en-US" dirty="0" smtClean="0"/>
              <a:t>Disambiguation</a:t>
            </a:r>
          </a:p>
          <a:p>
            <a:pPr lvl="1"/>
            <a:r>
              <a:rPr lang="en-US" dirty="0" smtClean="0"/>
              <a:t>Irony</a:t>
            </a:r>
          </a:p>
          <a:p>
            <a:pPr lvl="1"/>
            <a:r>
              <a:rPr lang="en-US" dirty="0" smtClean="0"/>
              <a:t>(among other things)</a:t>
            </a:r>
          </a:p>
          <a:p>
            <a:pPr lvl="1"/>
            <a:endParaRPr lang="en-US" dirty="0" smtClean="0"/>
          </a:p>
          <a:p>
            <a:pPr marL="914400" lvl="2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303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Deictics</a:t>
            </a:r>
            <a:r>
              <a:rPr lang="en-US" dirty="0" smtClean="0"/>
              <a:t> and relevance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Why do </a:t>
            </a:r>
            <a:r>
              <a:rPr lang="en-US" dirty="0" smtClean="0"/>
              <a:t>hearers </a:t>
            </a:r>
            <a:r>
              <a:rPr lang="en-US" dirty="0" smtClean="0"/>
              <a:t>follow the strategy of the first principle of relevance in inferring the truth conditions related to propositions in which there are </a:t>
            </a:r>
            <a:r>
              <a:rPr lang="en-US" dirty="0" err="1" smtClean="0"/>
              <a:t>deictics</a:t>
            </a:r>
            <a:r>
              <a:rPr lang="en-US" dirty="0" smtClean="0"/>
              <a:t>?</a:t>
            </a:r>
          </a:p>
          <a:p>
            <a:r>
              <a:rPr lang="en-US" dirty="0" smtClean="0"/>
              <a:t>They will try and extract from the utterance the proposition which has the most cognitive effects for the least effort.</a:t>
            </a:r>
          </a:p>
          <a:p>
            <a:r>
              <a:rPr lang="en-US" dirty="0" smtClean="0"/>
              <a:t>If the utterance contains a deictic like </a:t>
            </a:r>
            <a:r>
              <a:rPr lang="en-US" i="1" dirty="0" smtClean="0"/>
              <a:t>here</a:t>
            </a:r>
            <a:r>
              <a:rPr lang="en-US" dirty="0" smtClean="0"/>
              <a:t>, a particular hearer must find a location for </a:t>
            </a:r>
            <a:r>
              <a:rPr lang="en-US" i="1" dirty="0" smtClean="0"/>
              <a:t>here</a:t>
            </a:r>
            <a:r>
              <a:rPr lang="en-US" dirty="0" smtClean="0"/>
              <a:t> from context </a:t>
            </a:r>
            <a:r>
              <a:rPr lang="en-US" dirty="0" smtClean="0"/>
              <a:t>otherwise </a:t>
            </a:r>
            <a:r>
              <a:rPr lang="en-US" dirty="0" smtClean="0"/>
              <a:t>there is no complete </a:t>
            </a:r>
            <a:r>
              <a:rPr lang="en-US" dirty="0" err="1" smtClean="0"/>
              <a:t>explicature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particular </a:t>
            </a:r>
            <a:r>
              <a:rPr lang="en-US" i="1" dirty="0" smtClean="0"/>
              <a:t>here</a:t>
            </a:r>
            <a:r>
              <a:rPr lang="en-US" dirty="0" smtClean="0"/>
              <a:t> will be the one that </a:t>
            </a:r>
            <a:r>
              <a:rPr lang="en-US" dirty="0" smtClean="0"/>
              <a:t>provides hearer with  </a:t>
            </a:r>
            <a:r>
              <a:rPr lang="en-US" dirty="0" smtClean="0"/>
              <a:t>the most relevant contextual effects, i.e. the one that </a:t>
            </a:r>
            <a:r>
              <a:rPr lang="en-US" dirty="0" smtClean="0"/>
              <a:t>adds </a:t>
            </a:r>
            <a:r>
              <a:rPr lang="en-US" dirty="0" smtClean="0"/>
              <a:t>most to the </a:t>
            </a:r>
            <a:r>
              <a:rPr lang="en-US" dirty="0" smtClean="0"/>
              <a:t>hearer’s cognitive </a:t>
            </a:r>
            <a:r>
              <a:rPr lang="en-US" dirty="0" smtClean="0"/>
              <a:t>environment with the least effort.</a:t>
            </a:r>
          </a:p>
          <a:p>
            <a:r>
              <a:rPr lang="en-US" dirty="0"/>
              <a:t>e</a:t>
            </a:r>
            <a:r>
              <a:rPr lang="en-US" dirty="0" smtClean="0"/>
              <a:t>.g. </a:t>
            </a:r>
            <a:r>
              <a:rPr lang="en-US" i="1" dirty="0" smtClean="0"/>
              <a:t>Joanne will be here this afternoon</a:t>
            </a:r>
            <a:r>
              <a:rPr lang="en-US" dirty="0" smtClean="0"/>
              <a:t>.</a:t>
            </a:r>
          </a:p>
          <a:p>
            <a:pPr lvl="1"/>
            <a:r>
              <a:rPr lang="en-US" i="1" dirty="0" smtClean="0"/>
              <a:t>Here</a:t>
            </a:r>
            <a:r>
              <a:rPr lang="en-US" dirty="0" smtClean="0"/>
              <a:t> is the place the speaker (and maybe the hearer) are, when the speaker is speaking. </a:t>
            </a:r>
          </a:p>
          <a:p>
            <a:pPr lvl="1"/>
            <a:r>
              <a:rPr lang="en-US" dirty="0" smtClean="0"/>
              <a:t>This afternoon is the afternoon of the same day the speaker is speaking.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576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Relevance and reference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Without assigning a referent to each referring expression it is not possible to assign truth conditions to a proposition.</a:t>
            </a:r>
          </a:p>
          <a:p>
            <a:r>
              <a:rPr lang="en-US" dirty="0"/>
              <a:t>e</a:t>
            </a:r>
            <a:r>
              <a:rPr lang="en-US" dirty="0" smtClean="0"/>
              <a:t>.g. In </a:t>
            </a:r>
            <a:r>
              <a:rPr lang="en-US" i="1" dirty="0"/>
              <a:t>Joanne will be here this </a:t>
            </a:r>
            <a:r>
              <a:rPr lang="en-US" i="1" dirty="0" smtClean="0"/>
              <a:t>afternoon.</a:t>
            </a:r>
          </a:p>
          <a:p>
            <a:r>
              <a:rPr lang="en-US" i="1" dirty="0" smtClean="0"/>
              <a:t>Joanne</a:t>
            </a:r>
            <a:r>
              <a:rPr lang="en-US" dirty="0" smtClean="0"/>
              <a:t> is a referring expression but which Joanne?</a:t>
            </a:r>
          </a:p>
          <a:p>
            <a:r>
              <a:rPr lang="en-US" dirty="0" smtClean="0"/>
              <a:t>We have just been talking about Joanne Smith so it costs the least effort and has the maximum relevance to my cognitive environment if I assign </a:t>
            </a:r>
            <a:r>
              <a:rPr lang="en-US" i="1" dirty="0" smtClean="0"/>
              <a:t>Joanne</a:t>
            </a:r>
            <a:r>
              <a:rPr lang="en-US" dirty="0" smtClean="0"/>
              <a:t> the referent Joanne Smith and not Joanne Brown </a:t>
            </a:r>
            <a:r>
              <a:rPr lang="en-US" dirty="0" smtClean="0"/>
              <a:t>whom </a:t>
            </a:r>
            <a:r>
              <a:rPr lang="en-US" dirty="0" smtClean="0"/>
              <a:t>we also both know but whom we have not been talking about.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876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Relevance theory and enrichment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Many utterances contain expressions which need to be enriched by the hearer to obtain a truth conditionally interpretable proposition.</a:t>
            </a:r>
          </a:p>
          <a:p>
            <a:r>
              <a:rPr lang="en-US" dirty="0" smtClean="0"/>
              <a:t>In Chapter 8.1.2 we looked at </a:t>
            </a:r>
            <a:r>
              <a:rPr lang="en-US" i="1" dirty="0" smtClean="0"/>
              <a:t>and</a:t>
            </a:r>
            <a:r>
              <a:rPr lang="en-US" dirty="0" smtClean="0"/>
              <a:t> sometimes meaning ‘and then</a:t>
            </a:r>
            <a:r>
              <a:rPr lang="en-US" dirty="0" smtClean="0"/>
              <a:t>’, ‘and therefore, </a:t>
            </a:r>
            <a:r>
              <a:rPr lang="en-US" dirty="0" smtClean="0"/>
              <a:t>and at other times just </a:t>
            </a:r>
            <a:r>
              <a:rPr lang="en-US" dirty="0" smtClean="0"/>
              <a:t>meaning </a:t>
            </a:r>
            <a:r>
              <a:rPr lang="en-US" dirty="0" smtClean="0"/>
              <a:t>‘and’.</a:t>
            </a:r>
          </a:p>
          <a:p>
            <a:r>
              <a:rPr lang="en-US" dirty="0" smtClean="0"/>
              <a:t>The ‘and then’ meaning is an enrichment.</a:t>
            </a:r>
          </a:p>
          <a:p>
            <a:r>
              <a:rPr lang="en-US" dirty="0" smtClean="0"/>
              <a:t>Where two events can be seen as being linked causally or temporally, the contextual effects are more relevant in creating improvements to the hearer’s cognitive </a:t>
            </a:r>
            <a:r>
              <a:rPr lang="en-US" dirty="0"/>
              <a:t>e</a:t>
            </a:r>
            <a:r>
              <a:rPr lang="en-US" dirty="0" smtClean="0"/>
              <a:t>nvironment than not doing so.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.g. </a:t>
            </a:r>
            <a:r>
              <a:rPr lang="en-US" i="1" dirty="0" smtClean="0"/>
              <a:t>A truck crashed and the driver was injured.</a:t>
            </a:r>
          </a:p>
          <a:p>
            <a:pPr lvl="1"/>
            <a:r>
              <a:rPr lang="en-US" dirty="0" smtClean="0"/>
              <a:t>We infer that the driver was the driver of the truck and that the injury was caused by the crash. But the sentences doesn’t actually say that.</a:t>
            </a:r>
          </a:p>
          <a:p>
            <a:pPr lvl="1"/>
            <a:r>
              <a:rPr lang="en-US" dirty="0" smtClean="0"/>
              <a:t>The hearer infers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79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Relevance theory and disambiguation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take it that speakers are being maximally relevant in what they produce in an utterance.</a:t>
            </a:r>
          </a:p>
          <a:p>
            <a:r>
              <a:rPr lang="en-US" dirty="0" smtClean="0"/>
              <a:t>Normally we therefore expect them not to be ambiguous.</a:t>
            </a:r>
          </a:p>
          <a:p>
            <a:r>
              <a:rPr lang="en-US" dirty="0" smtClean="0"/>
              <a:t>So as hearers we use the context to remove ambiguity.</a:t>
            </a:r>
          </a:p>
          <a:p>
            <a:r>
              <a:rPr lang="en-US" dirty="0"/>
              <a:t>e</a:t>
            </a:r>
            <a:r>
              <a:rPr lang="en-US" dirty="0" smtClean="0"/>
              <a:t>.g. We have been talking about Adrienne’s studio.</a:t>
            </a:r>
          </a:p>
          <a:p>
            <a:pPr lvl="1"/>
            <a:r>
              <a:rPr lang="en-US" dirty="0" smtClean="0"/>
              <a:t>You say that you have just seen Adrienne’s new picture.</a:t>
            </a:r>
          </a:p>
          <a:p>
            <a:pPr lvl="1"/>
            <a:r>
              <a:rPr lang="en-US" dirty="0" smtClean="0"/>
              <a:t>I infer the picture is one she painted.</a:t>
            </a:r>
          </a:p>
          <a:p>
            <a:pPr lvl="1"/>
            <a:r>
              <a:rPr lang="en-US" dirty="0" smtClean="0"/>
              <a:t>Why?</a:t>
            </a:r>
          </a:p>
          <a:p>
            <a:pPr marL="457200" lvl="1" indent="0">
              <a:buNone/>
            </a:pPr>
            <a:r>
              <a:rPr lang="en-US" dirty="0" smtClean="0"/>
              <a:t> In the context, while it is possible that you are talking about a picture of her painted by someone else it is more immediately inferable that she, being an artist has painted a new picture. It also adds more to my cognitive environment to know that she not only has a studio but she has been painting in it recently.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17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Relevance theory and irony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Why do we sometime infer that the speaker means the opposite to what they say?</a:t>
            </a:r>
          </a:p>
          <a:p>
            <a:r>
              <a:rPr lang="en-US" dirty="0" smtClean="0"/>
              <a:t>Because in particular contexts there are more cognitive effects and they are reached easily.</a:t>
            </a:r>
          </a:p>
          <a:p>
            <a:r>
              <a:rPr lang="en-US" dirty="0"/>
              <a:t>e</a:t>
            </a:r>
            <a:r>
              <a:rPr lang="en-US" dirty="0" smtClean="0"/>
              <a:t>.g.	You have just come to the market with your new dog, a miniature Maltese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neighbour</a:t>
            </a:r>
            <a:r>
              <a:rPr lang="en-US" dirty="0" smtClean="0"/>
              <a:t> asks, </a:t>
            </a:r>
            <a:r>
              <a:rPr lang="en-US" i="1" dirty="0" smtClean="0"/>
              <a:t>Where did you get that huge beast?</a:t>
            </a:r>
          </a:p>
          <a:p>
            <a:r>
              <a:rPr lang="en-US" dirty="0" smtClean="0"/>
              <a:t>Why do you suppose this is ironical?</a:t>
            </a:r>
          </a:p>
          <a:p>
            <a:r>
              <a:rPr lang="en-US" dirty="0" smtClean="0"/>
              <a:t>Because </a:t>
            </a:r>
            <a:r>
              <a:rPr lang="en-US" dirty="0"/>
              <a:t>i</a:t>
            </a:r>
            <a:r>
              <a:rPr lang="en-US" dirty="0" smtClean="0"/>
              <a:t>t is manifestly at odds with a cognitive assumption that miniature Maltese dogs are large (as dogs go.)</a:t>
            </a:r>
          </a:p>
          <a:p>
            <a:r>
              <a:rPr lang="en-US" dirty="0" smtClean="0"/>
              <a:t>So is the irony meant to be playful, hurtful, boastful? </a:t>
            </a:r>
            <a:endParaRPr lang="en-US" dirty="0"/>
          </a:p>
          <a:p>
            <a:r>
              <a:rPr lang="en-US" dirty="0" smtClean="0"/>
              <a:t>That depends on other cognitive assumptions. </a:t>
            </a:r>
          </a:p>
          <a:p>
            <a:r>
              <a:rPr lang="en-US" dirty="0" smtClean="0"/>
              <a:t>Those would be </a:t>
            </a:r>
            <a:r>
              <a:rPr lang="en-US" dirty="0" err="1" smtClean="0"/>
              <a:t>implicatures</a:t>
            </a:r>
            <a:r>
              <a:rPr lang="en-US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463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602</TotalTime>
  <Words>941</Words>
  <Application>Microsoft Macintosh PowerPoint</Application>
  <PresentationFormat>On-screen Show (4:3)</PresentationFormat>
  <Paragraphs>83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K &amp; A iv</vt:lpstr>
      <vt:lpstr>Explaining pragmatic inference</vt:lpstr>
      <vt:lpstr>Explicatures</vt:lpstr>
      <vt:lpstr>Implicatures</vt:lpstr>
      <vt:lpstr>Explicatures, relevance and pragmatic explanation</vt:lpstr>
      <vt:lpstr>Deictics and relevance theory</vt:lpstr>
      <vt:lpstr>Relevance and reference assignment</vt:lpstr>
      <vt:lpstr>Relevance theory and enrichment</vt:lpstr>
      <vt:lpstr>Relevance theory and disambiguation</vt:lpstr>
      <vt:lpstr>Relevance theory and irony</vt:lpstr>
      <vt:lpstr>Fiction and your cognitive environment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28</cp:revision>
  <dcterms:created xsi:type="dcterms:W3CDTF">2016-04-08T07:16:18Z</dcterms:created>
  <dcterms:modified xsi:type="dcterms:W3CDTF">2016-06-13T04:02:43Z</dcterms:modified>
</cp:coreProperties>
</file>