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9585"/>
            <a:ext cx="7772400" cy="1178060"/>
          </a:xfrm>
        </p:spPr>
        <p:txBody>
          <a:bodyPr/>
          <a:lstStyle/>
          <a:p>
            <a:r>
              <a:rPr lang="en-AU" dirty="0"/>
              <a:t>Grammar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67645"/>
            <a:ext cx="6400800" cy="688478"/>
          </a:xfrm>
        </p:spPr>
        <p:txBody>
          <a:bodyPr>
            <a:normAutofit fontScale="92500" lnSpcReduction="10000"/>
          </a:bodyPr>
          <a:lstStyle/>
          <a:p>
            <a:pPr marL="342900" indent="-342900"/>
            <a:r>
              <a:rPr lang="en-AU" dirty="0"/>
              <a:t>The structure of sentences</a:t>
            </a:r>
          </a:p>
          <a:p>
            <a:pPr marL="342900" indent="-342900"/>
            <a:r>
              <a:rPr lang="en-AU" dirty="0"/>
              <a:t>Kuiper and Allan </a:t>
            </a:r>
            <a:r>
              <a:rPr lang="en-AU"/>
              <a:t>Chapter </a:t>
            </a:r>
            <a:r>
              <a:rPr lang="en-AU" smtClean="0"/>
              <a:t>7.1.1</a:t>
            </a:r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8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The grammar of simple phrases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 dirty="0"/>
              <a:t>Exercise</a:t>
            </a:r>
          </a:p>
          <a:p>
            <a:pPr>
              <a:buFontTx/>
              <a:buNone/>
            </a:pPr>
            <a:r>
              <a:rPr lang="en-AU" dirty="0"/>
              <a:t>	None of the following strings of words follows the rules of English syntax. Change the order of each so that it is a grammatical sentence.</a:t>
            </a:r>
          </a:p>
          <a:p>
            <a:pPr lvl="1">
              <a:buFontTx/>
              <a:buNone/>
            </a:pPr>
            <a:r>
              <a:rPr lang="en-AU" dirty="0"/>
              <a:t>a. </a:t>
            </a:r>
            <a:r>
              <a:rPr lang="en-AU" i="1" dirty="0"/>
              <a:t>Has been eating the chocolate cake the old man.</a:t>
            </a:r>
          </a:p>
          <a:p>
            <a:pPr lvl="1">
              <a:buFontTx/>
              <a:buNone/>
            </a:pPr>
            <a:r>
              <a:rPr lang="en-AU" dirty="0"/>
              <a:t>b. </a:t>
            </a:r>
            <a:r>
              <a:rPr lang="en-AU" i="1" dirty="0"/>
              <a:t>The old man the chocolate cake has been eating.</a:t>
            </a:r>
            <a:endParaRPr lang="en-AU" dirty="0"/>
          </a:p>
          <a:p>
            <a:pPr lvl="1">
              <a:buFontTx/>
              <a:buNone/>
            </a:pPr>
            <a:r>
              <a:rPr lang="en-AU" dirty="0"/>
              <a:t>c. </a:t>
            </a:r>
            <a:r>
              <a:rPr lang="en-AU" i="1" dirty="0"/>
              <a:t>Has been eating the old man the chocolate cake</a:t>
            </a:r>
            <a:r>
              <a:rPr lang="en-AU" sz="2400" i="1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Three ways to identify phrases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Movement</a:t>
            </a:r>
          </a:p>
          <a:p>
            <a:r>
              <a:rPr lang="en-AU"/>
              <a:t>Meaning</a:t>
            </a:r>
          </a:p>
          <a:p>
            <a:r>
              <a:rPr lang="en-AU"/>
              <a:t>Substitution</a:t>
            </a:r>
          </a:p>
          <a:p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1. Movement: What moves together is a phrase.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a. </a:t>
            </a:r>
            <a:r>
              <a:rPr lang="en-AU" i="1" dirty="0"/>
              <a:t>The old man ate the chocolate cake.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b. </a:t>
            </a:r>
            <a:r>
              <a:rPr lang="en-AU" i="1" dirty="0"/>
              <a:t>What the old man ate was the chocolate cake</a:t>
            </a:r>
            <a:r>
              <a:rPr lang="en-AU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c. </a:t>
            </a:r>
            <a:r>
              <a:rPr lang="en-AU" i="1" dirty="0"/>
              <a:t>It was the chocolate cake that the old man ate.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d. </a:t>
            </a:r>
            <a:r>
              <a:rPr lang="en-AU" i="1" dirty="0"/>
              <a:t>The chocolate cake was eaten by the old man.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a. </a:t>
            </a:r>
            <a:r>
              <a:rPr lang="en-AU" i="1" dirty="0"/>
              <a:t>*It was man the chocolate cake which the old ate.</a:t>
            </a:r>
            <a:endParaRPr lang="en-AU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b. </a:t>
            </a:r>
            <a:r>
              <a:rPr lang="en-AU" i="1" dirty="0"/>
              <a:t>*The the cake was eaten by chocolate old man.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2. Meaning: What means together is a phrase.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Consider the following groups: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a. </a:t>
            </a:r>
            <a:r>
              <a:rPr lang="en-AU" i="1" dirty="0"/>
              <a:t>the the old</a:t>
            </a:r>
            <a:endParaRPr lang="en-AU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b. </a:t>
            </a:r>
            <a:r>
              <a:rPr lang="en-AU" i="1" dirty="0"/>
              <a:t>cake which the</a:t>
            </a:r>
            <a:endParaRPr lang="en-AU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c. </a:t>
            </a:r>
            <a:r>
              <a:rPr lang="en-AU" i="1" dirty="0"/>
              <a:t>the leathery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d. </a:t>
            </a:r>
            <a:r>
              <a:rPr lang="en-AU" i="1" dirty="0"/>
              <a:t>in the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e. </a:t>
            </a:r>
            <a:r>
              <a:rPr lang="en-AU" i="1" dirty="0"/>
              <a:t>cake ate</a:t>
            </a:r>
            <a:r>
              <a:rPr lang="en-AU" dirty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f. </a:t>
            </a:r>
            <a:r>
              <a:rPr lang="en-AU" i="1" dirty="0"/>
              <a:t>large evil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Can you figure out the meaning of these sequences of words?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r>
              <a:rPr lang="en-AU" dirty="0"/>
              <a:t>3. Substitution: What substitutes for a phrase is also a phrase.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 dirty="0"/>
              <a:t>Exercise</a:t>
            </a:r>
          </a:p>
          <a:p>
            <a:pPr>
              <a:buFontTx/>
              <a:buNone/>
            </a:pPr>
            <a:r>
              <a:rPr lang="en-AU" dirty="0"/>
              <a:t>Look at the following sentence:</a:t>
            </a:r>
          </a:p>
          <a:p>
            <a:pPr>
              <a:buFontTx/>
              <a:buNone/>
            </a:pPr>
            <a:r>
              <a:rPr lang="en-AU" dirty="0"/>
              <a:t>a. </a:t>
            </a:r>
            <a:r>
              <a:rPr lang="en-AU" i="1" u="sng" dirty="0" err="1"/>
              <a:t>Davina</a:t>
            </a:r>
            <a:r>
              <a:rPr lang="en-AU" i="1" dirty="0"/>
              <a:t> sold </a:t>
            </a:r>
            <a:r>
              <a:rPr lang="en-AU" i="1" u="sng" dirty="0"/>
              <a:t>petrol</a:t>
            </a:r>
            <a:r>
              <a:rPr lang="en-AU" i="1" dirty="0"/>
              <a:t> </a:t>
            </a:r>
            <a:r>
              <a:rPr lang="en-AU" i="1" u="sng" dirty="0"/>
              <a:t>yesterday</a:t>
            </a:r>
            <a:r>
              <a:rPr lang="en-AU" i="1" dirty="0"/>
              <a:t> at </a:t>
            </a:r>
            <a:r>
              <a:rPr lang="en-AU" i="1" u="sng" dirty="0"/>
              <a:t>the corner store</a:t>
            </a:r>
            <a:r>
              <a:rPr lang="en-AU" i="1" dirty="0"/>
              <a:t>.</a:t>
            </a:r>
            <a:r>
              <a:rPr lang="en-AU" dirty="0"/>
              <a:t/>
            </a:r>
            <a:br>
              <a:rPr lang="en-AU" dirty="0"/>
            </a:br>
            <a:r>
              <a:rPr lang="en-AU" dirty="0"/>
              <a:t>Substitute another phrase for each of the underlined phrases.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41</TotalTime>
  <Words>195</Words>
  <Application>Microsoft Macintosh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 &amp; A iv</vt:lpstr>
      <vt:lpstr>Grammar</vt:lpstr>
      <vt:lpstr>The grammar of simple phrases</vt:lpstr>
      <vt:lpstr>Three ways to identify phrases</vt:lpstr>
      <vt:lpstr>1. Movement: What moves together is a phrase.</vt:lpstr>
      <vt:lpstr>2. Meaning: What means together is a phrase.</vt:lpstr>
      <vt:lpstr>3. Substitution: What substitutes for a phrase is also a phrase.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2016-06-14T00:11:01Z</dcterms:modified>
</cp:coreProperties>
</file>