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The structure of noun phrases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7.1.3 </a:t>
            </a:r>
          </a:p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Noun phrase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Examples</a:t>
            </a:r>
          </a:p>
          <a:p>
            <a:pPr lvl="1"/>
            <a:r>
              <a:rPr lang="en-AU"/>
              <a:t>a. </a:t>
            </a:r>
            <a:r>
              <a:rPr lang="en-AU" i="1"/>
              <a:t>the dog</a:t>
            </a:r>
            <a:endParaRPr lang="en-AU"/>
          </a:p>
          <a:p>
            <a:pPr lvl="1"/>
            <a:r>
              <a:rPr lang="en-AU"/>
              <a:t>b. </a:t>
            </a:r>
            <a:r>
              <a:rPr lang="en-AU" i="1"/>
              <a:t>a moderately short programme</a:t>
            </a:r>
            <a:endParaRPr lang="en-AU"/>
          </a:p>
          <a:p>
            <a:pPr lvl="1"/>
            <a:r>
              <a:rPr lang="en-AU"/>
              <a:t>c. </a:t>
            </a:r>
            <a:r>
              <a:rPr lang="en-AU" i="1"/>
              <a:t>some very old cars</a:t>
            </a:r>
            <a:endParaRPr lang="en-AU"/>
          </a:p>
          <a:p>
            <a:pPr lvl="1"/>
            <a:r>
              <a:rPr lang="en-AU"/>
              <a:t>d. </a:t>
            </a:r>
            <a:r>
              <a:rPr lang="en-AU" i="1"/>
              <a:t>six bags of wholemeal flour</a:t>
            </a:r>
            <a:endParaRPr lang="en-AU"/>
          </a:p>
          <a:p>
            <a:pPr lvl="1"/>
            <a:r>
              <a:rPr lang="en-AU"/>
              <a:t>e. </a:t>
            </a:r>
            <a:r>
              <a:rPr lang="en-AU" i="1"/>
              <a:t>very dirty marks on the walls</a:t>
            </a:r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1524000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Representing the structure of noun phrases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112838" y="5292725"/>
            <a:ext cx="6159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2800">
                <a:solidFill>
                  <a:srgbClr val="000000"/>
                </a:solidFill>
                <a:latin typeface="Times New Roman" charset="0"/>
              </a:rPr>
              <a:t>the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800600" y="5334000"/>
            <a:ext cx="7143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2800">
                <a:solidFill>
                  <a:srgbClr val="000000"/>
                </a:solidFill>
                <a:latin typeface="Times New Roman" charset="0"/>
              </a:rPr>
              <a:t>dog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4724400" y="4572000"/>
            <a:ext cx="15367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AU" sz="2800">
                <a:solidFill>
                  <a:srgbClr val="000000"/>
                </a:solidFill>
                <a:latin typeface="Times New Roman" charset="0"/>
              </a:rPr>
              <a:t>noun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4191000" y="3505200"/>
            <a:ext cx="190976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2800">
                <a:solidFill>
                  <a:srgbClr val="000000"/>
                </a:solidFill>
                <a:latin typeface="Times New Roman" charset="0"/>
              </a:rPr>
              <a:t>noun phrase</a:t>
            </a:r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5214938" y="4238625"/>
            <a:ext cx="0" cy="322263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5162550" y="5032375"/>
            <a:ext cx="0" cy="1905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V="1">
            <a:off x="1808163" y="4256088"/>
            <a:ext cx="3341687" cy="9255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548438" y="5060950"/>
            <a:ext cx="790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noun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6096000" y="3657600"/>
            <a:ext cx="16621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noun phrase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7004050" y="4191000"/>
            <a:ext cx="0" cy="8397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7061200" y="5422900"/>
            <a:ext cx="0" cy="6667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V="1">
            <a:off x="5151438" y="4151313"/>
            <a:ext cx="1819275" cy="914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V="1">
            <a:off x="1365250" y="4160838"/>
            <a:ext cx="5614988" cy="14351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3810000" y="5029200"/>
            <a:ext cx="21526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adjective phrase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4419600" y="5638800"/>
            <a:ext cx="12811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adjective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2452688" y="5641975"/>
            <a:ext cx="10096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adverb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2286000" y="6248400"/>
            <a:ext cx="1552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moderately</a:t>
            </a: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4697413" y="6194425"/>
            <a:ext cx="790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short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1106488" y="6132513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a</a:t>
            </a: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6240463" y="6194425"/>
            <a:ext cx="158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programme</a:t>
            </a:r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1335088" y="5613400"/>
            <a:ext cx="0" cy="5540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>
            <a:off x="3103563" y="6007100"/>
            <a:ext cx="0" cy="1920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5105400" y="6019800"/>
            <a:ext cx="0" cy="255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>
            <a:off x="5097463" y="5438775"/>
            <a:ext cx="0" cy="2079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 flipV="1">
            <a:off x="3103563" y="5422900"/>
            <a:ext cx="1970087" cy="2524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Rectangle 31"/>
          <p:cNvSpPr>
            <a:spLocks noChangeArrowheads="1"/>
          </p:cNvSpPr>
          <p:nvPr/>
        </p:nvSpPr>
        <p:spPr bwMode="auto">
          <a:xfrm>
            <a:off x="533400" y="2362200"/>
            <a:ext cx="8305800" cy="8382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1050925" y="2554288"/>
            <a:ext cx="65966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Trebuchet MS" charset="0"/>
              </a:rPr>
              <a:t>a       </a:t>
            </a:r>
            <a:r>
              <a:rPr lang="en-US" dirty="0" smtClean="0">
                <a:solidFill>
                  <a:schemeClr val="tx2"/>
                </a:solidFill>
                <a:latin typeface="Trebuchet MS" charset="0"/>
              </a:rPr>
              <a:t>       moderately     </a:t>
            </a:r>
            <a:r>
              <a:rPr lang="en-US" dirty="0">
                <a:solidFill>
                  <a:schemeClr val="tx2"/>
                </a:solidFill>
                <a:latin typeface="Trebuchet MS" charset="0"/>
              </a:rPr>
              <a:t>short              </a:t>
            </a:r>
            <a:r>
              <a:rPr lang="en-US" dirty="0" smtClean="0">
                <a:solidFill>
                  <a:schemeClr val="tx2"/>
                </a:solidFill>
                <a:latin typeface="Trebuchet MS" charset="0"/>
              </a:rPr>
              <a:t>                </a:t>
            </a:r>
            <a:r>
              <a:rPr lang="en-US" dirty="0" err="1" smtClean="0">
                <a:solidFill>
                  <a:schemeClr val="tx2"/>
                </a:solidFill>
                <a:latin typeface="Trebuchet MS" charset="0"/>
              </a:rPr>
              <a:t>programme</a:t>
            </a:r>
            <a:endParaRPr lang="en-US" dirty="0"/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1752600" y="2590800"/>
            <a:ext cx="3200400" cy="381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8" name="Rectangle 34"/>
          <p:cNvSpPr>
            <a:spLocks noChangeArrowheads="1"/>
          </p:cNvSpPr>
          <p:nvPr/>
        </p:nvSpPr>
        <p:spPr bwMode="auto">
          <a:xfrm>
            <a:off x="990600" y="2590800"/>
            <a:ext cx="609600" cy="381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Rectangle 35"/>
          <p:cNvSpPr>
            <a:spLocks noChangeArrowheads="1"/>
          </p:cNvSpPr>
          <p:nvPr/>
        </p:nvSpPr>
        <p:spPr bwMode="auto">
          <a:xfrm>
            <a:off x="5867400" y="2590800"/>
            <a:ext cx="1828800" cy="381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Constituents of noun phrases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determiners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articles </a:t>
            </a:r>
          </a:p>
          <a:p>
            <a:pPr lvl="2">
              <a:lnSpc>
                <a:spcPct val="90000"/>
              </a:lnSpc>
            </a:pPr>
            <a:r>
              <a:rPr lang="en-AU" sz="2000" i="1" dirty="0"/>
              <a:t>the</a:t>
            </a:r>
            <a:r>
              <a:rPr lang="en-AU" sz="2000" dirty="0"/>
              <a:t> (definite article) </a:t>
            </a:r>
          </a:p>
          <a:p>
            <a:pPr lvl="2">
              <a:lnSpc>
                <a:spcPct val="90000"/>
              </a:lnSpc>
            </a:pPr>
            <a:r>
              <a:rPr lang="en-AU" sz="2000" i="1" dirty="0"/>
              <a:t>a</a:t>
            </a:r>
            <a:r>
              <a:rPr lang="en-AU" sz="2000" dirty="0"/>
              <a:t> (indefinite article)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demonstratives:</a:t>
            </a:r>
          </a:p>
          <a:p>
            <a:pPr lvl="2">
              <a:lnSpc>
                <a:spcPct val="90000"/>
              </a:lnSpc>
            </a:pPr>
            <a:r>
              <a:rPr lang="en-AU" sz="2000" i="1" dirty="0"/>
              <a:t>this, that, these, those</a:t>
            </a:r>
            <a:endParaRPr lang="en-AU" sz="2000" dirty="0"/>
          </a:p>
          <a:p>
            <a:pPr>
              <a:lnSpc>
                <a:spcPct val="90000"/>
              </a:lnSpc>
            </a:pPr>
            <a:r>
              <a:rPr lang="en-AU" dirty="0"/>
              <a:t>numerals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Cardinal, e.g. </a:t>
            </a:r>
            <a:r>
              <a:rPr lang="en-AU" sz="2000" i="1" dirty="0"/>
              <a:t>1, 2, 3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Ordinal, </a:t>
            </a:r>
            <a:r>
              <a:rPr lang="en-AU" sz="2000" dirty="0" err="1"/>
              <a:t>e.g</a:t>
            </a:r>
            <a:r>
              <a:rPr lang="en-AU" sz="2000" dirty="0"/>
              <a:t> </a:t>
            </a:r>
            <a:r>
              <a:rPr lang="en-AU" sz="2000" i="1" dirty="0"/>
              <a:t>first, second, third</a:t>
            </a:r>
            <a:endParaRPr lang="en-AU" sz="2000" dirty="0"/>
          </a:p>
          <a:p>
            <a:pPr>
              <a:lnSpc>
                <a:spcPct val="90000"/>
              </a:lnSpc>
            </a:pPr>
            <a:r>
              <a:rPr lang="en-AU" dirty="0"/>
              <a:t>quantifiers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e.g. </a:t>
            </a:r>
            <a:r>
              <a:rPr lang="en-AU" sz="2000" i="1" dirty="0"/>
              <a:t>all, some, many, most, few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1600200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More constituents of noun phrases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2291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>
              <a:lnSpc>
                <a:spcPct val="90000"/>
              </a:lnSpc>
            </a:pPr>
            <a:r>
              <a:rPr lang="en-AU"/>
              <a:t>adjective phrases</a:t>
            </a:r>
          </a:p>
          <a:p>
            <a:pPr lvl="1">
              <a:lnSpc>
                <a:spcPct val="90000"/>
              </a:lnSpc>
            </a:pPr>
            <a:r>
              <a:rPr lang="en-AU"/>
              <a:t>e.g. </a:t>
            </a:r>
            <a:r>
              <a:rPr lang="en-AU" i="1"/>
              <a:t>the </a:t>
            </a:r>
            <a:r>
              <a:rPr lang="en-AU" i="1" u="sng"/>
              <a:t>very red </a:t>
            </a:r>
            <a:r>
              <a:rPr lang="en-AU" i="1"/>
              <a:t>bicycle</a:t>
            </a:r>
          </a:p>
          <a:p>
            <a:pPr>
              <a:lnSpc>
                <a:spcPct val="90000"/>
              </a:lnSpc>
            </a:pPr>
            <a:r>
              <a:rPr lang="en-AU"/>
              <a:t>possessives</a:t>
            </a:r>
          </a:p>
          <a:p>
            <a:pPr lvl="1">
              <a:lnSpc>
                <a:spcPct val="90000"/>
              </a:lnSpc>
            </a:pPr>
            <a:r>
              <a:rPr lang="en-AU"/>
              <a:t>Data</a:t>
            </a:r>
          </a:p>
          <a:p>
            <a:pPr lvl="2">
              <a:lnSpc>
                <a:spcPct val="90000"/>
              </a:lnSpc>
            </a:pPr>
            <a:r>
              <a:rPr lang="en-AU" i="1"/>
              <a:t>the bishop's residences</a:t>
            </a:r>
            <a:endParaRPr lang="en-AU"/>
          </a:p>
          <a:p>
            <a:pPr lvl="2">
              <a:lnSpc>
                <a:spcPct val="90000"/>
              </a:lnSpc>
            </a:pPr>
            <a:r>
              <a:rPr lang="en-AU" i="1"/>
              <a:t>a singer's vocal cords</a:t>
            </a:r>
            <a:endParaRPr lang="en-AU"/>
          </a:p>
          <a:p>
            <a:pPr lvl="2">
              <a:lnSpc>
                <a:spcPct val="90000"/>
              </a:lnSpc>
            </a:pPr>
            <a:r>
              <a:rPr lang="en-AU" i="1"/>
              <a:t>the new committee's duties</a:t>
            </a:r>
            <a:endParaRPr lang="en-AU"/>
          </a:p>
          <a:p>
            <a:pPr lvl="1">
              <a:lnSpc>
                <a:spcPct val="90000"/>
              </a:lnSpc>
            </a:pPr>
            <a:r>
              <a:rPr lang="en-AU"/>
              <a:t>noun phrases in determiner position</a:t>
            </a:r>
          </a:p>
          <a:p>
            <a:pPr lvl="1">
              <a:lnSpc>
                <a:spcPct val="90000"/>
              </a:lnSpc>
            </a:pPr>
            <a:r>
              <a:rPr lang="en-AU"/>
              <a:t>Note: the apostrophe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1524000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Representing the structure of possessives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352800" y="2514600"/>
            <a:ext cx="17018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2800">
                <a:solidFill>
                  <a:srgbClr val="000000"/>
                </a:solidFill>
                <a:latin typeface="Times New Roman" charset="0"/>
              </a:rPr>
              <a:t>Possessive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879475" y="3963988"/>
            <a:ext cx="198755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2800">
                <a:solidFill>
                  <a:srgbClr val="000000"/>
                </a:solidFill>
                <a:latin typeface="Times New Roman" charset="0"/>
              </a:rPr>
              <a:t>Noun phrase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756275" y="4003675"/>
            <a:ext cx="5461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2800">
                <a:solidFill>
                  <a:srgbClr val="000000"/>
                </a:solidFill>
                <a:latin typeface="Times New Roman" charset="0"/>
              </a:rPr>
              <a:t>'s/'</a:t>
            </a: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 flipH="1">
            <a:off x="1835150" y="3173413"/>
            <a:ext cx="2474913" cy="5905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4310063" y="3200400"/>
            <a:ext cx="1731962" cy="6111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More constituents of noun phrases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prepositional phrases</a:t>
            </a:r>
          </a:p>
          <a:p>
            <a:pPr lvl="1"/>
            <a:r>
              <a:rPr lang="en-AU"/>
              <a:t>e.g. </a:t>
            </a:r>
            <a:r>
              <a:rPr lang="en-AU" i="1"/>
              <a:t>the man </a:t>
            </a:r>
            <a:r>
              <a:rPr lang="en-AU" i="1" u="sng"/>
              <a:t>in the moon</a:t>
            </a:r>
            <a:endParaRPr lang="en-AU" u="sng"/>
          </a:p>
          <a:p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67600" cy="1524000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Pronouns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7747000" cy="4800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have noun phrases as antecedents.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e.g. </a:t>
            </a:r>
            <a:r>
              <a:rPr lang="en-AU" sz="2000" i="1" dirty="0"/>
              <a:t>The snake slid though the grass as </a:t>
            </a:r>
            <a:r>
              <a:rPr lang="en-AU" sz="2000" i="1" u="sng" dirty="0"/>
              <a:t>it</a:t>
            </a:r>
            <a:r>
              <a:rPr lang="en-AU" sz="2000" i="1" dirty="0"/>
              <a:t> tried to escape.</a:t>
            </a:r>
          </a:p>
          <a:p>
            <a:pPr>
              <a:lnSpc>
                <a:spcPct val="90000"/>
              </a:lnSpc>
            </a:pPr>
            <a:r>
              <a:rPr lang="en-AU" dirty="0"/>
              <a:t>Pronouns agree with their antecedents in number and gender.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e.g. </a:t>
            </a:r>
            <a:r>
              <a:rPr lang="en-AU" sz="2000" i="1" dirty="0"/>
              <a:t>grandmother ... she</a:t>
            </a:r>
          </a:p>
          <a:p>
            <a:pPr lvl="1">
              <a:lnSpc>
                <a:spcPct val="90000"/>
              </a:lnSpc>
            </a:pPr>
            <a:r>
              <a:rPr lang="en-AU" sz="2000" i="1" dirty="0"/>
              <a:t>uncle Jim ... he</a:t>
            </a:r>
          </a:p>
          <a:p>
            <a:pPr lvl="1">
              <a:lnSpc>
                <a:spcPct val="90000"/>
              </a:lnSpc>
            </a:pPr>
            <a:r>
              <a:rPr lang="en-AU" sz="2000" i="1" dirty="0"/>
              <a:t>the lawnmower ... it</a:t>
            </a:r>
          </a:p>
          <a:p>
            <a:pPr lvl="1">
              <a:lnSpc>
                <a:spcPct val="90000"/>
              </a:lnSpc>
            </a:pPr>
            <a:r>
              <a:rPr lang="en-AU" sz="2000" i="1" dirty="0"/>
              <a:t>the team ... they</a:t>
            </a:r>
          </a:p>
          <a:p>
            <a:pPr>
              <a:lnSpc>
                <a:spcPct val="90000"/>
              </a:lnSpc>
            </a:pPr>
            <a:r>
              <a:rPr lang="en-AU" dirty="0"/>
              <a:t>Pronouns take the case of their place in the syntax of the sentence.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e.g. </a:t>
            </a:r>
            <a:r>
              <a:rPr lang="en-AU" sz="2000" i="1" dirty="0"/>
              <a:t>He saw her bike near them.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38</TotalTime>
  <Words>265</Words>
  <Application>Microsoft Macintosh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K &amp; A iv</vt:lpstr>
      <vt:lpstr>The structure of noun phrases</vt:lpstr>
      <vt:lpstr>Noun phrase</vt:lpstr>
      <vt:lpstr>Representing the structure of noun phrases</vt:lpstr>
      <vt:lpstr>PowerPoint Presentation</vt:lpstr>
      <vt:lpstr>Constituents of noun phrases</vt:lpstr>
      <vt:lpstr>More constituents of noun phrases</vt:lpstr>
      <vt:lpstr>Representing the structure of possessives</vt:lpstr>
      <vt:lpstr>More constituents of noun phrases</vt:lpstr>
      <vt:lpstr>Pronouns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9</cp:revision>
  <dcterms:created xsi:type="dcterms:W3CDTF">2016-04-08T07:16:18Z</dcterms:created>
  <dcterms:modified xsi:type="dcterms:W3CDTF">2016-06-14T00:12:26Z</dcterms:modified>
</cp:coreProperties>
</file>