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structure of adjective phrases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7.1.4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Adjective phrase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Examples</a:t>
            </a:r>
          </a:p>
          <a:p>
            <a:pPr lvl="1">
              <a:buFontTx/>
              <a:buNone/>
            </a:pPr>
            <a:r>
              <a:rPr lang="en-AU"/>
              <a:t>a. </a:t>
            </a:r>
            <a:r>
              <a:rPr lang="en-AU" i="1"/>
              <a:t>quite old</a:t>
            </a:r>
            <a:r>
              <a:rPr lang="en-AU"/>
              <a:t> </a:t>
            </a:r>
          </a:p>
          <a:p>
            <a:pPr lvl="1">
              <a:buFontTx/>
              <a:buNone/>
            </a:pPr>
            <a:r>
              <a:rPr lang="en-AU"/>
              <a:t>b. </a:t>
            </a:r>
            <a:r>
              <a:rPr lang="en-AU" i="1"/>
              <a:t>moderately expensive</a:t>
            </a:r>
            <a:r>
              <a:rPr lang="en-AU"/>
              <a:t> </a:t>
            </a:r>
          </a:p>
          <a:p>
            <a:pPr lvl="1">
              <a:buFontTx/>
              <a:buNone/>
            </a:pPr>
            <a:r>
              <a:rPr lang="en-AU"/>
              <a:t>c. </a:t>
            </a:r>
            <a:r>
              <a:rPr lang="en-AU" i="1"/>
              <a:t>quite moderately long in the arms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1653142" y="2293144"/>
            <a:ext cx="6097106" cy="3426619"/>
            <a:chOff x="760" y="1990"/>
            <a:chExt cx="2880" cy="2878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2624" y="1990"/>
              <a:ext cx="1016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adjective phrase</a:t>
              </a: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760" y="3679"/>
              <a:ext cx="896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degree adverb</a:t>
              </a:r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747" y="2775"/>
              <a:ext cx="604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adjective</a:t>
              </a: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1022" y="4431"/>
              <a:ext cx="373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quite</a:t>
              </a: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2863" y="4487"/>
              <a:ext cx="269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old</a:t>
              </a:r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013" y="2379"/>
              <a:ext cx="0" cy="4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H="1">
              <a:off x="2998" y="3149"/>
              <a:ext cx="15" cy="124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 flipH="1">
              <a:off x="1169" y="2371"/>
              <a:ext cx="1841" cy="44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1193" y="3109"/>
              <a:ext cx="0" cy="37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874" y="2820"/>
              <a:ext cx="889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charset="0"/>
                </a:rPr>
                <a:t>adverb phrase</a:t>
              </a:r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>
              <a:off x="1208" y="4111"/>
              <a:ext cx="0" cy="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6658" y="36722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  <a:cs typeface="Arial Unicode MS"/>
              </a:rPr>
              <a:t>Representing the structure of adjective phrases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 Unicode MS"/>
              <a:cs typeface="Arial Unicode MS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 rot="-65741">
            <a:off x="1447800" y="6407150"/>
            <a:ext cx="1549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moderately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 rot="-64710">
            <a:off x="3806825" y="685800"/>
            <a:ext cx="2209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adjective phrase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 rot="-63726">
            <a:off x="304800" y="4038600"/>
            <a:ext cx="13716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adverb phrase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rot="-67486">
            <a:off x="1671638" y="5253038"/>
            <a:ext cx="12192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adverb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rot="-61111">
            <a:off x="3200400" y="5487988"/>
            <a:ext cx="12779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adjective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rot="-16272111">
            <a:off x="1983581" y="6017419"/>
            <a:ext cx="4524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rot="-16267619">
            <a:off x="2329656" y="3056732"/>
            <a:ext cx="3687763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rot="-16284494">
            <a:off x="646907" y="6134893"/>
            <a:ext cx="387350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rot="-16267614">
            <a:off x="6103937" y="4397376"/>
            <a:ext cx="1196975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rot="-16260575">
            <a:off x="989807" y="3124994"/>
            <a:ext cx="608012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 rot="-66669">
            <a:off x="304800" y="6405563"/>
            <a:ext cx="7889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quite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 rot="-63483">
            <a:off x="228600" y="5105400"/>
            <a:ext cx="16208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degree adverb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 rot="-64355">
            <a:off x="3505200" y="6403975"/>
            <a:ext cx="722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long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 rot="-65495">
            <a:off x="5943600" y="1828800"/>
            <a:ext cx="23669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 prepositional phrase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 rot="-61920">
            <a:off x="1066800" y="2514600"/>
            <a:ext cx="17954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adverb phrase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rot="-16267621">
            <a:off x="4211637" y="5307013"/>
            <a:ext cx="1685925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rot="-16273918">
            <a:off x="5948362" y="6015038"/>
            <a:ext cx="2952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rot="-16289659">
            <a:off x="3703637" y="6126163"/>
            <a:ext cx="3651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 rot="-69716">
            <a:off x="4572000" y="6403975"/>
            <a:ext cx="41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in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 rot="-64245">
            <a:off x="4567238" y="4414838"/>
            <a:ext cx="19050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preposition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 rot="-65793">
            <a:off x="6781800" y="3505200"/>
            <a:ext cx="15160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 noun phrase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 rot="-68356">
            <a:off x="7162800" y="5638800"/>
            <a:ext cx="1349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noun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 rot="-65070">
            <a:off x="5105400" y="5486400"/>
            <a:ext cx="20478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determiner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 rot="-60975">
            <a:off x="5791200" y="6405563"/>
            <a:ext cx="5524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the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 rot="-68356">
            <a:off x="7086600" y="6405563"/>
            <a:ext cx="773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arms</a:t>
            </a:r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rot="5339008" flipV="1">
            <a:off x="1192213" y="4005263"/>
            <a:ext cx="1676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rot="5327677" flipH="1">
            <a:off x="5269706" y="702469"/>
            <a:ext cx="357188" cy="1905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rot="5400000" flipV="1">
            <a:off x="6819900" y="4686300"/>
            <a:ext cx="11430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rot="-16260850">
            <a:off x="5084762" y="2894013"/>
            <a:ext cx="1838325" cy="1219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rot="-16279845">
            <a:off x="772319" y="5018881"/>
            <a:ext cx="136525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rot="-16276809">
            <a:off x="2607469" y="710407"/>
            <a:ext cx="947737" cy="2667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rot="-16271609">
            <a:off x="7315993" y="6247607"/>
            <a:ext cx="455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rot="5332412" flipH="1">
            <a:off x="6369844" y="2855119"/>
            <a:ext cx="1052512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AU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Constituents of adjective phrases 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Modifiers</a:t>
            </a:r>
          </a:p>
          <a:p>
            <a:pPr lvl="1"/>
            <a:r>
              <a:rPr lang="en-AU"/>
              <a:t>adverb phrases (including degree adverbs)</a:t>
            </a:r>
          </a:p>
          <a:p>
            <a:pPr lvl="2"/>
            <a:r>
              <a:rPr lang="en-AU"/>
              <a:t>e.g.  </a:t>
            </a:r>
            <a:r>
              <a:rPr lang="en-AU" i="1" u="sng"/>
              <a:t>moderately</a:t>
            </a:r>
            <a:r>
              <a:rPr lang="en-AU" i="1"/>
              <a:t> expensive</a:t>
            </a:r>
            <a:endParaRPr lang="en-AU"/>
          </a:p>
          <a:p>
            <a:pPr lvl="1"/>
            <a:r>
              <a:rPr lang="en-AU"/>
              <a:t>prepositional phrases</a:t>
            </a:r>
          </a:p>
          <a:p>
            <a:pPr lvl="2"/>
            <a:r>
              <a:rPr lang="en-AU"/>
              <a:t>e.g. </a:t>
            </a:r>
            <a:r>
              <a:rPr lang="en-AU" i="1"/>
              <a:t>long </a:t>
            </a:r>
            <a:r>
              <a:rPr lang="en-AU" i="1" u="sng"/>
              <a:t>in the arm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 dirty="0"/>
              <a:t>Adjectives in attributive and predicate position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attributive position, e.g. </a:t>
            </a:r>
            <a:r>
              <a:rPr lang="en-AU" i="1"/>
              <a:t>the red sky</a:t>
            </a:r>
            <a:endParaRPr lang="en-AU"/>
          </a:p>
          <a:p>
            <a:pPr lvl="1"/>
            <a:r>
              <a:rPr lang="en-AU"/>
              <a:t>sequencing restrictions</a:t>
            </a:r>
          </a:p>
          <a:p>
            <a:r>
              <a:rPr lang="en-AU"/>
              <a:t>predicate position, e.g. </a:t>
            </a:r>
            <a:r>
              <a:rPr lang="en-AU" i="1"/>
              <a:t>The sky is red</a:t>
            </a:r>
            <a:r>
              <a:rPr lang="en-AU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 dirty="0"/>
              <a:t>Application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	The choice between attributive and predicative adjectives can have an impact on descriptive writing. Look, for example, at the following description of an Icelandic warrior.</a:t>
            </a:r>
            <a:endParaRPr lang="en-AU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</a:t>
            </a:r>
            <a:r>
              <a:rPr lang="en-AU" sz="1800" i="1" dirty="0"/>
              <a:t>...he was tall, strong, and skilled in arms, even-tempered and very shrewd, ruthless with his enemies and always reliable in matters of importance.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from </a:t>
            </a:r>
            <a:r>
              <a:rPr lang="en-AU" sz="1800" i="1" dirty="0" err="1"/>
              <a:t>Njal's</a:t>
            </a:r>
            <a:r>
              <a:rPr lang="en-AU" sz="1800" i="1" dirty="0"/>
              <a:t> Saga</a:t>
            </a:r>
            <a:endParaRPr lang="en-A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translated by Magnus Magnusson and Hermann </a:t>
            </a:r>
            <a:r>
              <a:rPr lang="en-AU" sz="1800" dirty="0" err="1"/>
              <a:t>Pálsson</a:t>
            </a:r>
            <a:endParaRPr lang="en-AU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 dirty="0"/>
              <a:t>Exercise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	Identify the adjective phrases in the following passage and underline their heads.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</a:t>
            </a:r>
            <a:r>
              <a:rPr lang="en-AU" sz="1800" i="1" dirty="0"/>
              <a:t>In other ways he was a very hard man. He was big and rather clumsy-looking, with big heavy bones and long flat muscles, and he had a big, expressionless, broken-nosed face. Yet he moved with surprising ease and silence as well as having a gift for stillness.</a:t>
            </a:r>
            <a:endParaRPr lang="en-AU" sz="1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from </a:t>
            </a:r>
            <a:r>
              <a:rPr lang="en-AU" i="1" dirty="0"/>
              <a:t>A Soldier's Tale</a:t>
            </a:r>
            <a:endParaRPr lang="en-AU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by M.K. Joseph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Adverb phrases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adverb as head</a:t>
            </a:r>
          </a:p>
          <a:p>
            <a:r>
              <a:rPr lang="en-AU"/>
              <a:t>very similar to adjective phrases</a:t>
            </a:r>
          </a:p>
          <a:p>
            <a:r>
              <a:rPr lang="en-AU"/>
              <a:t>can together be called AP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39</TotalTime>
  <Words>136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 &amp; A iv</vt:lpstr>
      <vt:lpstr>The structure of adjective phrases</vt:lpstr>
      <vt:lpstr>Adjective phrase</vt:lpstr>
      <vt:lpstr>PowerPoint Presentation</vt:lpstr>
      <vt:lpstr>PowerPoint Presentation</vt:lpstr>
      <vt:lpstr>Constituents of adjective phrases </vt:lpstr>
      <vt:lpstr>Adjectives in attributive and predicate position</vt:lpstr>
      <vt:lpstr>Application</vt:lpstr>
      <vt:lpstr>Exercise</vt:lpstr>
      <vt:lpstr>Adverb phrases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2016-06-14T00:12:42Z</dcterms:modified>
</cp:coreProperties>
</file>