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The structure of prepositional phrases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7.1.5</a:t>
            </a:r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Prepositional phrases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prepositions as head</a:t>
            </a:r>
          </a:p>
          <a:p>
            <a:r>
              <a:rPr lang="en-AU"/>
              <a:t>modifiers</a:t>
            </a:r>
          </a:p>
          <a:p>
            <a:pPr lvl="1"/>
            <a:r>
              <a:rPr lang="en-AU"/>
              <a:t>noun phrases, e.g. </a:t>
            </a:r>
            <a:r>
              <a:rPr lang="en-AU" i="1"/>
              <a:t>in a room</a:t>
            </a:r>
          </a:p>
          <a:p>
            <a:pPr lvl="1"/>
            <a:r>
              <a:rPr lang="en-AU"/>
              <a:t>prepositional phrases, e.g. </a:t>
            </a:r>
            <a:r>
              <a:rPr lang="en-AU" i="1"/>
              <a:t>up on the plateau</a:t>
            </a:r>
            <a:endParaRPr lang="en-AU"/>
          </a:p>
          <a:p>
            <a:pPr lvl="1"/>
            <a:r>
              <a:rPr lang="en-AU"/>
              <a:t>degree adverbs, e.g. </a:t>
            </a:r>
            <a:r>
              <a:rPr lang="en-AU" i="1"/>
              <a:t>just inside the door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152400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Representing the structure of prepositional phrases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1066800" y="2499122"/>
            <a:ext cx="6718300" cy="3106341"/>
            <a:chOff x="519" y="2098"/>
            <a:chExt cx="3174" cy="2609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1914" y="2098"/>
              <a:ext cx="1259" cy="39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>
                  <a:solidFill>
                    <a:schemeClr val="tx2"/>
                  </a:solidFill>
                  <a:latin typeface="Times New Roman" charset="0"/>
                </a:rPr>
                <a:t>prepositional phrase</a:t>
              </a: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19" y="2711"/>
              <a:ext cx="743" cy="39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>
                  <a:solidFill>
                    <a:schemeClr val="tx2"/>
                  </a:solidFill>
                  <a:latin typeface="Times New Roman" charset="0"/>
                </a:rPr>
                <a:t>preposition</a:t>
              </a: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343" y="2662"/>
              <a:ext cx="1118" cy="39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>
                  <a:solidFill>
                    <a:schemeClr val="tx2"/>
                  </a:solidFill>
                  <a:latin typeface="Times New Roman" charset="0"/>
                </a:rPr>
                <a:t>         noun phrase</a:t>
              </a: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247" y="3273"/>
              <a:ext cx="820" cy="30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90487" tIns="44450" rIns="90487" bIns="44450">
              <a:spAutoFit/>
            </a:bodyPr>
            <a:lstStyle/>
            <a:p>
              <a:r>
                <a:rPr lang="en-AU" dirty="0">
                  <a:solidFill>
                    <a:schemeClr val="tx2"/>
                  </a:solidFill>
                  <a:latin typeface="Times New Roman" charset="0"/>
                </a:rPr>
                <a:t>determiner</a:t>
              </a: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3255" y="3260"/>
              <a:ext cx="383" cy="39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>
                  <a:solidFill>
                    <a:schemeClr val="tx2"/>
                  </a:solidFill>
                  <a:latin typeface="Times New Roman" charset="0"/>
                </a:rPr>
                <a:t>noun</a:t>
              </a: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615" y="4310"/>
              <a:ext cx="392" cy="39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AU">
                  <a:solidFill>
                    <a:schemeClr val="tx2"/>
                  </a:solidFill>
                  <a:latin typeface="Times New Roman" charset="0"/>
                </a:rPr>
                <a:t>in</a:t>
              </a: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2247" y="4310"/>
              <a:ext cx="271" cy="39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dirty="0">
                  <a:solidFill>
                    <a:schemeClr val="tx2"/>
                  </a:solidFill>
                  <a:latin typeface="Times New Roman" charset="0"/>
                </a:rPr>
                <a:t>the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3063" y="4310"/>
              <a:ext cx="630" cy="39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>
                  <a:solidFill>
                    <a:schemeClr val="tx2"/>
                  </a:solidFill>
                  <a:latin typeface="Times New Roman" charset="0"/>
                </a:rPr>
                <a:t>    garden</a:t>
              </a:r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 flipH="1">
              <a:off x="1056" y="2373"/>
              <a:ext cx="1392" cy="3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2452" y="2373"/>
              <a:ext cx="568" cy="2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 flipH="1">
              <a:off x="2544" y="2973"/>
              <a:ext cx="480" cy="3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3028" y="2923"/>
              <a:ext cx="472" cy="3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>
              <a:off x="816" y="3023"/>
              <a:ext cx="48" cy="1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2496" y="3572"/>
              <a:ext cx="0" cy="6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3456" y="3622"/>
              <a:ext cx="0" cy="7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9" name="Line 19"/>
          <p:cNvSpPr>
            <a:spLocks noChangeShapeType="1"/>
          </p:cNvSpPr>
          <p:nvPr/>
        </p:nvSpPr>
        <p:spPr bwMode="auto">
          <a:xfrm flipH="1">
            <a:off x="1828800" y="2971800"/>
            <a:ext cx="26670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Exercise</a:t>
            </a:r>
            <a:endParaRPr lang="en-AU" sz="310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	Find the prepositional phrases in the following extract.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 dirty="0"/>
              <a:t>	</a:t>
            </a:r>
            <a:r>
              <a:rPr lang="en-AU" sz="1800" i="1" dirty="0"/>
              <a:t>At first it seemed there was no one about. Then he saw a single figure, a girl, far down the beach, close to where the surf was breaking, sitting under a beach umbrella. He went towards her. When he was close enough to see her clearly he sat down on the white sand.</a:t>
            </a:r>
            <a:endParaRPr lang="en-AU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		From </a:t>
            </a:r>
            <a:r>
              <a:rPr lang="en-AU" sz="1800" i="1" dirty="0"/>
              <a:t>Smith's Dream</a:t>
            </a:r>
            <a:endParaRPr lang="en-AU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1800" dirty="0"/>
              <a:t>		by C.K. Stead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61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 &amp; A iv</vt:lpstr>
      <vt:lpstr>The structure of prepositional phrases</vt:lpstr>
      <vt:lpstr>Prepositional phrases</vt:lpstr>
      <vt:lpstr>Representing the structure of prepositional phrases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2016-06-14T00:12:52Z</dcterms:modified>
</cp:coreProperties>
</file>