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The structure of verb phrases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7.1.6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Verb phrases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lexical verbs as head</a:t>
            </a:r>
          </a:p>
          <a:p>
            <a:r>
              <a:rPr lang="en-AU"/>
              <a:t>Examples</a:t>
            </a:r>
          </a:p>
          <a:p>
            <a:pPr lvl="1"/>
            <a:r>
              <a:rPr lang="en-AU"/>
              <a:t>a. </a:t>
            </a:r>
            <a:r>
              <a:rPr lang="en-AU" i="1" u="sng"/>
              <a:t>gave</a:t>
            </a:r>
            <a:r>
              <a:rPr lang="en-AU" i="1"/>
              <a:t> Jill a book</a:t>
            </a:r>
            <a:r>
              <a:rPr lang="en-AU"/>
              <a:t> </a:t>
            </a:r>
          </a:p>
          <a:p>
            <a:pPr lvl="1"/>
            <a:r>
              <a:rPr lang="en-AU"/>
              <a:t>b. </a:t>
            </a:r>
            <a:r>
              <a:rPr lang="en-AU" i="1"/>
              <a:t>has </a:t>
            </a:r>
            <a:r>
              <a:rPr lang="en-AU" i="1" u="sng"/>
              <a:t>given</a:t>
            </a:r>
            <a:r>
              <a:rPr lang="en-AU" i="1"/>
              <a:t> Jill a book </a:t>
            </a:r>
          </a:p>
          <a:p>
            <a:pPr lvl="1"/>
            <a:r>
              <a:rPr lang="en-AU"/>
              <a:t>c. </a:t>
            </a:r>
            <a:r>
              <a:rPr lang="en-AU" i="1"/>
              <a:t>will be </a:t>
            </a:r>
            <a:r>
              <a:rPr lang="en-AU" i="1" u="sng"/>
              <a:t>giving</a:t>
            </a:r>
            <a:r>
              <a:rPr lang="en-AU" i="1"/>
              <a:t> Jill a book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Auxiliary verbs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are constituents of the verb phrase which precede the lexical verb.</a:t>
            </a:r>
          </a:p>
          <a:p>
            <a:pPr>
              <a:lnSpc>
                <a:spcPct val="90000"/>
              </a:lnSpc>
            </a:pPr>
            <a:r>
              <a:rPr lang="en-AU" dirty="0"/>
              <a:t>Modals: </a:t>
            </a:r>
            <a:r>
              <a:rPr lang="en-AU" i="1" dirty="0"/>
              <a:t>can, could, shall, should, will, would, may, might, must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Aspect auxiliaries: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perfective   </a:t>
            </a:r>
            <a:r>
              <a:rPr lang="en-AU" i="1" dirty="0"/>
              <a:t>has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progressive   </a:t>
            </a:r>
            <a:r>
              <a:rPr lang="en-AU" i="1" dirty="0"/>
              <a:t>be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Passive auxiliary   </a:t>
            </a:r>
            <a:r>
              <a:rPr lang="en-AU" i="1" dirty="0"/>
              <a:t>be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Dummy auxiliary  </a:t>
            </a:r>
            <a:r>
              <a:rPr lang="en-AU" i="1" dirty="0"/>
              <a:t>do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Adverb phrases can also precede the head.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4267200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Representing the structure of the left hand side of the verb phrase</a:t>
            </a:r>
            <a:endParaRPr lang="en-AU" sz="1400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62000" y="5562600"/>
            <a:ext cx="858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could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819400" y="5638800"/>
            <a:ext cx="755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have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029200" y="5715000"/>
            <a:ext cx="755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been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162800" y="5791200"/>
            <a:ext cx="5540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cut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265738" y="4427538"/>
            <a:ext cx="21494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auxiliary </a:t>
            </a:r>
          </a:p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verb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67563" y="4303713"/>
            <a:ext cx="10699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lexical </a:t>
            </a:r>
          </a:p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verb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7086600" y="3276600"/>
            <a:ext cx="15208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verb </a:t>
            </a:r>
          </a:p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phrase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811463" y="4370388"/>
            <a:ext cx="12636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auxiliary</a:t>
            </a:r>
          </a:p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 verb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814388" y="4391025"/>
            <a:ext cx="22320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auxiliary </a:t>
            </a:r>
          </a:p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verb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589838" y="4079875"/>
            <a:ext cx="0" cy="209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276600" y="5257800"/>
            <a:ext cx="0" cy="2111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638800" y="5334000"/>
            <a:ext cx="0" cy="2111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7467600" y="5334000"/>
            <a:ext cx="0" cy="209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295400" y="5257800"/>
            <a:ext cx="0" cy="2111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1614488" y="4032250"/>
            <a:ext cx="5949950" cy="342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3811588" y="4064000"/>
            <a:ext cx="3789362" cy="250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H="1">
            <a:off x="5815013" y="4084638"/>
            <a:ext cx="1749425" cy="300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VP structure after the head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will be dealt with after the next section on functions in a clause.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138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 &amp; A iv</vt:lpstr>
      <vt:lpstr>The structure of verb phrases</vt:lpstr>
      <vt:lpstr>Verb phrases</vt:lpstr>
      <vt:lpstr>Auxiliary verbs</vt:lpstr>
      <vt:lpstr>Representing the structure of the left hand side of the verb phrase</vt:lpstr>
      <vt:lpstr>VP structure after the head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2016-06-14T00:13:01Z</dcterms:modified>
</cp:coreProperties>
</file>