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AU" dirty="0"/>
              <a:t>Simple clauses and their functional constituents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14650"/>
            <a:ext cx="6400800" cy="841473"/>
          </a:xfrm>
        </p:spPr>
        <p:txBody>
          <a:bodyPr>
            <a:normAutofit fontScale="85000" lnSpcReduction="20000"/>
          </a:bodyPr>
          <a:lstStyle/>
          <a:p>
            <a:pPr marL="342900" indent="-342900"/>
            <a:r>
              <a:rPr lang="en-AU" dirty="0"/>
              <a:t>Functional constituents perform particular grammatical and semantic roles.</a:t>
            </a:r>
          </a:p>
          <a:p>
            <a:pPr marL="342900" indent="-342900"/>
            <a:r>
              <a:rPr lang="en-AU" dirty="0"/>
              <a:t>Kuiper and Allan Chapter 7.2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Subject and predicate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Who is doing what?</a:t>
            </a:r>
          </a:p>
          <a:p>
            <a:pPr>
              <a:lnSpc>
                <a:spcPct val="90000"/>
              </a:lnSpc>
            </a:pPr>
            <a:r>
              <a:rPr lang="en-AU" dirty="0"/>
              <a:t>Data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a. </a:t>
            </a:r>
            <a:r>
              <a:rPr lang="en-AU" i="1" dirty="0"/>
              <a:t>The dogs played in the park.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b. </a:t>
            </a:r>
            <a:r>
              <a:rPr lang="en-AU" i="1" dirty="0"/>
              <a:t>Some elephants were chewing the acacia trees.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c. </a:t>
            </a:r>
            <a:r>
              <a:rPr lang="en-AU" i="1" dirty="0"/>
              <a:t>The film crew left the location for lunch.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d. </a:t>
            </a:r>
            <a:r>
              <a:rPr lang="en-AU" i="1" dirty="0"/>
              <a:t>Sandra didn't like the neighbours.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e. </a:t>
            </a:r>
            <a:r>
              <a:rPr lang="en-AU" i="1" dirty="0"/>
              <a:t>The building looked unstable.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f. </a:t>
            </a:r>
            <a:r>
              <a:rPr lang="en-AU" i="1" dirty="0"/>
              <a:t>A journey up the Nile might take three months.</a:t>
            </a:r>
            <a:r>
              <a:rPr lang="en-AU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Subject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is who or what is performing the action of the verb or what has the property denoted by the verb.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a. </a:t>
            </a:r>
            <a:r>
              <a:rPr lang="en-AU" i="1" dirty="0"/>
              <a:t>the dogs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b. </a:t>
            </a:r>
            <a:r>
              <a:rPr lang="en-AU" i="1" dirty="0"/>
              <a:t>some elephants</a:t>
            </a:r>
            <a:endParaRPr lang="en-AU" dirty="0"/>
          </a:p>
          <a:p>
            <a:pPr lvl="1">
              <a:lnSpc>
                <a:spcPct val="90000"/>
              </a:lnSpc>
            </a:pPr>
            <a:r>
              <a:rPr lang="en-AU" dirty="0"/>
              <a:t>c. </a:t>
            </a:r>
            <a:r>
              <a:rPr lang="en-AU" i="1" dirty="0"/>
              <a:t>the film crew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d. </a:t>
            </a:r>
            <a:r>
              <a:rPr lang="en-AU" i="1" dirty="0"/>
              <a:t>Sandra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e. </a:t>
            </a:r>
            <a:r>
              <a:rPr lang="en-AU" i="1" dirty="0"/>
              <a:t>the building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f. </a:t>
            </a:r>
            <a:r>
              <a:rPr lang="en-AU" i="1" dirty="0"/>
              <a:t>a journey up the Nile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inflectional agreement between subject and verb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Predicate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is what the subject is doing or what property it has.</a:t>
            </a:r>
          </a:p>
          <a:p>
            <a:pPr lvl="1">
              <a:lnSpc>
                <a:spcPct val="90000"/>
              </a:lnSpc>
            </a:pPr>
            <a:r>
              <a:rPr lang="en-AU"/>
              <a:t>a. </a:t>
            </a:r>
            <a:r>
              <a:rPr lang="en-AU" i="1"/>
              <a:t>played in the park.</a:t>
            </a:r>
          </a:p>
          <a:p>
            <a:pPr lvl="1">
              <a:lnSpc>
                <a:spcPct val="90000"/>
              </a:lnSpc>
            </a:pPr>
            <a:r>
              <a:rPr lang="en-AU"/>
              <a:t>b. </a:t>
            </a:r>
            <a:r>
              <a:rPr lang="en-AU" i="1"/>
              <a:t>were chewing the acacia trees.</a:t>
            </a:r>
            <a:endParaRPr lang="en-AU"/>
          </a:p>
          <a:p>
            <a:pPr lvl="1">
              <a:lnSpc>
                <a:spcPct val="90000"/>
              </a:lnSpc>
            </a:pPr>
            <a:r>
              <a:rPr lang="en-AU"/>
              <a:t>c. </a:t>
            </a:r>
            <a:r>
              <a:rPr lang="en-AU" i="1"/>
              <a:t>left the location for lunch</a:t>
            </a:r>
            <a:r>
              <a:rPr lang="en-AU"/>
              <a:t>.</a:t>
            </a:r>
          </a:p>
          <a:p>
            <a:pPr lvl="1">
              <a:lnSpc>
                <a:spcPct val="90000"/>
              </a:lnSpc>
            </a:pPr>
            <a:r>
              <a:rPr lang="en-AU"/>
              <a:t>d. </a:t>
            </a:r>
            <a:r>
              <a:rPr lang="en-AU" i="1"/>
              <a:t>didn't like the neighbours.</a:t>
            </a:r>
          </a:p>
          <a:p>
            <a:pPr lvl="1">
              <a:lnSpc>
                <a:spcPct val="90000"/>
              </a:lnSpc>
            </a:pPr>
            <a:r>
              <a:rPr lang="en-AU"/>
              <a:t>e. </a:t>
            </a:r>
            <a:r>
              <a:rPr lang="en-AU" i="1"/>
              <a:t>looked unstable.</a:t>
            </a:r>
          </a:p>
          <a:p>
            <a:pPr lvl="1">
              <a:lnSpc>
                <a:spcPct val="90000"/>
              </a:lnSpc>
            </a:pPr>
            <a:r>
              <a:rPr lang="en-AU"/>
              <a:t>f.  </a:t>
            </a:r>
            <a:r>
              <a:rPr lang="en-AU" i="1"/>
              <a:t>might take three months.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sz="2800" dirty="0"/>
              <a:t>	</a:t>
            </a:r>
            <a:r>
              <a:rPr lang="en-AU" dirty="0"/>
              <a:t>Find the subjects of the following sentences.</a:t>
            </a:r>
          </a:p>
          <a:p>
            <a:pPr lvl="1">
              <a:buFontTx/>
              <a:buNone/>
            </a:pPr>
            <a:r>
              <a:rPr lang="en-AU" dirty="0"/>
              <a:t>a. </a:t>
            </a:r>
            <a:r>
              <a:rPr lang="en-AU" i="1" dirty="0"/>
              <a:t>Peter joins the Navy tomorrow.</a:t>
            </a:r>
            <a:endParaRPr lang="en-AU" dirty="0"/>
          </a:p>
          <a:p>
            <a:pPr lvl="1">
              <a:buFontTx/>
              <a:buNone/>
            </a:pPr>
            <a:r>
              <a:rPr lang="en-AU" dirty="0"/>
              <a:t>b. </a:t>
            </a:r>
            <a:r>
              <a:rPr lang="en-AU" i="1" dirty="0"/>
              <a:t>The greatest magician of all time performs here next week.</a:t>
            </a:r>
          </a:p>
          <a:p>
            <a:pPr lvl="1">
              <a:buFontTx/>
              <a:buNone/>
            </a:pPr>
            <a:r>
              <a:rPr lang="en-AU" dirty="0"/>
              <a:t>c. </a:t>
            </a:r>
            <a:r>
              <a:rPr lang="en-AU" i="1" dirty="0"/>
              <a:t>On Saturday morning three monkeys escaped from the zoo.</a:t>
            </a:r>
          </a:p>
          <a:p>
            <a:pPr lvl="1">
              <a:buFontTx/>
              <a:buNone/>
            </a:pPr>
            <a:r>
              <a:rPr lang="en-AU" dirty="0"/>
              <a:t>d. </a:t>
            </a:r>
            <a:r>
              <a:rPr lang="en-AU" i="1" dirty="0"/>
              <a:t>They hate performing.</a:t>
            </a:r>
          </a:p>
          <a:p>
            <a:pPr lvl="1">
              <a:buFontTx/>
              <a:buNone/>
            </a:pPr>
            <a:r>
              <a:rPr lang="en-AU" dirty="0"/>
              <a:t>e. </a:t>
            </a:r>
            <a:r>
              <a:rPr lang="en-AU" i="1" dirty="0"/>
              <a:t>That Lionel saw the escape interests the police.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Clauses, predicates and VPs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Simple subject and predicate structures are called clauses.</a:t>
            </a:r>
          </a:p>
          <a:p>
            <a:r>
              <a:rPr lang="en-AU"/>
              <a:t>Predicates have the structure of a VP.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219</Words>
  <Application>Microsoft Macintosh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K &amp; A iv</vt:lpstr>
      <vt:lpstr>Simple clauses and their functional constituents</vt:lpstr>
      <vt:lpstr>Subject and predicate</vt:lpstr>
      <vt:lpstr>Subject</vt:lpstr>
      <vt:lpstr>Predicate</vt:lpstr>
      <vt:lpstr>Exercise</vt:lpstr>
      <vt:lpstr>Clauses, predicates and VPs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2016-06-14T00:13:12Z</dcterms:modified>
</cp:coreProperties>
</file>