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Objects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7.2.3</a:t>
            </a:r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Direct object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Who or what do/did subject verb?</a:t>
            </a:r>
          </a:p>
          <a:p>
            <a:r>
              <a:rPr lang="en-AU"/>
              <a:t>data</a:t>
            </a:r>
          </a:p>
          <a:p>
            <a:pPr lvl="1"/>
            <a:r>
              <a:rPr lang="en-AU"/>
              <a:t>a. </a:t>
            </a:r>
            <a:r>
              <a:rPr lang="en-AU" i="1"/>
              <a:t>Martha kissed Jim.</a:t>
            </a:r>
          </a:p>
          <a:p>
            <a:pPr lvl="1"/>
            <a:r>
              <a:rPr lang="en-AU"/>
              <a:t>b. </a:t>
            </a:r>
            <a:r>
              <a:rPr lang="en-AU" i="1"/>
              <a:t>Elephants enjoy soccer.</a:t>
            </a:r>
          </a:p>
          <a:p>
            <a:pPr lvl="1"/>
            <a:r>
              <a:rPr lang="en-AU"/>
              <a:t>c.  </a:t>
            </a:r>
            <a:r>
              <a:rPr lang="en-AU" i="1"/>
              <a:t>Sopranos sing arias.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/>
              <a:t>Find the direct objects.</a:t>
            </a:r>
          </a:p>
          <a:p>
            <a:pPr lvl="1">
              <a:buFontTx/>
              <a:buNone/>
            </a:pPr>
            <a:r>
              <a:rPr lang="en-AU"/>
              <a:t>a. </a:t>
            </a:r>
            <a:r>
              <a:rPr lang="en-AU" i="1"/>
              <a:t>John was eating.</a:t>
            </a:r>
          </a:p>
          <a:p>
            <a:pPr lvl="1">
              <a:buFontTx/>
              <a:buNone/>
            </a:pPr>
            <a:r>
              <a:rPr lang="en-AU"/>
              <a:t>b. </a:t>
            </a:r>
            <a:r>
              <a:rPr lang="en-AU" i="1"/>
              <a:t>Henry drank a milkshake.</a:t>
            </a:r>
          </a:p>
          <a:p>
            <a:pPr lvl="1">
              <a:buFontTx/>
              <a:buNone/>
            </a:pPr>
            <a:r>
              <a:rPr lang="en-AU"/>
              <a:t>c.	 </a:t>
            </a:r>
            <a:r>
              <a:rPr lang="en-AU" i="1"/>
              <a:t>Martha fainted</a:t>
            </a:r>
            <a:r>
              <a:rPr lang="en-AU"/>
              <a:t>.</a:t>
            </a:r>
          </a:p>
          <a:p>
            <a:pPr lvl="1">
              <a:buFontTx/>
              <a:buNone/>
            </a:pPr>
            <a:r>
              <a:rPr lang="en-AU"/>
              <a:t>d.  </a:t>
            </a:r>
            <a:r>
              <a:rPr lang="en-AU" i="1"/>
              <a:t>She needed a milkshake.</a:t>
            </a:r>
          </a:p>
          <a:p>
            <a:pPr lvl="1">
              <a:buFontTx/>
              <a:buNone/>
            </a:pPr>
            <a:r>
              <a:rPr lang="en-AU"/>
              <a:t>e.	 </a:t>
            </a:r>
            <a:r>
              <a:rPr lang="en-AU" i="1"/>
              <a:t>Henry fed his dog.</a:t>
            </a:r>
          </a:p>
          <a:p>
            <a:pPr lvl="1">
              <a:buFontTx/>
              <a:buNone/>
            </a:pPr>
            <a:r>
              <a:rPr lang="en-AU"/>
              <a:t>f. </a:t>
            </a:r>
            <a:r>
              <a:rPr lang="en-AU" i="1"/>
              <a:t>The dog fainted suddenly.</a:t>
            </a:r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Indirect object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Who did what to or for whom?</a:t>
            </a:r>
          </a:p>
          <a:p>
            <a:r>
              <a:rPr lang="en-AU" dirty="0"/>
              <a:t>data</a:t>
            </a:r>
          </a:p>
          <a:p>
            <a:pPr lvl="1"/>
            <a:r>
              <a:rPr lang="en-AU" dirty="0"/>
              <a:t>a. </a:t>
            </a:r>
            <a:r>
              <a:rPr lang="en-AU" i="1" dirty="0"/>
              <a:t>John gave his mother a present.</a:t>
            </a:r>
          </a:p>
          <a:p>
            <a:pPr lvl="1"/>
            <a:r>
              <a:rPr lang="en-AU" dirty="0"/>
              <a:t>b. </a:t>
            </a:r>
            <a:r>
              <a:rPr lang="en-AU" i="1" dirty="0"/>
              <a:t>Henry told me a story.</a:t>
            </a:r>
          </a:p>
          <a:p>
            <a:pPr lvl="1"/>
            <a:r>
              <a:rPr lang="en-AU" dirty="0"/>
              <a:t>c. </a:t>
            </a:r>
            <a:r>
              <a:rPr lang="en-AU" i="1" dirty="0"/>
              <a:t>Henry told a story.</a:t>
            </a:r>
          </a:p>
          <a:p>
            <a:pPr lvl="1"/>
            <a:r>
              <a:rPr lang="en-AU" dirty="0"/>
              <a:t>d. </a:t>
            </a:r>
            <a:r>
              <a:rPr lang="en-AU" i="1" dirty="0"/>
              <a:t>I took the dog.</a:t>
            </a:r>
          </a:p>
          <a:p>
            <a:pPr lvl="1"/>
            <a:r>
              <a:rPr lang="en-AU" dirty="0"/>
              <a:t>e. </a:t>
            </a:r>
            <a:r>
              <a:rPr lang="en-AU" i="1" dirty="0"/>
              <a:t>I asked my aunt a question.</a:t>
            </a:r>
          </a:p>
          <a:p>
            <a:r>
              <a:rPr lang="en-AU" dirty="0"/>
              <a:t>Note the double objects.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Test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Double objects constructions have two forms:</a:t>
            </a:r>
          </a:p>
          <a:p>
            <a:pPr lvl="1">
              <a:lnSpc>
                <a:spcPct val="90000"/>
              </a:lnSpc>
            </a:pPr>
            <a:r>
              <a:rPr lang="en-AU" i="1"/>
              <a:t>Joanna gave Fred a parcel.</a:t>
            </a:r>
          </a:p>
          <a:p>
            <a:pPr lvl="1">
              <a:lnSpc>
                <a:spcPct val="90000"/>
              </a:lnSpc>
            </a:pPr>
            <a:r>
              <a:rPr lang="en-AU" i="1"/>
              <a:t>Joanna gave a parcel to Fred.</a:t>
            </a:r>
          </a:p>
          <a:p>
            <a:pPr>
              <a:lnSpc>
                <a:spcPct val="90000"/>
              </a:lnSpc>
            </a:pPr>
            <a:r>
              <a:rPr lang="en-AU"/>
              <a:t>Something is only an indirect object if it can undergo this exchange.</a:t>
            </a:r>
          </a:p>
          <a:p>
            <a:pPr lvl="1">
              <a:lnSpc>
                <a:spcPct val="90000"/>
              </a:lnSpc>
            </a:pPr>
            <a:r>
              <a:rPr lang="en-AU" i="1"/>
              <a:t>for $300</a:t>
            </a:r>
            <a:r>
              <a:rPr lang="en-AU"/>
              <a:t> is not an indirect object in </a:t>
            </a:r>
            <a:r>
              <a:rPr lang="en-AU" i="1"/>
              <a:t>I bought the book for $300.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/>
              <a:t>Find the objects and classify them into DO and IO.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/>
              <a:t>a. </a:t>
            </a:r>
            <a:r>
              <a:rPr lang="en-AU" i="1"/>
              <a:t>Karl dropped his bike.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/>
              <a:t>b. </a:t>
            </a:r>
            <a:r>
              <a:rPr lang="en-AU" i="1"/>
              <a:t>Nathan gave Sarah her breakfast.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/>
              <a:t>c. </a:t>
            </a:r>
            <a:r>
              <a:rPr lang="en-AU" i="1"/>
              <a:t>The postmaster sent a parcel to Henry.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/>
              <a:t>d. </a:t>
            </a:r>
            <a:r>
              <a:rPr lang="en-AU" i="1"/>
              <a:t>Freda owed Marcia a dollar</a:t>
            </a:r>
            <a:r>
              <a:rPr lang="en-AU"/>
              <a:t>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/>
              <a:t>e.	</a:t>
            </a:r>
            <a:r>
              <a:rPr lang="en-AU" i="1"/>
              <a:t>Eve saw the serpent.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/>
              <a:t>f.	</a:t>
            </a:r>
            <a:r>
              <a:rPr lang="en-AU" i="1"/>
              <a:t>Mary gave her aunt breakfast.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211</Words>
  <Application>Microsoft Macintosh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Objects</vt:lpstr>
      <vt:lpstr>Direct object</vt:lpstr>
      <vt:lpstr>Exercise</vt:lpstr>
      <vt:lpstr>Indirect object</vt:lpstr>
      <vt:lpstr>Test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2016-06-14T00:13:22Z</dcterms:modified>
</cp:coreProperties>
</file>