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Diagramming clause structure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   </a:t>
            </a:r>
          </a:p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66121" y="0"/>
            <a:ext cx="4996480" cy="1524000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 dirty="0"/>
              <a:t>Representing the structure of simple clauses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704850" y="2084388"/>
            <a:ext cx="7716838" cy="30289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93738" y="2062163"/>
            <a:ext cx="7739062" cy="3076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4357688" y="2947988"/>
            <a:ext cx="3878262" cy="14525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348163" y="2633663"/>
            <a:ext cx="3898900" cy="19907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946150" y="3003550"/>
            <a:ext cx="3225800" cy="14589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935038" y="2633663"/>
            <a:ext cx="3248025" cy="19907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5942013" y="3184525"/>
            <a:ext cx="2070100" cy="10683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5494338" y="2814638"/>
            <a:ext cx="2527300" cy="10096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2268538" y="3243263"/>
            <a:ext cx="1793875" cy="9509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2260600" y="2817813"/>
            <a:ext cx="1809750" cy="10001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2787650" y="2843213"/>
            <a:ext cx="9080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b="1">
                <a:solidFill>
                  <a:srgbClr val="000000"/>
                </a:solidFill>
                <a:latin typeface="Times New Roman" charset="0"/>
              </a:rPr>
              <a:t>Mary</a:t>
            </a: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6542088" y="2871788"/>
            <a:ext cx="9763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b="1">
                <a:solidFill>
                  <a:srgbClr val="000000"/>
                </a:solidFill>
                <a:latin typeface="Times New Roman" charset="0"/>
              </a:rPr>
              <a:t>swims</a:t>
            </a: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973138" y="4679950"/>
            <a:ext cx="18907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sentence</a:t>
            </a: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1039813" y="3933825"/>
            <a:ext cx="1709737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subject</a:t>
            </a:r>
          </a:p>
          <a:p>
            <a:pPr algn="ctr"/>
            <a:endParaRPr lang="en-AU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938213" y="4237038"/>
            <a:ext cx="16621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noun phrase</a:t>
            </a: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4464050" y="3997325"/>
            <a:ext cx="23495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predicate</a:t>
            </a:r>
          </a:p>
          <a:p>
            <a:pPr algn="ctr"/>
            <a:endParaRPr lang="en-AU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4487863" y="4232275"/>
            <a:ext cx="15938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verb phrase</a:t>
            </a: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5562600" y="3429000"/>
            <a:ext cx="10699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lexical </a:t>
            </a:r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6629400" y="3429000"/>
            <a:ext cx="7223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verb</a:t>
            </a: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2209800" y="3429000"/>
            <a:ext cx="790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noun</a:t>
            </a:r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5638800" y="3048000"/>
            <a:ext cx="7556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head</a:t>
            </a:r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2209800" y="3048000"/>
            <a:ext cx="7556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head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Tree diagrams of simple clauses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103438" y="5551488"/>
            <a:ext cx="92392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2700">
                <a:solidFill>
                  <a:srgbClr val="000000"/>
                </a:solidFill>
                <a:latin typeface="Times New Roman" charset="0"/>
              </a:rPr>
              <a:t>Mary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029200" y="5638800"/>
            <a:ext cx="9048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2700">
                <a:solidFill>
                  <a:srgbClr val="000000"/>
                </a:solidFill>
                <a:latin typeface="Times New Roman" charset="0"/>
              </a:rPr>
              <a:t>picks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592888" y="5573713"/>
            <a:ext cx="105727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2700">
                <a:solidFill>
                  <a:srgbClr val="000000"/>
                </a:solidFill>
                <a:latin typeface="Times New Roman" charset="0"/>
              </a:rPr>
              <a:t>apples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951288" y="2579688"/>
            <a:ext cx="37147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2700">
                <a:solidFill>
                  <a:srgbClr val="000000"/>
                </a:solidFill>
                <a:latin typeface="Times New Roman" charset="0"/>
              </a:rPr>
              <a:t>S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330450" y="3217863"/>
            <a:ext cx="61912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2700">
                <a:solidFill>
                  <a:srgbClr val="000000"/>
                </a:solidFill>
                <a:latin typeface="Times New Roman" charset="0"/>
              </a:rPr>
              <a:t>NP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2405063" y="4003675"/>
            <a:ext cx="4286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2700">
                <a:solidFill>
                  <a:srgbClr val="000000"/>
                </a:solidFill>
                <a:latin typeface="Times New Roman" charset="0"/>
              </a:rPr>
              <a:t>N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5272088" y="3175000"/>
            <a:ext cx="6191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2700">
                <a:solidFill>
                  <a:srgbClr val="000000"/>
                </a:solidFill>
                <a:latin typeface="Times New Roman" charset="0"/>
              </a:rPr>
              <a:t>VP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5422900" y="3960813"/>
            <a:ext cx="42862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2700">
                <a:solidFill>
                  <a:srgbClr val="000000"/>
                </a:solidFill>
                <a:latin typeface="Times New Roman" charset="0"/>
              </a:rPr>
              <a:t>V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7085013" y="4808538"/>
            <a:ext cx="42862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2700">
                <a:solidFill>
                  <a:srgbClr val="000000"/>
                </a:solidFill>
                <a:latin typeface="Times New Roman" charset="0"/>
              </a:rPr>
              <a:t>N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6932613" y="3981450"/>
            <a:ext cx="6191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2700">
                <a:solidFill>
                  <a:srgbClr val="000000"/>
                </a:solidFill>
                <a:latin typeface="Times New Roman" charset="0"/>
              </a:rPr>
              <a:t>NP</a:t>
            </a:r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2686050" y="2974975"/>
            <a:ext cx="1568450" cy="2143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4286250" y="2954338"/>
            <a:ext cx="1308100" cy="2143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2590800" y="3657600"/>
            <a:ext cx="0" cy="3333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2590800" y="4419600"/>
            <a:ext cx="0" cy="10953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5683250" y="3579813"/>
            <a:ext cx="0" cy="3540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5638800" y="4419600"/>
            <a:ext cx="0" cy="11382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7304088" y="4387850"/>
            <a:ext cx="0" cy="3540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7239000" y="5257800"/>
            <a:ext cx="0" cy="2889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5683250" y="3548063"/>
            <a:ext cx="1573213" cy="3841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Tree diagrams of double object constructions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893763" y="5213350"/>
            <a:ext cx="8080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Hans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708400" y="5232400"/>
            <a:ext cx="6715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sent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334000" y="5334000"/>
            <a:ext cx="993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Arthur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6705600" y="5334000"/>
            <a:ext cx="11287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oranges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789238" y="2770188"/>
            <a:ext cx="3508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S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106488" y="3389313"/>
            <a:ext cx="569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NP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3892550" y="3389313"/>
            <a:ext cx="5699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VP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5789613" y="4594225"/>
            <a:ext cx="4016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N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62400" y="3962400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V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5697538" y="4008438"/>
            <a:ext cx="569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NP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1168400" y="4008438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N</a:t>
            </a:r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1390650" y="3136900"/>
            <a:ext cx="1633538" cy="2381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3028950" y="3136900"/>
            <a:ext cx="1141413" cy="2206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371600" y="3810000"/>
            <a:ext cx="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4222750" y="3729038"/>
            <a:ext cx="0" cy="2460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4222750" y="3722688"/>
            <a:ext cx="1722438" cy="255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5995988" y="4365625"/>
            <a:ext cx="0" cy="1952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4114800" y="4419600"/>
            <a:ext cx="0" cy="8302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1371600" y="4419600"/>
            <a:ext cx="0" cy="7810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5943600" y="5029200"/>
            <a:ext cx="0" cy="3317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7167563" y="4646613"/>
            <a:ext cx="4016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N</a:t>
            </a:r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7073900" y="4060825"/>
            <a:ext cx="5699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NP</a:t>
            </a:r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>
            <a:off x="7373938" y="4418013"/>
            <a:ext cx="0" cy="1952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7391400" y="5029200"/>
            <a:ext cx="0" cy="3317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>
            <a:off x="4222750" y="3722688"/>
            <a:ext cx="3130550" cy="3413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36</TotalTime>
  <Words>58</Words>
  <Application>Microsoft Macintosh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K &amp; A iv</vt:lpstr>
      <vt:lpstr>Diagramming clause structure</vt:lpstr>
      <vt:lpstr>Representing the structure of simple clauses</vt:lpstr>
      <vt:lpstr>Tree diagrams of simple clauses</vt:lpstr>
      <vt:lpstr>Tree diagrams of double object constructions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2016-06-14T00:13:55Z</dcterms:modified>
</cp:coreProperties>
</file>