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en-US"/>
              <a:t>Complex sentences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285159"/>
            <a:ext cx="6400800" cy="81331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embedding phrases in phrases, phrases in clauses, clauses in clauses</a:t>
            </a:r>
          </a:p>
          <a:p>
            <a:r>
              <a:rPr lang="en-US" dirty="0"/>
              <a:t>Kuiper and Allan Chapter 8.1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Functions of embedded clauses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67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pPr>
              <a:lnSpc>
                <a:spcPct val="90000"/>
              </a:lnSpc>
            </a:pPr>
            <a:r>
              <a:rPr lang="en-AU" dirty="0"/>
              <a:t>subject</a:t>
            </a:r>
          </a:p>
          <a:p>
            <a:pPr lvl="1">
              <a:lnSpc>
                <a:spcPct val="90000"/>
              </a:lnSpc>
            </a:pPr>
            <a:r>
              <a:rPr lang="en-AU" i="1" u="sng" dirty="0"/>
              <a:t>That weeds had invaded the garden </a:t>
            </a:r>
            <a:r>
              <a:rPr lang="en-AU" i="1" dirty="0"/>
              <a:t>lowered the price.</a:t>
            </a:r>
            <a:endParaRPr lang="en-AU" dirty="0"/>
          </a:p>
          <a:p>
            <a:pPr>
              <a:lnSpc>
                <a:spcPct val="90000"/>
              </a:lnSpc>
            </a:pPr>
            <a:r>
              <a:rPr lang="en-AU" dirty="0"/>
              <a:t>object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The agent knew </a:t>
            </a:r>
            <a:r>
              <a:rPr lang="en-AU" i="1" u="sng" dirty="0"/>
              <a:t>that weeds had invaded the garden</a:t>
            </a:r>
            <a:r>
              <a:rPr lang="en-AU" i="1" dirty="0"/>
              <a:t>.</a:t>
            </a:r>
          </a:p>
          <a:p>
            <a:pPr>
              <a:lnSpc>
                <a:spcPct val="90000"/>
              </a:lnSpc>
            </a:pPr>
            <a:r>
              <a:rPr lang="en-AU" dirty="0"/>
              <a:t>intensive complement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It seemed </a:t>
            </a:r>
            <a:r>
              <a:rPr lang="en-AU" i="1" u="sng" dirty="0"/>
              <a:t>that weeds had invaded the garden</a:t>
            </a:r>
            <a:r>
              <a:rPr lang="en-AU" sz="2400" i="1" dirty="0"/>
              <a:t>.</a:t>
            </a:r>
          </a:p>
          <a:p>
            <a:pPr>
              <a:lnSpc>
                <a:spcPct val="90000"/>
              </a:lnSpc>
            </a:pPr>
            <a:r>
              <a:rPr lang="en-AU" dirty="0"/>
              <a:t>modifier of noun (relative clause)</a:t>
            </a:r>
          </a:p>
          <a:p>
            <a:pPr lvl="1">
              <a:lnSpc>
                <a:spcPct val="90000"/>
              </a:lnSpc>
            </a:pPr>
            <a:r>
              <a:rPr lang="en-AU" i="1" dirty="0"/>
              <a:t>the garden </a:t>
            </a:r>
            <a:r>
              <a:rPr lang="en-AU" i="1" u="sng" dirty="0"/>
              <a:t>which was invaded by weeds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Phrases within phrases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Phrases can contain other phrases as constituents.</a:t>
            </a:r>
          </a:p>
          <a:p>
            <a:r>
              <a:rPr lang="en-US" dirty="0"/>
              <a:t>This process is </a:t>
            </a:r>
            <a:r>
              <a:rPr lang="en-US" dirty="0" smtClean="0"/>
              <a:t>potentially infinite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Embedding within phrases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339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Data</a:t>
            </a:r>
          </a:p>
          <a:p>
            <a:pPr lvl="1"/>
            <a:r>
              <a:rPr lang="en-AU" i="1"/>
              <a:t>the person on the seat inside the theatre</a:t>
            </a:r>
            <a:endParaRPr lang="en-AU"/>
          </a:p>
          <a:p>
            <a:pPr lvl="1"/>
            <a:r>
              <a:rPr lang="en-AU" i="1"/>
              <a:t>the person [PPon [NPthe seat [PPinside [NPthe theatre]]]]</a:t>
            </a:r>
            <a:endParaRPr lang="en-AU"/>
          </a:p>
          <a:p>
            <a:r>
              <a:rPr lang="en-AU"/>
              <a:t>recursion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176588" y="4757738"/>
            <a:ext cx="3778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PP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238500" y="509270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P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362200" y="4413250"/>
            <a:ext cx="40798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NP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382838" y="4708525"/>
            <a:ext cx="3095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236663" y="4687888"/>
            <a:ext cx="5254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DET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5429250" y="5397500"/>
            <a:ext cx="3778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PP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4699000" y="4985926"/>
            <a:ext cx="584201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r>
              <a:rPr lang="en-AU" sz="1400" dirty="0">
                <a:solidFill>
                  <a:srgbClr val="000000"/>
                </a:solidFill>
                <a:latin typeface="Times New Roman" charset="0"/>
              </a:rPr>
              <a:t>NP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699000" y="5376863"/>
            <a:ext cx="3095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3843338" y="5365750"/>
            <a:ext cx="5254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DET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7188686" y="5629030"/>
            <a:ext cx="4079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 dirty="0">
                <a:solidFill>
                  <a:srgbClr val="000000"/>
                </a:solidFill>
                <a:latin typeface="Times New Roman" charset="0"/>
              </a:rPr>
              <a:t>NP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7243763" y="5954713"/>
            <a:ext cx="3095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6202363" y="5965825"/>
            <a:ext cx="5254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DET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1193800" y="6176963"/>
            <a:ext cx="3984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the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2133600" y="6172200"/>
            <a:ext cx="655638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person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3155950" y="6176963"/>
            <a:ext cx="3587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on</a:t>
            </a:r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4449763" y="6197600"/>
            <a:ext cx="4587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seat</a:t>
            </a: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5200650" y="6208713"/>
            <a:ext cx="6350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within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7010400" y="6248400"/>
            <a:ext cx="6651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theatre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6324600" y="6248400"/>
            <a:ext cx="3984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the</a:t>
            </a: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3779838" y="6188075"/>
            <a:ext cx="3984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the</a:t>
            </a:r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H="1">
            <a:off x="1614488" y="4641850"/>
            <a:ext cx="984250" cy="714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2603500" y="4632325"/>
            <a:ext cx="717550" cy="1222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>
            <a:off x="2611438" y="4637088"/>
            <a:ext cx="4762" cy="635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>
            <a:off x="2584450" y="4941888"/>
            <a:ext cx="0" cy="12287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1562100" y="4891088"/>
            <a:ext cx="0" cy="12287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Rectangle 29"/>
          <p:cNvSpPr>
            <a:spLocks noChangeArrowheads="1"/>
          </p:cNvSpPr>
          <p:nvPr/>
        </p:nvSpPr>
        <p:spPr bwMode="auto">
          <a:xfrm>
            <a:off x="5491163" y="5721350"/>
            <a:ext cx="2794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sz="1400">
                <a:solidFill>
                  <a:srgbClr val="000000"/>
                </a:solidFill>
                <a:latin typeface="Times New Roman" charset="0"/>
              </a:rPr>
              <a:t>P</a:t>
            </a:r>
          </a:p>
        </p:txBody>
      </p:sp>
      <p:sp>
        <p:nvSpPr>
          <p:cNvPr id="4126" name="Line 30"/>
          <p:cNvSpPr>
            <a:spLocks noChangeShapeType="1"/>
          </p:cNvSpPr>
          <p:nvPr/>
        </p:nvSpPr>
        <p:spPr bwMode="auto">
          <a:xfrm>
            <a:off x="3417888" y="4972050"/>
            <a:ext cx="0" cy="1238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7" name="Line 31"/>
          <p:cNvSpPr>
            <a:spLocks noChangeShapeType="1"/>
          </p:cNvSpPr>
          <p:nvPr/>
        </p:nvSpPr>
        <p:spPr bwMode="auto">
          <a:xfrm>
            <a:off x="3417888" y="5327650"/>
            <a:ext cx="0" cy="82232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8" name="Line 32"/>
          <p:cNvSpPr>
            <a:spLocks noChangeShapeType="1"/>
          </p:cNvSpPr>
          <p:nvPr/>
        </p:nvSpPr>
        <p:spPr bwMode="auto">
          <a:xfrm>
            <a:off x="4170363" y="5600700"/>
            <a:ext cx="0" cy="5603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29" name="Line 33"/>
          <p:cNvSpPr>
            <a:spLocks noChangeShapeType="1"/>
          </p:cNvSpPr>
          <p:nvPr/>
        </p:nvSpPr>
        <p:spPr bwMode="auto">
          <a:xfrm>
            <a:off x="4900613" y="5610225"/>
            <a:ext cx="0" cy="5603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0" name="Line 34"/>
          <p:cNvSpPr>
            <a:spLocks noChangeShapeType="1"/>
          </p:cNvSpPr>
          <p:nvPr/>
        </p:nvSpPr>
        <p:spPr bwMode="auto">
          <a:xfrm>
            <a:off x="5638800" y="6019800"/>
            <a:ext cx="0" cy="21431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1" name="Line 35"/>
          <p:cNvSpPr>
            <a:spLocks noChangeShapeType="1"/>
          </p:cNvSpPr>
          <p:nvPr/>
        </p:nvSpPr>
        <p:spPr bwMode="auto">
          <a:xfrm>
            <a:off x="6589713" y="6199188"/>
            <a:ext cx="0" cy="714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 flipH="1">
            <a:off x="7423150" y="6189663"/>
            <a:ext cx="20638" cy="619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7431088" y="5903913"/>
            <a:ext cx="4762" cy="841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 flipV="1">
            <a:off x="6589713" y="5903913"/>
            <a:ext cx="738187" cy="809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>
            <a:off x="5670550" y="5600700"/>
            <a:ext cx="0" cy="1222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6" name="Line 40"/>
          <p:cNvSpPr>
            <a:spLocks noChangeShapeType="1"/>
          </p:cNvSpPr>
          <p:nvPr/>
        </p:nvSpPr>
        <p:spPr bwMode="auto">
          <a:xfrm>
            <a:off x="5649913" y="5584825"/>
            <a:ext cx="1697037" cy="12223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4908550" y="5316538"/>
            <a:ext cx="1588" cy="936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8" name="Line 42"/>
          <p:cNvSpPr>
            <a:spLocks noChangeShapeType="1"/>
          </p:cNvSpPr>
          <p:nvPr/>
        </p:nvSpPr>
        <p:spPr bwMode="auto">
          <a:xfrm flipH="1">
            <a:off x="4178300" y="5325269"/>
            <a:ext cx="693737" cy="809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9" name="Line 43"/>
          <p:cNvSpPr>
            <a:spLocks noChangeShapeType="1"/>
          </p:cNvSpPr>
          <p:nvPr/>
        </p:nvSpPr>
        <p:spPr bwMode="auto">
          <a:xfrm>
            <a:off x="4900613" y="5291138"/>
            <a:ext cx="777875" cy="1222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0" name="Line 44"/>
          <p:cNvSpPr>
            <a:spLocks noChangeShapeType="1"/>
          </p:cNvSpPr>
          <p:nvPr/>
        </p:nvSpPr>
        <p:spPr bwMode="auto">
          <a:xfrm>
            <a:off x="3417888" y="4976813"/>
            <a:ext cx="1446212" cy="333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Recursivity in possessives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155700" y="5797550"/>
            <a:ext cx="5699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my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2590800" y="5791200"/>
            <a:ext cx="942414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Times New Roman" charset="0"/>
              </a:rPr>
              <a:t>a</a:t>
            </a:r>
            <a:r>
              <a:rPr lang="en-AU" dirty="0" smtClean="0">
                <a:solidFill>
                  <a:srgbClr val="000000"/>
                </a:solidFill>
                <a:latin typeface="Times New Roman" charset="0"/>
              </a:rPr>
              <a:t>unt    </a:t>
            </a:r>
            <a:r>
              <a:rPr lang="en-AU" dirty="0">
                <a:solidFill>
                  <a:srgbClr val="000000"/>
                </a:solidFill>
                <a:latin typeface="Times New Roman" charset="0"/>
              </a:rPr>
              <a:t>'s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603750" y="5780088"/>
            <a:ext cx="129520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dirty="0">
                <a:solidFill>
                  <a:srgbClr val="000000"/>
                </a:solidFill>
                <a:latin typeface="Times New Roman" charset="0"/>
              </a:rPr>
              <a:t>dog     </a:t>
            </a:r>
            <a:r>
              <a:rPr lang="en-AU" dirty="0" smtClean="0">
                <a:solidFill>
                  <a:srgbClr val="000000"/>
                </a:solidFill>
                <a:latin typeface="Times New Roman" charset="0"/>
              </a:rPr>
              <a:t>      </a:t>
            </a:r>
            <a:r>
              <a:rPr lang="en-AU" dirty="0">
                <a:solidFill>
                  <a:srgbClr val="000000"/>
                </a:solidFill>
                <a:latin typeface="Times New Roman" charset="0"/>
              </a:rPr>
              <a:t>'s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6923088" y="5724525"/>
            <a:ext cx="68738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lead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027113" y="4565650"/>
            <a:ext cx="911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POSS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027113" y="5054600"/>
            <a:ext cx="9953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PRON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2476500" y="4075113"/>
            <a:ext cx="59311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dirty="0" smtClean="0">
                <a:solidFill>
                  <a:srgbClr val="000000"/>
                </a:solidFill>
                <a:latin typeface="Times New Roman" charset="0"/>
              </a:rPr>
              <a:t>  NP</a:t>
            </a:r>
            <a:endParaRPr lang="en-AU" dirty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7085013" y="2263775"/>
            <a:ext cx="5715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NP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506913" y="3151188"/>
            <a:ext cx="5715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NP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7181850" y="2752725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2927350" y="3603625"/>
            <a:ext cx="911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POSS</a:t>
            </a:r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5086350" y="2733675"/>
            <a:ext cx="911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POSS</a:t>
            </a:r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2636838" y="4529138"/>
            <a:ext cx="4016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4667250" y="3641725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Times New Roman" charset="0"/>
              </a:rPr>
              <a:t>N</a:t>
            </a:r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H="1">
            <a:off x="5697538" y="2598738"/>
            <a:ext cx="1757362" cy="1428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H="1">
            <a:off x="4862513" y="3124200"/>
            <a:ext cx="755650" cy="539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Line 19"/>
          <p:cNvSpPr>
            <a:spLocks noChangeShapeType="1"/>
          </p:cNvSpPr>
          <p:nvPr/>
        </p:nvSpPr>
        <p:spPr bwMode="auto">
          <a:xfrm>
            <a:off x="5683250" y="3114675"/>
            <a:ext cx="0" cy="25273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Line 20"/>
          <p:cNvSpPr>
            <a:spLocks noChangeShapeType="1"/>
          </p:cNvSpPr>
          <p:nvPr/>
        </p:nvSpPr>
        <p:spPr bwMode="auto">
          <a:xfrm flipH="1">
            <a:off x="3573463" y="3505200"/>
            <a:ext cx="1270000" cy="1254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 flipH="1">
            <a:off x="2863850" y="3975100"/>
            <a:ext cx="528638" cy="730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3427413" y="3948113"/>
            <a:ext cx="0" cy="17478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 flipH="1">
            <a:off x="1701800" y="4446588"/>
            <a:ext cx="1111250" cy="127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1525588" y="4873625"/>
            <a:ext cx="0" cy="1524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5" name="Line 25"/>
          <p:cNvSpPr>
            <a:spLocks noChangeShapeType="1"/>
          </p:cNvSpPr>
          <p:nvPr/>
        </p:nvSpPr>
        <p:spPr bwMode="auto">
          <a:xfrm>
            <a:off x="1493838" y="5416550"/>
            <a:ext cx="0" cy="2968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6" name="Line 26"/>
          <p:cNvSpPr>
            <a:spLocks noChangeShapeType="1"/>
          </p:cNvSpPr>
          <p:nvPr/>
        </p:nvSpPr>
        <p:spPr bwMode="auto">
          <a:xfrm flipV="1">
            <a:off x="2819400" y="4953000"/>
            <a:ext cx="0" cy="8239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Line 27"/>
          <p:cNvSpPr>
            <a:spLocks noChangeShapeType="1"/>
          </p:cNvSpPr>
          <p:nvPr/>
        </p:nvSpPr>
        <p:spPr bwMode="auto">
          <a:xfrm flipH="1" flipV="1">
            <a:off x="4941888" y="3903663"/>
            <a:ext cx="31750" cy="18018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Line 28"/>
          <p:cNvSpPr>
            <a:spLocks noChangeShapeType="1"/>
          </p:cNvSpPr>
          <p:nvPr/>
        </p:nvSpPr>
        <p:spPr bwMode="auto">
          <a:xfrm>
            <a:off x="4878388" y="3459163"/>
            <a:ext cx="31750" cy="16986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2881313" y="4437063"/>
            <a:ext cx="0" cy="100012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0" name="Line 30"/>
          <p:cNvSpPr>
            <a:spLocks noChangeShapeType="1"/>
          </p:cNvSpPr>
          <p:nvPr/>
        </p:nvSpPr>
        <p:spPr bwMode="auto">
          <a:xfrm>
            <a:off x="7456488" y="2608263"/>
            <a:ext cx="0" cy="1143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51" name="Line 31"/>
          <p:cNvSpPr>
            <a:spLocks noChangeShapeType="1"/>
          </p:cNvSpPr>
          <p:nvPr/>
        </p:nvSpPr>
        <p:spPr bwMode="auto">
          <a:xfrm>
            <a:off x="7423150" y="3097213"/>
            <a:ext cx="0" cy="258127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Clauses within clauses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r>
              <a:rPr lang="en-AU" dirty="0"/>
              <a:t>Data</a:t>
            </a:r>
          </a:p>
          <a:p>
            <a:pPr lvl="1"/>
            <a:r>
              <a:rPr lang="en-AU" dirty="0"/>
              <a:t>a. </a:t>
            </a:r>
            <a:r>
              <a:rPr lang="en-AU" i="1" dirty="0"/>
              <a:t>Sally hoped </a:t>
            </a:r>
            <a:r>
              <a:rPr lang="en-AU" i="1" u="sng" dirty="0"/>
              <a:t>that Paul would meet her today</a:t>
            </a:r>
            <a:r>
              <a:rPr lang="en-AU" i="1" dirty="0"/>
              <a:t>.</a:t>
            </a:r>
          </a:p>
          <a:p>
            <a:pPr lvl="1"/>
            <a:r>
              <a:rPr lang="en-AU" dirty="0"/>
              <a:t>b. </a:t>
            </a:r>
            <a:r>
              <a:rPr lang="en-AU" i="1" dirty="0"/>
              <a:t>Gerry understood </a:t>
            </a:r>
            <a:r>
              <a:rPr lang="en-AU" i="1" u="sng" dirty="0"/>
              <a:t>why the jury found him guilty.</a:t>
            </a:r>
            <a:endParaRPr lang="en-AU" i="1" dirty="0"/>
          </a:p>
          <a:p>
            <a:pPr lvl="1"/>
            <a:r>
              <a:rPr lang="en-AU" dirty="0"/>
              <a:t>c. </a:t>
            </a:r>
            <a:r>
              <a:rPr lang="en-AU" i="1" dirty="0"/>
              <a:t>Horace cried </a:t>
            </a:r>
            <a:r>
              <a:rPr lang="en-AU" i="1" u="sng" dirty="0"/>
              <a:t>after his dog died</a:t>
            </a:r>
            <a:r>
              <a:rPr lang="en-AU" i="1" dirty="0"/>
              <a:t>.</a:t>
            </a:r>
          </a:p>
          <a:p>
            <a:r>
              <a:rPr lang="en-AU" dirty="0"/>
              <a:t>Note that the underlined constituents are clauses</a:t>
            </a:r>
            <a:r>
              <a:rPr lang="en-AU" sz="1800" dirty="0"/>
              <a:t>, i.e. they have subjects and predicates.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Functions of embedded clauses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r>
              <a:rPr lang="en-AU" dirty="0"/>
              <a:t>Data</a:t>
            </a:r>
          </a:p>
          <a:p>
            <a:pPr lvl="1"/>
            <a:r>
              <a:rPr lang="en-AU" dirty="0"/>
              <a:t>a. </a:t>
            </a:r>
            <a:r>
              <a:rPr lang="en-AU" i="1" dirty="0"/>
              <a:t>Joanna knew [that Henry would come].</a:t>
            </a:r>
            <a:endParaRPr lang="en-AU" dirty="0"/>
          </a:p>
          <a:p>
            <a:pPr lvl="1"/>
            <a:r>
              <a:rPr lang="en-AU" dirty="0"/>
              <a:t>b. </a:t>
            </a:r>
            <a:r>
              <a:rPr lang="en-AU" i="1" dirty="0"/>
              <a:t>the expectation [that Henry would come]</a:t>
            </a:r>
          </a:p>
          <a:p>
            <a:r>
              <a:rPr lang="en-AU" dirty="0"/>
              <a:t>The identical embedded clause can perform different functions.</a:t>
            </a:r>
          </a:p>
          <a:p>
            <a:pPr lvl="1"/>
            <a:r>
              <a:rPr lang="en-AU" dirty="0"/>
              <a:t>In a. it is a direct object.</a:t>
            </a:r>
          </a:p>
          <a:p>
            <a:pPr lvl="1"/>
            <a:r>
              <a:rPr lang="en-AU" dirty="0"/>
              <a:t>In b. it is a modifier of a noun in a noun phrase.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Representing the structure of embedded clauses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041400" y="4540250"/>
            <a:ext cx="604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New Century Schlbk" charset="0"/>
              </a:rPr>
              <a:t>the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773363" y="4540250"/>
            <a:ext cx="587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New Century Schlbk" charset="0"/>
              </a:rPr>
              <a:t>cat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495800" y="4648200"/>
            <a:ext cx="31337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New Century Schlbk" charset="0"/>
              </a:rPr>
              <a:t>which lives with Nellie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876550" y="3436938"/>
            <a:ext cx="6048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New Century Schlbk" charset="0"/>
              </a:rPr>
              <a:t>NP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927350" y="3908425"/>
            <a:ext cx="4016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New Century Schlbk" charset="0"/>
              </a:rPr>
              <a:t>N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943600" y="3886200"/>
            <a:ext cx="4429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New Century Schlbk" charset="0"/>
              </a:rPr>
              <a:t>S'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066800" y="3908425"/>
            <a:ext cx="790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rgbClr val="000000"/>
                </a:solidFill>
                <a:latin typeface="New Century Schlbk" charset="0"/>
              </a:rPr>
              <a:t>DET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3175000" y="3760788"/>
            <a:ext cx="0" cy="17303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149600" y="4292600"/>
            <a:ext cx="0" cy="27146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1416050" y="4292600"/>
            <a:ext cx="0" cy="214313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1500188" y="3770313"/>
            <a:ext cx="1666875" cy="15398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3149600" y="3770313"/>
            <a:ext cx="2649538" cy="19685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AutoShape 15"/>
          <p:cNvSpPr>
            <a:spLocks noChangeArrowheads="1"/>
          </p:cNvSpPr>
          <p:nvPr/>
        </p:nvSpPr>
        <p:spPr bwMode="auto">
          <a:xfrm>
            <a:off x="4275138" y="4291013"/>
            <a:ext cx="3946525" cy="333375"/>
          </a:xfrm>
          <a:prstGeom prst="triangle">
            <a:avLst>
              <a:gd name="adj" fmla="val 4999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022" y="0"/>
            <a:ext cx="5003285" cy="152400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dirty="0"/>
              <a:t>The internal structure of embedded clauses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dirty="0"/>
              <a:t>The </a:t>
            </a:r>
            <a:r>
              <a:rPr lang="en-AU" dirty="0" err="1"/>
              <a:t>complementizer</a:t>
            </a:r>
            <a:r>
              <a:rPr lang="en-AU" dirty="0"/>
              <a:t>, or subordinating conjunction</a:t>
            </a:r>
            <a:r>
              <a:rPr lang="en-AU" sz="2800" dirty="0"/>
              <a:t>.</a:t>
            </a:r>
          </a:p>
          <a:p>
            <a:pPr lvl="1"/>
            <a:r>
              <a:rPr lang="en-AU" dirty="0"/>
              <a:t>This constituent introduces the subordinate (or embedded) clause.</a:t>
            </a:r>
          </a:p>
          <a:p>
            <a:pPr lvl="1"/>
            <a:r>
              <a:rPr lang="en-AU" dirty="0"/>
              <a:t>e.g. </a:t>
            </a:r>
            <a:r>
              <a:rPr lang="en-AU" i="1" dirty="0"/>
              <a:t>that, for, whether, whenever, while</a:t>
            </a:r>
            <a:r>
              <a:rPr lang="en-AU" dirty="0"/>
              <a:t>.</a:t>
            </a:r>
          </a:p>
          <a:p>
            <a:r>
              <a:rPr lang="en-AU" dirty="0"/>
              <a:t>The actual clause follows.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96722" y="0"/>
            <a:ext cx="5027791" cy="1524000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r>
              <a:rPr lang="en-AU" dirty="0"/>
              <a:t>Representing the internal structure of embedded clauses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341813" y="2212975"/>
            <a:ext cx="4064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 New Roman" charset="0"/>
              </a:rPr>
              <a:t>S'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6475413" y="3127375"/>
            <a:ext cx="3508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 New Roman" charset="0"/>
              </a:rPr>
              <a:t>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395413" y="3127375"/>
            <a:ext cx="10461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 New Roman" charset="0"/>
              </a:rPr>
              <a:t>COMP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5053013" y="3870325"/>
            <a:ext cx="5715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 New Roman" charset="0"/>
              </a:rPr>
              <a:t>NP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288213" y="3870325"/>
            <a:ext cx="5715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>
                <a:solidFill>
                  <a:schemeClr val="tx2"/>
                </a:solidFill>
                <a:latin typeface="Times New Roman" charset="0"/>
              </a:rPr>
              <a:t>VP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884738" y="4233863"/>
            <a:ext cx="1101725" cy="733425"/>
          </a:xfrm>
          <a:prstGeom prst="triangle">
            <a:avLst>
              <a:gd name="adj" fmla="val 4999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7018338" y="4233863"/>
            <a:ext cx="1101725" cy="733425"/>
          </a:xfrm>
          <a:prstGeom prst="triangle">
            <a:avLst>
              <a:gd name="adj" fmla="val 49995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>
            <a:off x="2235200" y="2633663"/>
            <a:ext cx="2336800" cy="3905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4579938" y="2633663"/>
            <a:ext cx="2016125" cy="3905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5486400" y="3548063"/>
            <a:ext cx="1117600" cy="2190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6611938" y="3548063"/>
            <a:ext cx="1000125" cy="2762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45</TotalTime>
  <Words>340</Words>
  <Application>Microsoft Macintosh PowerPoint</Application>
  <PresentationFormat>On-screen Show (4:3)</PresentationFormat>
  <Paragraphs>88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K &amp; A iv</vt:lpstr>
      <vt:lpstr>Complex sentences</vt:lpstr>
      <vt:lpstr>Phrases within phrases</vt:lpstr>
      <vt:lpstr>Embedding within phrases</vt:lpstr>
      <vt:lpstr>Recursivity in possessives</vt:lpstr>
      <vt:lpstr>Clauses within clauses</vt:lpstr>
      <vt:lpstr>Functions of embedded clauses</vt:lpstr>
      <vt:lpstr>Representing the structure of embedded clauses</vt:lpstr>
      <vt:lpstr>The internal structure of embedded clauses</vt:lpstr>
      <vt:lpstr>Representing the internal structure of embedded clauses</vt:lpstr>
      <vt:lpstr>Functions of embedded clauses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2016-06-14T00:14:49Z</dcterms:modified>
</cp:coreProperties>
</file>