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Complex sentences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85159"/>
            <a:ext cx="6400800" cy="8133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embedding phrases in phrases, phrases in clauses, clauses in clauses</a:t>
            </a:r>
          </a:p>
          <a:p>
            <a:r>
              <a:rPr lang="en-US" dirty="0"/>
              <a:t>Kuiper and Allan Chapter 8.1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Functions of embedded clauses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67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AU" dirty="0"/>
              <a:t>subject</a:t>
            </a:r>
          </a:p>
          <a:p>
            <a:pPr lvl="1">
              <a:lnSpc>
                <a:spcPct val="90000"/>
              </a:lnSpc>
            </a:pPr>
            <a:r>
              <a:rPr lang="en-AU" i="1" u="sng" dirty="0"/>
              <a:t>That weeds had invaded the garden </a:t>
            </a:r>
            <a:r>
              <a:rPr lang="en-AU" i="1" dirty="0"/>
              <a:t>lowered the price.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object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The agent knew </a:t>
            </a:r>
            <a:r>
              <a:rPr lang="en-AU" i="1" u="sng" dirty="0"/>
              <a:t>that weeds had invaded the garden</a:t>
            </a:r>
            <a:r>
              <a:rPr lang="en-AU" i="1" dirty="0"/>
              <a:t>.</a:t>
            </a:r>
          </a:p>
          <a:p>
            <a:pPr>
              <a:lnSpc>
                <a:spcPct val="90000"/>
              </a:lnSpc>
            </a:pPr>
            <a:r>
              <a:rPr lang="en-AU" dirty="0"/>
              <a:t>intensive complement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It seemed </a:t>
            </a:r>
            <a:r>
              <a:rPr lang="en-AU" i="1" u="sng" dirty="0"/>
              <a:t>that weeds had invaded the garden</a:t>
            </a:r>
            <a:r>
              <a:rPr lang="en-AU" sz="2400" i="1" dirty="0"/>
              <a:t>.</a:t>
            </a:r>
          </a:p>
          <a:p>
            <a:pPr>
              <a:lnSpc>
                <a:spcPct val="90000"/>
              </a:lnSpc>
            </a:pPr>
            <a:r>
              <a:rPr lang="en-AU" dirty="0"/>
              <a:t>modifier of noun (relative clause)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the garden </a:t>
            </a:r>
            <a:r>
              <a:rPr lang="en-AU" i="1" u="sng" dirty="0"/>
              <a:t>which was invaded by weeds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Phrases within phrases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Phrases can contain other phrases as constituents.</a:t>
            </a:r>
          </a:p>
          <a:p>
            <a:r>
              <a:rPr lang="en-US" dirty="0"/>
              <a:t>This process is </a:t>
            </a:r>
            <a:r>
              <a:rPr lang="en-US" dirty="0" smtClean="0"/>
              <a:t>potentially infinite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Embedding within phrases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339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Data</a:t>
            </a:r>
          </a:p>
          <a:p>
            <a:pPr lvl="1"/>
            <a:r>
              <a:rPr lang="en-AU" i="1"/>
              <a:t>the person on the seat inside the theatre</a:t>
            </a:r>
            <a:endParaRPr lang="en-AU"/>
          </a:p>
          <a:p>
            <a:pPr lvl="1"/>
            <a:r>
              <a:rPr lang="en-AU" i="1"/>
              <a:t>the person [PPon [NPthe seat [PPinside [NPthe theatre]]]]</a:t>
            </a:r>
            <a:endParaRPr lang="en-AU"/>
          </a:p>
          <a:p>
            <a:r>
              <a:rPr lang="en-AU"/>
              <a:t>recursion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176588" y="4757738"/>
            <a:ext cx="3778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PP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38500" y="50927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P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362200" y="4413250"/>
            <a:ext cx="4079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82838" y="4708525"/>
            <a:ext cx="3095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236663" y="4687888"/>
            <a:ext cx="525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DET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429250" y="5397500"/>
            <a:ext cx="3778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PP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699000" y="4985926"/>
            <a:ext cx="5842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r>
              <a:rPr lang="en-AU" sz="1400" dirty="0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699000" y="5376863"/>
            <a:ext cx="3095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843338" y="5365750"/>
            <a:ext cx="525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DET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188686" y="5629030"/>
            <a:ext cx="4079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 dirty="0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7243763" y="5954713"/>
            <a:ext cx="3095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202363" y="5965825"/>
            <a:ext cx="525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DET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193800" y="6176963"/>
            <a:ext cx="3984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the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133600" y="6172200"/>
            <a:ext cx="6556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person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155950" y="61769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on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4449763" y="6197600"/>
            <a:ext cx="458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seat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200650" y="6208713"/>
            <a:ext cx="635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within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7010400" y="6248400"/>
            <a:ext cx="665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theatre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6324600" y="6248400"/>
            <a:ext cx="3984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the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779838" y="6188075"/>
            <a:ext cx="398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the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>
            <a:off x="1614488" y="4641850"/>
            <a:ext cx="984250" cy="71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2603500" y="4632325"/>
            <a:ext cx="717550" cy="122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2611438" y="4637088"/>
            <a:ext cx="4762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2584450" y="4941888"/>
            <a:ext cx="0" cy="1228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1562100" y="4891088"/>
            <a:ext cx="0" cy="1228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491163" y="57213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1400">
                <a:solidFill>
                  <a:srgbClr val="000000"/>
                </a:solidFill>
                <a:latin typeface="Times New Roman" charset="0"/>
              </a:rPr>
              <a:t>P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3417888" y="4972050"/>
            <a:ext cx="0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3417888" y="5327650"/>
            <a:ext cx="0" cy="822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170363" y="5600700"/>
            <a:ext cx="0" cy="560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900613" y="5610225"/>
            <a:ext cx="0" cy="560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5638800" y="6019800"/>
            <a:ext cx="0" cy="214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6589713" y="6199188"/>
            <a:ext cx="0" cy="71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7423150" y="6189663"/>
            <a:ext cx="20638" cy="61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7431088" y="5903913"/>
            <a:ext cx="4762" cy="84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6589713" y="5903913"/>
            <a:ext cx="738187" cy="80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5670550" y="5600700"/>
            <a:ext cx="0" cy="122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5649913" y="5584825"/>
            <a:ext cx="1697037" cy="122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908550" y="5316538"/>
            <a:ext cx="1588" cy="93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 flipH="1">
            <a:off x="4178300" y="5325269"/>
            <a:ext cx="693737" cy="80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4900613" y="5291138"/>
            <a:ext cx="777875" cy="122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3417888" y="4976813"/>
            <a:ext cx="1446212" cy="33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Recursivity in possessives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55700" y="5797550"/>
            <a:ext cx="569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my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90800" y="5791200"/>
            <a:ext cx="94241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Times New Roman" charset="0"/>
              </a:rPr>
              <a:t>a</a:t>
            </a:r>
            <a:r>
              <a:rPr lang="en-AU" dirty="0" smtClean="0">
                <a:solidFill>
                  <a:srgbClr val="000000"/>
                </a:solidFill>
                <a:latin typeface="Times New Roman" charset="0"/>
              </a:rPr>
              <a:t>unt    </a:t>
            </a:r>
            <a:r>
              <a:rPr lang="en-AU" dirty="0">
                <a:solidFill>
                  <a:srgbClr val="000000"/>
                </a:solidFill>
                <a:latin typeface="Times New Roman" charset="0"/>
              </a:rPr>
              <a:t>'s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603750" y="5780088"/>
            <a:ext cx="12952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Times New Roman" charset="0"/>
              </a:rPr>
              <a:t>dog     </a:t>
            </a:r>
            <a:r>
              <a:rPr lang="en-AU" dirty="0" smtClean="0">
                <a:solidFill>
                  <a:srgbClr val="000000"/>
                </a:solidFill>
                <a:latin typeface="Times New Roman" charset="0"/>
              </a:rPr>
              <a:t>      </a:t>
            </a:r>
            <a:r>
              <a:rPr lang="en-AU" dirty="0">
                <a:solidFill>
                  <a:srgbClr val="000000"/>
                </a:solidFill>
                <a:latin typeface="Times New Roman" charset="0"/>
              </a:rPr>
              <a:t>'s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923088" y="5724525"/>
            <a:ext cx="6873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lead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27113" y="4565650"/>
            <a:ext cx="911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POSS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27113" y="5054600"/>
            <a:ext cx="9953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PRON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476500" y="4075113"/>
            <a:ext cx="59311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Times New Roman" charset="0"/>
              </a:rPr>
              <a:t>  NP</a:t>
            </a:r>
            <a:endParaRPr lang="en-AU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085013" y="2263775"/>
            <a:ext cx="571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506913" y="3151188"/>
            <a:ext cx="571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181850" y="275272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927350" y="3603625"/>
            <a:ext cx="911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POSS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086350" y="2733675"/>
            <a:ext cx="911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POSS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636838" y="4529138"/>
            <a:ext cx="401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667250" y="364172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5697538" y="2598738"/>
            <a:ext cx="1757362" cy="142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4862513" y="3124200"/>
            <a:ext cx="755650" cy="539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683250" y="3114675"/>
            <a:ext cx="0" cy="2527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3573463" y="3505200"/>
            <a:ext cx="1270000" cy="1254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2863850" y="3975100"/>
            <a:ext cx="528638" cy="73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3427413" y="3948113"/>
            <a:ext cx="0" cy="17478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>
            <a:off x="1701800" y="4446588"/>
            <a:ext cx="1111250" cy="127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525588" y="4873625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493838" y="5416550"/>
            <a:ext cx="0" cy="296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2819400" y="4953000"/>
            <a:ext cx="0" cy="8239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 flipV="1">
            <a:off x="4941888" y="3903663"/>
            <a:ext cx="31750" cy="1801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4878388" y="3459163"/>
            <a:ext cx="31750" cy="1698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2881313" y="4437063"/>
            <a:ext cx="0" cy="1000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7456488" y="2608263"/>
            <a:ext cx="0" cy="114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7423150" y="3097213"/>
            <a:ext cx="0" cy="25812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Clauses within clauses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Data</a:t>
            </a:r>
          </a:p>
          <a:p>
            <a:pPr lvl="1"/>
            <a:r>
              <a:rPr lang="en-AU" dirty="0"/>
              <a:t>a. </a:t>
            </a:r>
            <a:r>
              <a:rPr lang="en-AU" i="1" dirty="0"/>
              <a:t>Sally hoped </a:t>
            </a:r>
            <a:r>
              <a:rPr lang="en-AU" i="1" u="sng" dirty="0"/>
              <a:t>that Paul would meet her today</a:t>
            </a:r>
            <a:r>
              <a:rPr lang="en-AU" i="1" dirty="0"/>
              <a:t>.</a:t>
            </a:r>
          </a:p>
          <a:p>
            <a:pPr lvl="1"/>
            <a:r>
              <a:rPr lang="en-AU" dirty="0"/>
              <a:t>b. </a:t>
            </a:r>
            <a:r>
              <a:rPr lang="en-AU" i="1" dirty="0"/>
              <a:t>Gerry understood </a:t>
            </a:r>
            <a:r>
              <a:rPr lang="en-AU" i="1" u="sng" dirty="0"/>
              <a:t>why the jury found him guilty.</a:t>
            </a:r>
            <a:endParaRPr lang="en-AU" i="1" dirty="0"/>
          </a:p>
          <a:p>
            <a:pPr lvl="1"/>
            <a:r>
              <a:rPr lang="en-AU" dirty="0"/>
              <a:t>c. </a:t>
            </a:r>
            <a:r>
              <a:rPr lang="en-AU" i="1" dirty="0"/>
              <a:t>Horace cried </a:t>
            </a:r>
            <a:r>
              <a:rPr lang="en-AU" i="1" u="sng" dirty="0"/>
              <a:t>after his dog died</a:t>
            </a:r>
            <a:r>
              <a:rPr lang="en-AU" i="1" dirty="0"/>
              <a:t>.</a:t>
            </a:r>
          </a:p>
          <a:p>
            <a:r>
              <a:rPr lang="en-AU" dirty="0"/>
              <a:t>Note that the underlined constituents are clauses</a:t>
            </a:r>
            <a:r>
              <a:rPr lang="en-AU" sz="1800" dirty="0"/>
              <a:t>, i.e. they have subjects and predicates.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Functions of embedded clauses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Data</a:t>
            </a:r>
          </a:p>
          <a:p>
            <a:pPr lvl="1"/>
            <a:r>
              <a:rPr lang="en-AU" dirty="0"/>
              <a:t>a. </a:t>
            </a:r>
            <a:r>
              <a:rPr lang="en-AU" i="1" dirty="0"/>
              <a:t>Joanna knew [that Henry would come].</a:t>
            </a:r>
            <a:endParaRPr lang="en-AU" dirty="0"/>
          </a:p>
          <a:p>
            <a:pPr lvl="1"/>
            <a:r>
              <a:rPr lang="en-AU" dirty="0"/>
              <a:t>b. </a:t>
            </a:r>
            <a:r>
              <a:rPr lang="en-AU" i="1" dirty="0"/>
              <a:t>the expectation [that Henry would come]</a:t>
            </a:r>
          </a:p>
          <a:p>
            <a:r>
              <a:rPr lang="en-AU" dirty="0"/>
              <a:t>The identical embedded clause can perform different functions.</a:t>
            </a:r>
          </a:p>
          <a:p>
            <a:pPr lvl="1"/>
            <a:r>
              <a:rPr lang="en-AU" dirty="0"/>
              <a:t>In a. it is a direct object.</a:t>
            </a:r>
          </a:p>
          <a:p>
            <a:pPr lvl="1"/>
            <a:r>
              <a:rPr lang="en-AU" dirty="0"/>
              <a:t>In b. it is a modifier of a noun in a noun phrase.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Representing the structure of embedded clauses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41400" y="4540250"/>
            <a:ext cx="60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the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73363" y="454025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cat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495800" y="4648200"/>
            <a:ext cx="3133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which lives with Nellie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876550" y="3436938"/>
            <a:ext cx="60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NP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927350" y="390842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N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943600" y="3886200"/>
            <a:ext cx="442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S'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066800" y="3908425"/>
            <a:ext cx="790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New Century Schlbk" charset="0"/>
              </a:rPr>
              <a:t>DET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175000" y="3760788"/>
            <a:ext cx="0" cy="173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149600" y="4292600"/>
            <a:ext cx="0" cy="271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416050" y="4292600"/>
            <a:ext cx="0" cy="2143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1500188" y="3770313"/>
            <a:ext cx="1666875" cy="1539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49600" y="3770313"/>
            <a:ext cx="2649538" cy="1968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4275138" y="4291013"/>
            <a:ext cx="3946525" cy="333375"/>
          </a:xfrm>
          <a:prstGeom prst="triangle">
            <a:avLst>
              <a:gd name="adj" fmla="val 49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22" y="0"/>
            <a:ext cx="5003285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The internal structure of embedded clauses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The </a:t>
            </a:r>
            <a:r>
              <a:rPr lang="en-AU" dirty="0" err="1"/>
              <a:t>complementizer</a:t>
            </a:r>
            <a:r>
              <a:rPr lang="en-AU" dirty="0"/>
              <a:t>, or subordinating conjunction</a:t>
            </a:r>
            <a:r>
              <a:rPr lang="en-AU" sz="2800" dirty="0"/>
              <a:t>.</a:t>
            </a:r>
          </a:p>
          <a:p>
            <a:pPr lvl="1"/>
            <a:r>
              <a:rPr lang="en-AU" dirty="0"/>
              <a:t>This constituent introduces the subordinate (or embedded) clause.</a:t>
            </a:r>
          </a:p>
          <a:p>
            <a:pPr lvl="1"/>
            <a:r>
              <a:rPr lang="en-AU" dirty="0"/>
              <a:t>e.g. </a:t>
            </a:r>
            <a:r>
              <a:rPr lang="en-AU" i="1" dirty="0"/>
              <a:t>that, for, whether, whenever, while</a:t>
            </a:r>
            <a:r>
              <a:rPr lang="en-AU" dirty="0"/>
              <a:t>.</a:t>
            </a:r>
          </a:p>
          <a:p>
            <a:r>
              <a:rPr lang="en-AU" dirty="0"/>
              <a:t>The actual clause follows.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6722" y="0"/>
            <a:ext cx="5027791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Representing the internal structure of embedded clauses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341813" y="2212975"/>
            <a:ext cx="40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 New Roman" charset="0"/>
              </a:rPr>
              <a:t>S'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75413" y="3127375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 New Roman" charset="0"/>
              </a:rPr>
              <a:t>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95413" y="3127375"/>
            <a:ext cx="10461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 New Roman" charset="0"/>
              </a:rPr>
              <a:t>COMP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053013" y="3870325"/>
            <a:ext cx="571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 New Roman" charset="0"/>
              </a:rPr>
              <a:t>NP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288213" y="3870325"/>
            <a:ext cx="571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 New Roman" charset="0"/>
              </a:rPr>
              <a:t>VP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884738" y="4233863"/>
            <a:ext cx="1101725" cy="733425"/>
          </a:xfrm>
          <a:prstGeom prst="triangle">
            <a:avLst>
              <a:gd name="adj" fmla="val 49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018338" y="4233863"/>
            <a:ext cx="1101725" cy="733425"/>
          </a:xfrm>
          <a:prstGeom prst="triangle">
            <a:avLst>
              <a:gd name="adj" fmla="val 49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2235200" y="2633663"/>
            <a:ext cx="2336800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579938" y="2633663"/>
            <a:ext cx="2016125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5486400" y="3548063"/>
            <a:ext cx="1117600" cy="2190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611938" y="3548063"/>
            <a:ext cx="1000125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45</TotalTime>
  <Words>340</Words>
  <Application>Microsoft Macintosh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 &amp; A iv</vt:lpstr>
      <vt:lpstr>Complex sentences</vt:lpstr>
      <vt:lpstr>Phrases within phrases</vt:lpstr>
      <vt:lpstr>Embedding within phrases</vt:lpstr>
      <vt:lpstr>Recursivity in possessives</vt:lpstr>
      <vt:lpstr>Clauses within clauses</vt:lpstr>
      <vt:lpstr>Functions of embedded clauses</vt:lpstr>
      <vt:lpstr>Representing the structure of embedded clauses</vt:lpstr>
      <vt:lpstr>The internal structure of embedded clauses</vt:lpstr>
      <vt:lpstr>Representing the internal structure of embedded clauses</vt:lpstr>
      <vt:lpstr>Functions of embedded clauses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2016-06-14T00:14:49Z</dcterms:modified>
</cp:coreProperties>
</file>