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Heads and complements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8.1.1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What are complements in general?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Complements include:</a:t>
            </a:r>
          </a:p>
          <a:p>
            <a:pPr lvl="1"/>
            <a:r>
              <a:rPr lang="en-AU"/>
              <a:t>objects</a:t>
            </a:r>
          </a:p>
          <a:p>
            <a:pPr lvl="2"/>
            <a:r>
              <a:rPr lang="en-AU"/>
              <a:t>direct</a:t>
            </a:r>
          </a:p>
          <a:p>
            <a:pPr lvl="2"/>
            <a:r>
              <a:rPr lang="en-AU"/>
              <a:t>indirect</a:t>
            </a:r>
          </a:p>
          <a:p>
            <a:pPr lvl="1"/>
            <a:r>
              <a:rPr lang="en-AU"/>
              <a:t>intensive complements</a:t>
            </a:r>
          </a:p>
          <a:p>
            <a:pPr lvl="1"/>
            <a:r>
              <a:rPr lang="en-AU"/>
              <a:t>They are required by the head to complete its meaning.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Subcategories of heads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Heads of phrase belong to subcategories on the basis of the kind  of complements they take.</a:t>
            </a:r>
          </a:p>
          <a:p>
            <a:pPr>
              <a:lnSpc>
                <a:spcPct val="90000"/>
              </a:lnSpc>
            </a:pPr>
            <a:r>
              <a:rPr lang="en-AU" dirty="0"/>
              <a:t>Transitive verbs take objects.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massage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Intransitive verbs do not.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sleep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Some verbs take double objects.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buy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Verbs subcategorize for complementizers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</a:t>
            </a:r>
          </a:p>
          <a:p>
            <a:pPr lvl="1"/>
            <a:r>
              <a:rPr lang="en-AU" i="1" dirty="0"/>
              <a:t>Max understood that Joanna had driven his </a:t>
            </a:r>
            <a:r>
              <a:rPr lang="en-AU" i="1" dirty="0" err="1"/>
              <a:t>sportscar</a:t>
            </a:r>
            <a:r>
              <a:rPr lang="en-AU" i="1" dirty="0"/>
              <a:t>.</a:t>
            </a:r>
            <a:endParaRPr lang="en-AU" dirty="0"/>
          </a:p>
          <a:p>
            <a:pPr lvl="1"/>
            <a:r>
              <a:rPr lang="en-AU" i="1" dirty="0"/>
              <a:t>*Max understood whether Joanna had driven his </a:t>
            </a:r>
            <a:r>
              <a:rPr lang="en-AU" i="1" dirty="0" err="1"/>
              <a:t>sportcar</a:t>
            </a:r>
            <a:r>
              <a:rPr lang="en-AU" i="1" dirty="0"/>
              <a:t>.</a:t>
            </a:r>
          </a:p>
          <a:p>
            <a:pPr lvl="1"/>
            <a:r>
              <a:rPr lang="en-AU" i="1" dirty="0"/>
              <a:t>*Max didn't understand whether Joanna had driven his </a:t>
            </a:r>
            <a:r>
              <a:rPr lang="en-AU" i="1" dirty="0" err="1"/>
              <a:t>sportscar</a:t>
            </a:r>
            <a:r>
              <a:rPr lang="en-AU" i="1" dirty="0"/>
              <a:t>.</a:t>
            </a:r>
            <a:endParaRPr lang="en-AU" dirty="0"/>
          </a:p>
          <a:p>
            <a:pPr lvl="1"/>
            <a:r>
              <a:rPr lang="en-AU" i="1" dirty="0"/>
              <a:t>Max didn't know whether Joanna had driven his </a:t>
            </a:r>
            <a:r>
              <a:rPr lang="en-AU" i="1" dirty="0" err="1"/>
              <a:t>sportscar</a:t>
            </a:r>
            <a:r>
              <a:rPr lang="en-AU" i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Autofit/>
          </a:bodyPr>
          <a:lstStyle/>
          <a:p>
            <a:r>
              <a:rPr lang="en-AU" dirty="0" err="1"/>
              <a:t>Complementizers</a:t>
            </a:r>
            <a:r>
              <a:rPr lang="en-AU" dirty="0"/>
              <a:t> subcategorize for the tense of their complement clause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</a:t>
            </a:r>
          </a:p>
          <a:p>
            <a:pPr lvl="1"/>
            <a:r>
              <a:rPr lang="en-AU" i="1" dirty="0"/>
              <a:t>The committee intended for John to come.</a:t>
            </a:r>
          </a:p>
          <a:p>
            <a:pPr lvl="1"/>
            <a:r>
              <a:rPr lang="en-AU" i="1" dirty="0"/>
              <a:t>The committee intended that John might come.</a:t>
            </a:r>
            <a:endParaRPr lang="en-AU" dirty="0"/>
          </a:p>
          <a:p>
            <a:pPr lvl="1"/>
            <a:r>
              <a:rPr lang="en-AU" i="1" dirty="0"/>
              <a:t>*The committee intended that John to come.</a:t>
            </a:r>
          </a:p>
          <a:p>
            <a:pPr lvl="1"/>
            <a:r>
              <a:rPr lang="en-AU" i="1" dirty="0"/>
              <a:t>*The committee intended for John might come.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Finite and non-finite clauses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Finite clauses are tensed, e.g. the contain either a modal auxiliary or past or present tense forms.</a:t>
            </a:r>
          </a:p>
          <a:p>
            <a:pPr>
              <a:lnSpc>
                <a:spcPct val="90000"/>
              </a:lnSpc>
            </a:pPr>
            <a:r>
              <a:rPr lang="en-AU"/>
              <a:t>Non-finite clauses do not contain either a modal or past or present tense forms.</a:t>
            </a:r>
          </a:p>
          <a:p>
            <a:pPr>
              <a:lnSpc>
                <a:spcPct val="90000"/>
              </a:lnSpc>
            </a:pPr>
            <a:r>
              <a:rPr lang="en-AU"/>
              <a:t>Non-finite clauses often have </a:t>
            </a:r>
            <a:r>
              <a:rPr lang="en-AU" i="1"/>
              <a:t>to</a:t>
            </a:r>
            <a:r>
              <a:rPr lang="en-AU"/>
              <a:t> in the place of tense.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624" y="0"/>
            <a:ext cx="5010464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Representing the structure of non-finite verb phrases</a:t>
            </a:r>
            <a:endParaRPr lang="en-US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953000" y="2895600"/>
            <a:ext cx="7000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200">
                <a:solidFill>
                  <a:srgbClr val="000000"/>
                </a:solidFill>
                <a:latin typeface="Times New Roman" charset="0"/>
              </a:rPr>
              <a:t>VP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800600" y="4267200"/>
            <a:ext cx="11064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200">
                <a:solidFill>
                  <a:srgbClr val="000000"/>
                </a:solidFill>
                <a:latin typeface="Times New Roman" charset="0"/>
              </a:rPr>
              <a:t>LexV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487863" y="5484813"/>
            <a:ext cx="1468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200">
                <a:solidFill>
                  <a:srgbClr val="000000"/>
                </a:solidFill>
                <a:latin typeface="Times New Roman" charset="0"/>
              </a:rPr>
              <a:t>    swim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314450" y="5484813"/>
            <a:ext cx="49688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200">
                <a:solidFill>
                  <a:srgbClr val="000000"/>
                </a:solidFill>
                <a:latin typeface="Times New Roman" charset="0"/>
              </a:rPr>
              <a:t>to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1912938" y="3455988"/>
            <a:ext cx="3467100" cy="189865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416550" y="3455988"/>
            <a:ext cx="0" cy="6572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468938" y="4833938"/>
            <a:ext cx="0" cy="47942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231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Heads and complements</vt:lpstr>
      <vt:lpstr>What are complements in general?</vt:lpstr>
      <vt:lpstr>Subcategories of heads</vt:lpstr>
      <vt:lpstr>Verbs subcategorize for complementizers</vt:lpstr>
      <vt:lpstr>Complementizers subcategorize for the tense of their complement clause</vt:lpstr>
      <vt:lpstr>Finite and non-finite clauses</vt:lpstr>
      <vt:lpstr>Representing the structure of non-finite verb phrases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2016-06-14T00:15:00Z</dcterms:modified>
</cp:coreProperties>
</file>