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14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708"/>
            <a:ext cx="7772400" cy="1031090"/>
          </a:xfrm>
        </p:spPr>
        <p:txBody>
          <a:bodyPr>
            <a:normAutofit/>
          </a:bodyPr>
          <a:lstStyle>
            <a:lvl1pPr algn="l">
              <a:defRPr sz="2400">
                <a:solidFill>
                  <a:schemeClr val="tx1">
                    <a:lumMod val="65000"/>
                    <a:lumOff val="35000"/>
                  </a:schemeClr>
                </a:solidFill>
                <a:latin typeface="Arial Unicode MS"/>
              </a:defRPr>
            </a:lvl1pPr>
          </a:lstStyle>
          <a:p>
            <a:r>
              <a:rPr lang="en-AU" smtClean="0"/>
              <a:t>Click to edit Master title style</a:t>
            </a:r>
            <a:endParaRPr lang="en-US" dirty="0"/>
          </a:p>
        </p:txBody>
      </p:sp>
      <p:sp>
        <p:nvSpPr>
          <p:cNvPr id="3" name="Subtitle 2"/>
          <p:cNvSpPr>
            <a:spLocks noGrp="1"/>
          </p:cNvSpPr>
          <p:nvPr>
            <p:ph type="subTitle" idx="1"/>
          </p:nvPr>
        </p:nvSpPr>
        <p:spPr>
          <a:xfrm>
            <a:off x="1371600" y="1470197"/>
            <a:ext cx="6400800" cy="628275"/>
          </a:xfrm>
        </p:spPr>
        <p:txBody>
          <a:bodyPr>
            <a:normAutofit/>
          </a:bodyPr>
          <a:lstStyle>
            <a:lvl1pPr marL="0" indent="0" algn="l">
              <a:buNone/>
              <a:defRPr sz="2000">
                <a:solidFill>
                  <a:schemeClr val="tx1">
                    <a:tint val="75000"/>
                  </a:schemeClr>
                </a:solidFill>
                <a:latin typeface="Arial Unicode M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dirty="0"/>
          </a:p>
        </p:txBody>
      </p:sp>
    </p:spTree>
    <p:extLst>
      <p:ext uri="{BB962C8B-B14F-4D97-AF65-F5344CB8AC3E}">
        <p14:creationId xmlns:p14="http://schemas.microsoft.com/office/powerpoint/2010/main" val="1068348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389480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3236495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727909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4280705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183988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2105092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1470855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726269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2562512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24204E3-5039-FB48-BDEB-F2189536492B}" type="datetimeFigureOut">
              <a:rPr lang="en-US" smtClean="0"/>
              <a:t>14/06/16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0EE548C-FCF1-514F-95E3-4810DB72965E}" type="slidenum">
              <a:rPr lang="en-US" smtClean="0"/>
              <a:t>‹#›</a:t>
            </a:fld>
            <a:endParaRPr lang="en-US"/>
          </a:p>
        </p:txBody>
      </p:sp>
    </p:spTree>
    <p:extLst>
      <p:ext uri="{BB962C8B-B14F-4D97-AF65-F5344CB8AC3E}">
        <p14:creationId xmlns:p14="http://schemas.microsoft.com/office/powerpoint/2010/main" val="1522054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566" y="177998"/>
            <a:ext cx="5092357" cy="940267"/>
          </a:xfrm>
          <a:prstGeom prst="rect">
            <a:avLst/>
          </a:prstGeom>
        </p:spPr>
        <p:txBody>
          <a:bodyPr vert="horz" lIns="91440" tIns="45720" rIns="91440" bIns="45720" rtlCol="0" anchor="ctr">
            <a:normAutofit/>
          </a:bodyPr>
          <a:lstStyle/>
          <a:p>
            <a:r>
              <a:rPr lang="en-AU" smtClean="0"/>
              <a:t>Click to edit Master title style</a:t>
            </a:r>
            <a:endParaRPr lang="en-US" dirty="0"/>
          </a:p>
        </p:txBody>
      </p:sp>
      <p:sp>
        <p:nvSpPr>
          <p:cNvPr id="3" name="Text Placeholder 2"/>
          <p:cNvSpPr>
            <a:spLocks noGrp="1"/>
          </p:cNvSpPr>
          <p:nvPr>
            <p:ph type="body" idx="1"/>
          </p:nvPr>
        </p:nvSpPr>
        <p:spPr>
          <a:xfrm>
            <a:off x="457200" y="1600200"/>
            <a:ext cx="7939698"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6" name="Slide Number Placeholder 5"/>
          <p:cNvSpPr>
            <a:spLocks noGrp="1"/>
          </p:cNvSpPr>
          <p:nvPr>
            <p:ph type="sldNum" sz="quarter" idx="4"/>
          </p:nvPr>
        </p:nvSpPr>
        <p:spPr>
          <a:xfrm>
            <a:off x="7965408" y="6356350"/>
            <a:ext cx="44883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E548C-FCF1-514F-95E3-4810DB72965E}" type="slidenum">
              <a:rPr lang="en-US" smtClean="0"/>
              <a:t>‹#›</a:t>
            </a:fld>
            <a:endParaRPr lang="en-US"/>
          </a:p>
        </p:txBody>
      </p:sp>
    </p:spTree>
    <p:extLst>
      <p:ext uri="{BB962C8B-B14F-4D97-AF65-F5344CB8AC3E}">
        <p14:creationId xmlns:p14="http://schemas.microsoft.com/office/powerpoint/2010/main" val="3826579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l" defTabSz="457200" rtl="0" eaLnBrk="1" latinLnBrk="0" hangingPunct="1">
        <a:spcBef>
          <a:spcPct val="0"/>
        </a:spcBef>
        <a:buNone/>
        <a:defRPr sz="2400" kern="1200">
          <a:solidFill>
            <a:schemeClr val="tx1">
              <a:lumMod val="65000"/>
              <a:lumOff val="35000"/>
            </a:schemeClr>
          </a:solidFill>
          <a:latin typeface="Arial Unicode MS"/>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lumMod val="65000"/>
              <a:lumOff val="35000"/>
            </a:schemeClr>
          </a:solidFill>
          <a:latin typeface="Arial Unicode MS"/>
          <a:ea typeface="+mn-ea"/>
          <a:cs typeface="+mn-cs"/>
        </a:defRPr>
      </a:lvl1pPr>
      <a:lvl2pPr marL="742950" indent="-285750" algn="l" defTabSz="457200" rtl="0" eaLnBrk="1" latinLnBrk="0" hangingPunct="1">
        <a:spcBef>
          <a:spcPct val="20000"/>
        </a:spcBef>
        <a:buFont typeface="Arial"/>
        <a:buChar char="–"/>
        <a:defRPr sz="1800" kern="1200">
          <a:solidFill>
            <a:schemeClr val="tx1">
              <a:lumMod val="65000"/>
              <a:lumOff val="35000"/>
            </a:schemeClr>
          </a:solidFill>
          <a:latin typeface="Arial Unicode MS"/>
          <a:ea typeface="+mn-ea"/>
          <a:cs typeface="+mn-cs"/>
        </a:defRPr>
      </a:lvl2pPr>
      <a:lvl3pPr marL="1143000" indent="-228600" algn="l" defTabSz="457200" rtl="0" eaLnBrk="1" latinLnBrk="0" hangingPunct="1">
        <a:spcBef>
          <a:spcPct val="20000"/>
        </a:spcBef>
        <a:buFont typeface="Arial"/>
        <a:buChar char="•"/>
        <a:defRPr sz="1600" kern="1200">
          <a:solidFill>
            <a:schemeClr val="tx1">
              <a:lumMod val="65000"/>
              <a:lumOff val="35000"/>
            </a:schemeClr>
          </a:solidFill>
          <a:latin typeface="Arial Unicode MS"/>
          <a:ea typeface="+mn-ea"/>
          <a:cs typeface="+mn-cs"/>
        </a:defRPr>
      </a:lvl3pPr>
      <a:lvl4pPr marL="1600200" indent="-228600" algn="l" defTabSz="457200" rtl="0" eaLnBrk="1" latinLnBrk="0" hangingPunct="1">
        <a:spcBef>
          <a:spcPct val="20000"/>
        </a:spcBef>
        <a:buFont typeface="Arial"/>
        <a:buChar char="–"/>
        <a:defRPr sz="1400" kern="1200">
          <a:solidFill>
            <a:schemeClr val="tx1">
              <a:lumMod val="65000"/>
              <a:lumOff val="35000"/>
            </a:schemeClr>
          </a:solidFill>
          <a:latin typeface="Arial Unicode MS"/>
          <a:ea typeface="+mn-ea"/>
          <a:cs typeface="+mn-cs"/>
        </a:defRPr>
      </a:lvl4pPr>
      <a:lvl5pPr marL="2057400" indent="-228600" algn="l" defTabSz="457200" rtl="0" eaLnBrk="1" latinLnBrk="0" hangingPunct="1">
        <a:spcBef>
          <a:spcPct val="20000"/>
        </a:spcBef>
        <a:buFont typeface="Arial"/>
        <a:buChar char="»"/>
        <a:defRPr sz="1400" kern="1200">
          <a:solidFill>
            <a:schemeClr val="tx1">
              <a:lumMod val="65000"/>
              <a:lumOff val="35000"/>
            </a:schemeClr>
          </a:solidFill>
          <a:latin typeface="Arial Unicode M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ln/>
        </p:spPr>
        <p:txBody>
          <a:bodyPr/>
          <a:lstStyle/>
          <a:p>
            <a:r>
              <a:rPr lang="en-US"/>
              <a:t>Coordination</a:t>
            </a:r>
          </a:p>
        </p:txBody>
      </p:sp>
      <p:sp>
        <p:nvSpPr>
          <p:cNvPr id="2051" name="Rectangle 3"/>
          <p:cNvSpPr>
            <a:spLocks noGrp="1" noChangeArrowheads="1"/>
          </p:cNvSpPr>
          <p:nvPr>
            <p:ph type="subTitle" idx="1"/>
          </p:nvPr>
        </p:nvSpPr>
        <p:spPr/>
        <p:txBody>
          <a:bodyPr/>
          <a:lstStyle/>
          <a:p>
            <a:r>
              <a:rPr lang="en-US"/>
              <a:t>Kuiper and Allan Chapter 8.1.2</a:t>
            </a:r>
          </a:p>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ln/>
        </p:spPr>
        <p:txBody>
          <a:bodyPr/>
          <a:lstStyle/>
          <a:p>
            <a:r>
              <a:rPr lang="en-AU"/>
              <a:t>Coordination</a:t>
            </a:r>
          </a:p>
        </p:txBody>
      </p:sp>
      <p:sp>
        <p:nvSpPr>
          <p:cNvPr id="12291" name="Rectangle 3"/>
          <p:cNvSpPr>
            <a:spLocks noGrp="1" noChangeArrowheads="1"/>
          </p:cNvSpPr>
          <p:nvPr>
            <p:ph type="body" idx="1"/>
          </p:nvPr>
        </p:nvSpPr>
        <p:spPr/>
        <p:txBody>
          <a:bodyPr>
            <a:normAutofit/>
          </a:bodyPr>
          <a:lstStyle/>
          <a:p>
            <a:r>
              <a:rPr lang="en-AU" dirty="0"/>
              <a:t>Syntactic constituents may be coordinated with constituents of the same category.</a:t>
            </a:r>
          </a:p>
          <a:p>
            <a:r>
              <a:rPr lang="en-AU" dirty="0"/>
              <a:t>Three main coordinating conjunctions:</a:t>
            </a:r>
          </a:p>
          <a:p>
            <a:pPr lvl="1"/>
            <a:r>
              <a:rPr lang="en-AU" i="1" dirty="0"/>
              <a:t>and, or, (neither) ... nor</a:t>
            </a:r>
            <a:endParaRPr lang="en-AU" dirty="0"/>
          </a:p>
          <a:p>
            <a:r>
              <a:rPr lang="en-AU" dirty="0"/>
              <a:t>Sometimes the same functions may be coordinated.</a:t>
            </a:r>
          </a:p>
          <a:p>
            <a:pPr lvl="1"/>
            <a:r>
              <a:rPr lang="en-AU" i="1" dirty="0"/>
              <a:t>They seemed honest and in trouble.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ln>
            <a:noFill/>
          </a:ln>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487" tIns="44450" rIns="90487" bIns="44450"/>
          <a:lstStyle/>
          <a:p>
            <a:r>
              <a:rPr lang="en-AU"/>
              <a:t>Representing the structure of coordination</a:t>
            </a:r>
          </a:p>
        </p:txBody>
      </p:sp>
      <p:sp>
        <p:nvSpPr>
          <p:cNvPr id="5123" name="Rectangle 3"/>
          <p:cNvSpPr>
            <a:spLocks noGrp="1" noChangeArrowheads="1"/>
          </p:cNvSpPr>
          <p:nvPr>
            <p:ph type="body" idx="1"/>
          </p:nvPr>
        </p:nvSpPr>
        <p:spPr>
          <a:noFill/>
          <a:ln/>
          <a:extLs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487" tIns="44450" rIns="90487" bIns="44450"/>
          <a:lstStyle/>
          <a:p>
            <a:r>
              <a:rPr lang="en-AU"/>
              <a:t>Add a node with the same label above the two coordinated structures.</a:t>
            </a:r>
          </a:p>
        </p:txBody>
      </p:sp>
      <p:sp>
        <p:nvSpPr>
          <p:cNvPr id="5124" name="Rectangle 4"/>
          <p:cNvSpPr>
            <a:spLocks noChangeArrowheads="1"/>
          </p:cNvSpPr>
          <p:nvPr/>
        </p:nvSpPr>
        <p:spPr bwMode="auto">
          <a:xfrm>
            <a:off x="3887788" y="4314825"/>
            <a:ext cx="9429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spAutoFit/>
          </a:bodyPr>
          <a:lstStyle/>
          <a:p>
            <a:r>
              <a:rPr lang="en-AU">
                <a:solidFill>
                  <a:srgbClr val="000000"/>
                </a:solidFill>
                <a:latin typeface="Times New Roman" charset="0"/>
              </a:rPr>
              <a:t>CONJ</a:t>
            </a:r>
          </a:p>
        </p:txBody>
      </p:sp>
      <p:sp>
        <p:nvSpPr>
          <p:cNvPr id="5125" name="Rectangle 5"/>
          <p:cNvSpPr>
            <a:spLocks noChangeArrowheads="1"/>
          </p:cNvSpPr>
          <p:nvPr/>
        </p:nvSpPr>
        <p:spPr bwMode="auto">
          <a:xfrm>
            <a:off x="4140200" y="6022975"/>
            <a:ext cx="620713"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spAutoFit/>
          </a:bodyPr>
          <a:lstStyle/>
          <a:p>
            <a:r>
              <a:rPr lang="en-AU">
                <a:solidFill>
                  <a:srgbClr val="000000"/>
                </a:solidFill>
                <a:latin typeface="Times New Roman" charset="0"/>
              </a:rPr>
              <a:t>and</a:t>
            </a:r>
          </a:p>
        </p:txBody>
      </p:sp>
      <p:sp>
        <p:nvSpPr>
          <p:cNvPr id="5126" name="Rectangle 6"/>
          <p:cNvSpPr>
            <a:spLocks noChangeArrowheads="1"/>
          </p:cNvSpPr>
          <p:nvPr/>
        </p:nvSpPr>
        <p:spPr bwMode="auto">
          <a:xfrm>
            <a:off x="1265238" y="4292600"/>
            <a:ext cx="5699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spAutoFit/>
          </a:bodyPr>
          <a:lstStyle/>
          <a:p>
            <a:r>
              <a:rPr lang="en-AU">
                <a:solidFill>
                  <a:srgbClr val="000000"/>
                </a:solidFill>
                <a:latin typeface="Times New Roman" charset="0"/>
              </a:rPr>
              <a:t>NP</a:t>
            </a:r>
          </a:p>
        </p:txBody>
      </p:sp>
      <p:sp>
        <p:nvSpPr>
          <p:cNvPr id="5127" name="Rectangle 7"/>
          <p:cNvSpPr>
            <a:spLocks noChangeArrowheads="1"/>
          </p:cNvSpPr>
          <p:nvPr/>
        </p:nvSpPr>
        <p:spPr bwMode="auto">
          <a:xfrm>
            <a:off x="6654800" y="4359275"/>
            <a:ext cx="569913"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spAutoFit/>
          </a:bodyPr>
          <a:lstStyle/>
          <a:p>
            <a:r>
              <a:rPr lang="en-AU">
                <a:solidFill>
                  <a:srgbClr val="000000"/>
                </a:solidFill>
                <a:latin typeface="Times New Roman" charset="0"/>
              </a:rPr>
              <a:t>NP</a:t>
            </a:r>
          </a:p>
        </p:txBody>
      </p:sp>
      <p:sp>
        <p:nvSpPr>
          <p:cNvPr id="5128" name="Rectangle 8"/>
          <p:cNvSpPr>
            <a:spLocks noChangeArrowheads="1"/>
          </p:cNvSpPr>
          <p:nvPr/>
        </p:nvSpPr>
        <p:spPr bwMode="auto">
          <a:xfrm>
            <a:off x="6726238" y="5224463"/>
            <a:ext cx="4016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spAutoFit/>
          </a:bodyPr>
          <a:lstStyle/>
          <a:p>
            <a:r>
              <a:rPr lang="en-AU">
                <a:solidFill>
                  <a:srgbClr val="000000"/>
                </a:solidFill>
                <a:latin typeface="Times New Roman" charset="0"/>
              </a:rPr>
              <a:t>N</a:t>
            </a:r>
          </a:p>
        </p:txBody>
      </p:sp>
      <p:sp>
        <p:nvSpPr>
          <p:cNvPr id="5129" name="Rectangle 9"/>
          <p:cNvSpPr>
            <a:spLocks noChangeArrowheads="1"/>
          </p:cNvSpPr>
          <p:nvPr/>
        </p:nvSpPr>
        <p:spPr bwMode="auto">
          <a:xfrm>
            <a:off x="1376363" y="5070475"/>
            <a:ext cx="4016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spAutoFit/>
          </a:bodyPr>
          <a:lstStyle/>
          <a:p>
            <a:r>
              <a:rPr lang="en-AU">
                <a:solidFill>
                  <a:srgbClr val="000000"/>
                </a:solidFill>
                <a:latin typeface="Times New Roman" charset="0"/>
              </a:rPr>
              <a:t>N</a:t>
            </a:r>
          </a:p>
        </p:txBody>
      </p:sp>
      <p:sp>
        <p:nvSpPr>
          <p:cNvPr id="5130" name="Rectangle 10"/>
          <p:cNvSpPr>
            <a:spLocks noChangeArrowheads="1"/>
          </p:cNvSpPr>
          <p:nvPr/>
        </p:nvSpPr>
        <p:spPr bwMode="auto">
          <a:xfrm>
            <a:off x="4103688" y="3316288"/>
            <a:ext cx="5699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spAutoFit/>
          </a:bodyPr>
          <a:lstStyle/>
          <a:p>
            <a:r>
              <a:rPr lang="en-AU">
                <a:solidFill>
                  <a:srgbClr val="000000"/>
                </a:solidFill>
                <a:latin typeface="Times New Roman" charset="0"/>
              </a:rPr>
              <a:t>NP</a:t>
            </a:r>
          </a:p>
        </p:txBody>
      </p:sp>
      <p:sp>
        <p:nvSpPr>
          <p:cNvPr id="5131" name="Rectangle 11"/>
          <p:cNvSpPr>
            <a:spLocks noChangeArrowheads="1"/>
          </p:cNvSpPr>
          <p:nvPr/>
        </p:nvSpPr>
        <p:spPr bwMode="auto">
          <a:xfrm>
            <a:off x="833438" y="6022975"/>
            <a:ext cx="11287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spAutoFit/>
          </a:bodyPr>
          <a:lstStyle/>
          <a:p>
            <a:r>
              <a:rPr lang="en-AU">
                <a:solidFill>
                  <a:srgbClr val="000000"/>
                </a:solidFill>
                <a:latin typeface="Times New Roman" charset="0"/>
              </a:rPr>
              <a:t>Melissa</a:t>
            </a:r>
          </a:p>
        </p:txBody>
      </p:sp>
      <p:sp>
        <p:nvSpPr>
          <p:cNvPr id="5132" name="Rectangle 12"/>
          <p:cNvSpPr>
            <a:spLocks noChangeArrowheads="1"/>
          </p:cNvSpPr>
          <p:nvPr/>
        </p:nvSpPr>
        <p:spPr bwMode="auto">
          <a:xfrm>
            <a:off x="6438900" y="6067425"/>
            <a:ext cx="874713"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7" tIns="44450" rIns="90487" bIns="44450">
            <a:spAutoFit/>
          </a:bodyPr>
          <a:lstStyle/>
          <a:p>
            <a:r>
              <a:rPr lang="en-AU">
                <a:solidFill>
                  <a:srgbClr val="000000"/>
                </a:solidFill>
                <a:latin typeface="Times New Roman" charset="0"/>
              </a:rPr>
              <a:t>  Jean</a:t>
            </a:r>
          </a:p>
        </p:txBody>
      </p:sp>
      <p:sp>
        <p:nvSpPr>
          <p:cNvPr id="5133" name="Line 13"/>
          <p:cNvSpPr>
            <a:spLocks noChangeShapeType="1"/>
          </p:cNvSpPr>
          <p:nvPr/>
        </p:nvSpPr>
        <p:spPr bwMode="auto">
          <a:xfrm flipH="1">
            <a:off x="1646238" y="3740150"/>
            <a:ext cx="2854325" cy="49053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34" name="Line 14"/>
          <p:cNvSpPr>
            <a:spLocks noChangeShapeType="1"/>
          </p:cNvSpPr>
          <p:nvPr/>
        </p:nvSpPr>
        <p:spPr bwMode="auto">
          <a:xfrm>
            <a:off x="4541838" y="3729038"/>
            <a:ext cx="0" cy="481012"/>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35" name="Line 15"/>
          <p:cNvSpPr>
            <a:spLocks noChangeShapeType="1"/>
          </p:cNvSpPr>
          <p:nvPr/>
        </p:nvSpPr>
        <p:spPr bwMode="auto">
          <a:xfrm>
            <a:off x="4502150" y="3694113"/>
            <a:ext cx="2459038" cy="604837"/>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36" name="Line 16"/>
          <p:cNvSpPr>
            <a:spLocks noChangeShapeType="1"/>
          </p:cNvSpPr>
          <p:nvPr/>
        </p:nvSpPr>
        <p:spPr bwMode="auto">
          <a:xfrm>
            <a:off x="6985000" y="4772025"/>
            <a:ext cx="0" cy="43656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37" name="Line 17"/>
          <p:cNvSpPr>
            <a:spLocks noChangeShapeType="1"/>
          </p:cNvSpPr>
          <p:nvPr/>
        </p:nvSpPr>
        <p:spPr bwMode="auto">
          <a:xfrm>
            <a:off x="6985000" y="5614988"/>
            <a:ext cx="0" cy="43815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38" name="Line 18"/>
          <p:cNvSpPr>
            <a:spLocks noChangeShapeType="1"/>
          </p:cNvSpPr>
          <p:nvPr/>
        </p:nvSpPr>
        <p:spPr bwMode="auto">
          <a:xfrm>
            <a:off x="4559300" y="4727575"/>
            <a:ext cx="1588" cy="1190625"/>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39" name="Line 19"/>
          <p:cNvSpPr>
            <a:spLocks noChangeShapeType="1"/>
          </p:cNvSpPr>
          <p:nvPr/>
        </p:nvSpPr>
        <p:spPr bwMode="auto">
          <a:xfrm>
            <a:off x="1595438" y="4705350"/>
            <a:ext cx="0" cy="32543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40" name="Line 20"/>
          <p:cNvSpPr>
            <a:spLocks noChangeShapeType="1"/>
          </p:cNvSpPr>
          <p:nvPr/>
        </p:nvSpPr>
        <p:spPr bwMode="auto">
          <a:xfrm>
            <a:off x="1631950" y="5503863"/>
            <a:ext cx="0" cy="481012"/>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Ovr>
    <a:masterClrMapping/>
  </p:clrMapOvr>
  <p:transition xmlns:p14="http://schemas.microsoft.com/office/powerpoint/2010/mai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ln>
            <a:noFill/>
          </a:ln>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487" tIns="44450" rIns="90487" bIns="44450"/>
          <a:lstStyle/>
          <a:p>
            <a:r>
              <a:rPr lang="en-AU"/>
              <a:t>Exercise</a:t>
            </a:r>
          </a:p>
        </p:txBody>
      </p:sp>
      <p:sp>
        <p:nvSpPr>
          <p:cNvPr id="6147" name="Rectangle 3"/>
          <p:cNvSpPr>
            <a:spLocks noGrp="1" noChangeArrowheads="1"/>
          </p:cNvSpPr>
          <p:nvPr>
            <p:ph type="body" idx="1"/>
          </p:nvPr>
        </p:nvSpPr>
        <p:spPr>
          <a:xfrm>
            <a:off x="685800" y="1981200"/>
            <a:ext cx="7772400" cy="4248150"/>
          </a:xfrm>
          <a:noFill/>
          <a:ln/>
          <a:extLs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487" tIns="44450" rIns="90487" bIns="44450"/>
          <a:lstStyle/>
          <a:p>
            <a:pPr>
              <a:buFontTx/>
              <a:buNone/>
            </a:pPr>
            <a:r>
              <a:rPr lang="en-AU" sz="2800" dirty="0"/>
              <a:t>	</a:t>
            </a:r>
            <a:r>
              <a:rPr lang="en-AU" dirty="0"/>
              <a:t>What constituents are coordinated in the sentences below?</a:t>
            </a:r>
          </a:p>
          <a:p>
            <a:pPr lvl="1">
              <a:buFontTx/>
              <a:buNone/>
            </a:pPr>
            <a:r>
              <a:rPr lang="en-AU" dirty="0"/>
              <a:t>a. </a:t>
            </a:r>
            <a:r>
              <a:rPr lang="en-AU" i="1" dirty="0"/>
              <a:t>The man and the boy walked to town.</a:t>
            </a:r>
          </a:p>
          <a:p>
            <a:pPr lvl="1">
              <a:buFontTx/>
              <a:buNone/>
            </a:pPr>
            <a:r>
              <a:rPr lang="en-AU" dirty="0"/>
              <a:t>b. </a:t>
            </a:r>
            <a:r>
              <a:rPr lang="en-AU" i="1" dirty="0"/>
              <a:t>The singer sang at the concert and in the shower.</a:t>
            </a:r>
          </a:p>
          <a:p>
            <a:pPr lvl="1">
              <a:buFontTx/>
              <a:buNone/>
            </a:pPr>
            <a:r>
              <a:rPr lang="en-AU" dirty="0"/>
              <a:t>c. </a:t>
            </a:r>
            <a:r>
              <a:rPr lang="en-AU" i="1" dirty="0"/>
              <a:t>Gertrude whistled at boys and patted dogs.</a:t>
            </a:r>
            <a:endParaRPr lang="en-AU" dirty="0"/>
          </a:p>
          <a:p>
            <a:pPr lvl="1">
              <a:buFontTx/>
              <a:buNone/>
            </a:pPr>
            <a:r>
              <a:rPr lang="en-AU" dirty="0"/>
              <a:t>d. </a:t>
            </a:r>
            <a:r>
              <a:rPr lang="en-AU" i="1" dirty="0"/>
              <a:t>Melissa ate chicken and Angela talked turkey.</a:t>
            </a:r>
          </a:p>
          <a:p>
            <a:pPr lvl="1">
              <a:buFontTx/>
              <a:buNone/>
            </a:pPr>
            <a:r>
              <a:rPr lang="en-AU" dirty="0"/>
              <a:t>e. </a:t>
            </a:r>
            <a:r>
              <a:rPr lang="en-AU" i="1" dirty="0"/>
              <a:t>Henry and Alfred walked, talked and fought in the park.</a:t>
            </a:r>
          </a:p>
        </p:txBody>
      </p:sp>
    </p:spTree>
  </p:cSld>
  <p:clrMapOvr>
    <a:masterClrMapping/>
  </p:clrMapOvr>
  <p:transition xmlns:p14="http://schemas.microsoft.com/office/powerpoint/2010/mai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ln/>
        </p:spPr>
        <p:txBody>
          <a:bodyPr/>
          <a:lstStyle/>
          <a:p>
            <a:r>
              <a:rPr lang="en-AU"/>
              <a:t>Pragmatics and coordination</a:t>
            </a:r>
          </a:p>
        </p:txBody>
      </p:sp>
      <p:sp>
        <p:nvSpPr>
          <p:cNvPr id="13315" name="Rectangle 3"/>
          <p:cNvSpPr>
            <a:spLocks noGrp="1" noChangeArrowheads="1"/>
          </p:cNvSpPr>
          <p:nvPr>
            <p:ph type="body" idx="1"/>
          </p:nvPr>
        </p:nvSpPr>
        <p:spPr/>
        <p:txBody>
          <a:bodyPr>
            <a:normAutofit/>
          </a:bodyPr>
          <a:lstStyle/>
          <a:p>
            <a:r>
              <a:rPr lang="en-AU" dirty="0"/>
              <a:t>Coordinating conjunctions have simple meanings.</a:t>
            </a:r>
          </a:p>
          <a:p>
            <a:r>
              <a:rPr lang="en-AU" dirty="0"/>
              <a:t>In context these meanings may be augmented.</a:t>
            </a:r>
          </a:p>
          <a:p>
            <a:pPr lvl="1"/>
            <a:r>
              <a:rPr lang="en-AU" dirty="0"/>
              <a:t>a. </a:t>
            </a:r>
            <a:r>
              <a:rPr lang="en-AU" i="1" dirty="0"/>
              <a:t>I crashed the car and drank too much.</a:t>
            </a:r>
          </a:p>
          <a:p>
            <a:pPr lvl="1"/>
            <a:r>
              <a:rPr lang="en-AU" dirty="0"/>
              <a:t>b. </a:t>
            </a:r>
            <a:r>
              <a:rPr lang="en-AU" i="1" dirty="0"/>
              <a:t>I drank too much and crashed the car.</a:t>
            </a:r>
          </a:p>
          <a:p>
            <a:r>
              <a:rPr lang="en-AU" dirty="0"/>
              <a:t>The meaning of an utterance is not just the meaning of the code.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ln/>
        </p:spPr>
        <p:txBody>
          <a:bodyPr/>
          <a:lstStyle/>
          <a:p>
            <a:r>
              <a:rPr lang="en-AU"/>
              <a:t>Application</a:t>
            </a:r>
          </a:p>
        </p:txBody>
      </p:sp>
      <p:sp>
        <p:nvSpPr>
          <p:cNvPr id="14339" name="Rectangle 3"/>
          <p:cNvSpPr>
            <a:spLocks noGrp="1" noChangeArrowheads="1"/>
          </p:cNvSpPr>
          <p:nvPr>
            <p:ph type="body" idx="1"/>
          </p:nvPr>
        </p:nvSpPr>
        <p:spPr/>
        <p:txBody>
          <a:bodyPr/>
          <a:lstStyle/>
          <a:p>
            <a:pPr>
              <a:lnSpc>
                <a:spcPct val="90000"/>
              </a:lnSpc>
              <a:buFontTx/>
              <a:buNone/>
            </a:pPr>
            <a:r>
              <a:rPr lang="en-AU" sz="2800" dirty="0"/>
              <a:t>	</a:t>
            </a:r>
            <a:r>
              <a:rPr lang="en-AU" i="1" dirty="0"/>
              <a:t>Curley's wife lay with a half-covering of yellow hay. And the meanness and the </a:t>
            </a:r>
            <a:r>
              <a:rPr lang="en-AU" i="1" dirty="0" err="1"/>
              <a:t>plannings</a:t>
            </a:r>
            <a:r>
              <a:rPr lang="en-AU" i="1" dirty="0"/>
              <a:t> and the discontent and the ache for attention were all gone from her face. She was very pretty and simple, and her face was sweet and young. Now her rouged cheeks and her reddened lips made her seem alive and sleeping very lightly.</a:t>
            </a:r>
            <a:endParaRPr lang="en-AU" sz="2800" i="1" dirty="0"/>
          </a:p>
          <a:p>
            <a:pPr lvl="1">
              <a:lnSpc>
                <a:spcPct val="90000"/>
              </a:lnSpc>
              <a:buFontTx/>
              <a:buNone/>
            </a:pPr>
            <a:r>
              <a:rPr lang="en-AU" dirty="0"/>
              <a:t>from 'Of Mice and Men'</a:t>
            </a:r>
          </a:p>
          <a:p>
            <a:pPr lvl="1">
              <a:lnSpc>
                <a:spcPct val="90000"/>
              </a:lnSpc>
              <a:buFontTx/>
              <a:buNone/>
            </a:pPr>
            <a:r>
              <a:rPr lang="en-AU" dirty="0"/>
              <a:t>by John Steinbeck</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ln/>
        </p:spPr>
        <p:txBody>
          <a:bodyPr/>
          <a:lstStyle/>
          <a:p>
            <a:r>
              <a:rPr lang="en-AU"/>
              <a:t>Kinds of sentences</a:t>
            </a:r>
          </a:p>
        </p:txBody>
      </p:sp>
      <p:sp>
        <p:nvSpPr>
          <p:cNvPr id="15363" name="Rectangle 3"/>
          <p:cNvSpPr>
            <a:spLocks noGrp="1" noChangeArrowheads="1"/>
          </p:cNvSpPr>
          <p:nvPr>
            <p:ph type="body" idx="1"/>
          </p:nvPr>
        </p:nvSpPr>
        <p:spPr/>
        <p:txBody>
          <a:bodyPr>
            <a:normAutofit/>
          </a:bodyPr>
          <a:lstStyle/>
          <a:p>
            <a:pPr>
              <a:lnSpc>
                <a:spcPct val="90000"/>
              </a:lnSpc>
            </a:pPr>
            <a:r>
              <a:rPr lang="en-AU" dirty="0"/>
              <a:t>Major</a:t>
            </a:r>
          </a:p>
          <a:p>
            <a:pPr lvl="1">
              <a:lnSpc>
                <a:spcPct val="90000"/>
              </a:lnSpc>
            </a:pPr>
            <a:r>
              <a:rPr lang="en-AU" dirty="0"/>
              <a:t>contain no elided constituents</a:t>
            </a:r>
          </a:p>
          <a:p>
            <a:pPr>
              <a:lnSpc>
                <a:spcPct val="90000"/>
              </a:lnSpc>
            </a:pPr>
            <a:r>
              <a:rPr lang="en-AU" dirty="0"/>
              <a:t>Minor</a:t>
            </a:r>
          </a:p>
          <a:p>
            <a:pPr lvl="1">
              <a:lnSpc>
                <a:spcPct val="90000"/>
              </a:lnSpc>
            </a:pPr>
            <a:r>
              <a:rPr lang="en-AU" dirty="0"/>
              <a:t>contain elided (missing but essential) constituents.</a:t>
            </a:r>
          </a:p>
          <a:p>
            <a:pPr>
              <a:lnSpc>
                <a:spcPct val="90000"/>
              </a:lnSpc>
            </a:pPr>
            <a:r>
              <a:rPr lang="en-AU" dirty="0"/>
              <a:t>Complete</a:t>
            </a:r>
          </a:p>
          <a:p>
            <a:pPr lvl="1">
              <a:lnSpc>
                <a:spcPct val="90000"/>
              </a:lnSpc>
            </a:pPr>
            <a:r>
              <a:rPr lang="en-AU" dirty="0"/>
              <a:t>Speaker finished what (s)he intended to say.</a:t>
            </a:r>
          </a:p>
          <a:p>
            <a:pPr>
              <a:lnSpc>
                <a:spcPct val="90000"/>
              </a:lnSpc>
            </a:pPr>
            <a:r>
              <a:rPr lang="en-AU" dirty="0"/>
              <a:t>Incomplete</a:t>
            </a:r>
          </a:p>
          <a:p>
            <a:pPr lvl="1">
              <a:lnSpc>
                <a:spcPct val="90000"/>
              </a:lnSpc>
            </a:pPr>
            <a:r>
              <a:rPr lang="en-AU" dirty="0"/>
              <a:t>Sentence is interrupted or unfinished.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theme/theme1.xml><?xml version="1.0" encoding="utf-8"?>
<a:theme xmlns:a="http://schemas.openxmlformats.org/drawingml/2006/main" name="K &amp; A i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K &amp; A iv.potx</Template>
  <TotalTime>36</TotalTime>
  <Words>170</Words>
  <Application>Microsoft Macintosh PowerPoint</Application>
  <PresentationFormat>On-screen Show (4:3)</PresentationFormat>
  <Paragraphs>45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K &amp; A iv</vt:lpstr>
      <vt:lpstr>Coordination</vt:lpstr>
      <vt:lpstr>Coordination</vt:lpstr>
      <vt:lpstr>Representing the structure of coordination</vt:lpstr>
      <vt:lpstr>Exercise</vt:lpstr>
      <vt:lpstr>Pragmatics and coordination</vt:lpstr>
      <vt:lpstr>Application</vt:lpstr>
      <vt:lpstr>Kinds of sentences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Koenraad Kuiper</dc:creator>
  <cp:lastModifiedBy>Koenraad Kuiper</cp:lastModifiedBy>
  <cp:revision>8</cp:revision>
  <dcterms:created xsi:type="dcterms:W3CDTF">2016-04-08T07:16:18Z</dcterms:created>
  <dcterms:modified xsi:type="dcterms:W3CDTF">2016-06-14T00:15:10Z</dcterms:modified>
</cp:coreProperties>
</file>