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9585"/>
            <a:ext cx="7772400" cy="1178060"/>
          </a:xfrm>
        </p:spPr>
        <p:txBody>
          <a:bodyPr/>
          <a:lstStyle/>
          <a:p>
            <a:r>
              <a:rPr lang="en-AU" dirty="0"/>
              <a:t>Syntactic relatedness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7645"/>
            <a:ext cx="6400800" cy="688478"/>
          </a:xfrm>
        </p:spPr>
        <p:txBody>
          <a:bodyPr/>
          <a:lstStyle/>
          <a:p>
            <a:r>
              <a:rPr lang="en-AU" dirty="0"/>
              <a:t>Kuiper and Allan Chapter 8.2-8.3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Relative clauses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Data</a:t>
            </a:r>
          </a:p>
          <a:p>
            <a:pPr lvl="1"/>
            <a:r>
              <a:rPr lang="en-AU"/>
              <a:t>[NP </a:t>
            </a:r>
            <a:r>
              <a:rPr lang="en-AU" i="1"/>
              <a:t>the person</a:t>
            </a:r>
            <a:r>
              <a:rPr lang="en-AU"/>
              <a:t> [S' </a:t>
            </a:r>
            <a:r>
              <a:rPr lang="en-AU" i="1"/>
              <a:t>whom</a:t>
            </a:r>
            <a:r>
              <a:rPr lang="en-AU"/>
              <a:t> [S </a:t>
            </a:r>
            <a:r>
              <a:rPr lang="en-AU" i="1"/>
              <a:t>I met yesterday</a:t>
            </a:r>
            <a:r>
              <a:rPr lang="en-AU"/>
              <a:t>]]]</a:t>
            </a:r>
          </a:p>
          <a:p>
            <a:r>
              <a:rPr lang="en-AU"/>
              <a:t>Relative clauses are introduced by relative pronouns which are WH words.</a:t>
            </a:r>
          </a:p>
          <a:p>
            <a:r>
              <a:rPr lang="en-AU"/>
              <a:t>Relative pronouns have been moved.</a:t>
            </a:r>
          </a:p>
          <a:p>
            <a:r>
              <a:rPr lang="en-AU"/>
              <a:t>No tense movement.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Questions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yes/no </a:t>
            </a:r>
          </a:p>
          <a:p>
            <a:pPr lvl="1">
              <a:lnSpc>
                <a:spcPct val="90000"/>
              </a:lnSpc>
            </a:pPr>
            <a:r>
              <a:rPr lang="en-AU"/>
              <a:t>Answer to these is either yes or no.</a:t>
            </a:r>
          </a:p>
          <a:p>
            <a:pPr>
              <a:lnSpc>
                <a:spcPct val="90000"/>
              </a:lnSpc>
            </a:pPr>
            <a:r>
              <a:rPr lang="en-AU"/>
              <a:t>Wh</a:t>
            </a:r>
          </a:p>
          <a:p>
            <a:pPr lvl="1">
              <a:lnSpc>
                <a:spcPct val="90000"/>
              </a:lnSpc>
            </a:pPr>
            <a:r>
              <a:rPr lang="en-AU"/>
              <a:t>Answer to these is some functional constituent of the clause, e.g.</a:t>
            </a:r>
          </a:p>
          <a:p>
            <a:pPr lvl="2">
              <a:lnSpc>
                <a:spcPct val="90000"/>
              </a:lnSpc>
            </a:pPr>
            <a:r>
              <a:rPr lang="en-AU"/>
              <a:t>subject</a:t>
            </a:r>
          </a:p>
          <a:p>
            <a:pPr lvl="2">
              <a:lnSpc>
                <a:spcPct val="90000"/>
              </a:lnSpc>
            </a:pPr>
            <a:r>
              <a:rPr lang="en-AU"/>
              <a:t>object</a:t>
            </a:r>
          </a:p>
          <a:p>
            <a:pPr lvl="2">
              <a:lnSpc>
                <a:spcPct val="90000"/>
              </a:lnSpc>
            </a:pPr>
            <a:r>
              <a:rPr lang="en-AU"/>
              <a:t>adverbial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Yes/no questions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Data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1.a.	</a:t>
            </a:r>
            <a:r>
              <a:rPr lang="en-AU" i="1" dirty="0"/>
              <a:t>John is </a:t>
            </a:r>
            <a:r>
              <a:rPr lang="en-AU" i="1" dirty="0" smtClean="0"/>
              <a:t> eating</a:t>
            </a:r>
            <a:r>
              <a:rPr lang="en-AU" i="1" dirty="0"/>
              <a:t>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1.b </a:t>
            </a:r>
            <a:r>
              <a:rPr lang="en-AU" i="1" dirty="0"/>
              <a:t>Is 	John     eating?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2.a	 </a:t>
            </a:r>
            <a:r>
              <a:rPr lang="en-AU" dirty="0" smtClean="0"/>
              <a:t>   </a:t>
            </a:r>
            <a:r>
              <a:rPr lang="en-AU" i="1" dirty="0" smtClean="0"/>
              <a:t>Geraldine </a:t>
            </a:r>
            <a:r>
              <a:rPr lang="en-AU" i="1" dirty="0"/>
              <a:t>has 	</a:t>
            </a:r>
            <a:r>
              <a:rPr lang="en-AU" i="1" dirty="0" smtClean="0"/>
              <a:t>   dined</a:t>
            </a:r>
            <a:r>
              <a:rPr lang="en-AU" i="1" dirty="0"/>
              <a:t>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2.b </a:t>
            </a:r>
            <a:r>
              <a:rPr lang="en-AU" i="1" dirty="0"/>
              <a:t>Has Geraldine             dined?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3.a	    </a:t>
            </a:r>
            <a:r>
              <a:rPr lang="en-AU" dirty="0" smtClean="0"/>
              <a:t>    </a:t>
            </a:r>
            <a:r>
              <a:rPr lang="en-AU" i="1" dirty="0" smtClean="0"/>
              <a:t>Pauline </a:t>
            </a:r>
            <a:r>
              <a:rPr lang="en-AU" i="1" dirty="0"/>
              <a:t>might	 come.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3.b </a:t>
            </a:r>
            <a:r>
              <a:rPr lang="en-AU" i="1" dirty="0"/>
              <a:t>Might  Pauline	           </a:t>
            </a:r>
            <a:r>
              <a:rPr lang="en-AU" i="1" dirty="0" smtClean="0"/>
              <a:t>     come</a:t>
            </a:r>
            <a:r>
              <a:rPr lang="en-AU" i="1" dirty="0"/>
              <a:t>?</a:t>
            </a:r>
          </a:p>
          <a:p>
            <a:pPr>
              <a:lnSpc>
                <a:spcPct val="90000"/>
              </a:lnSpc>
            </a:pPr>
            <a:r>
              <a:rPr lang="en-AU" dirty="0"/>
              <a:t>What is the relationship between the declarative form and the interrogative form?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Movement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There appear to be syntactic rules which relate an extraction site to a landing site.</a:t>
            </a:r>
          </a:p>
          <a:p>
            <a:pPr>
              <a:lnSpc>
                <a:spcPct val="90000"/>
              </a:lnSpc>
            </a:pPr>
            <a:r>
              <a:rPr lang="en-AU"/>
              <a:t>These rules are often termed transformations.</a:t>
            </a:r>
          </a:p>
          <a:p>
            <a:pPr>
              <a:lnSpc>
                <a:spcPct val="90000"/>
              </a:lnSpc>
            </a:pPr>
            <a:r>
              <a:rPr lang="en-AU"/>
              <a:t>In yes/no questions the first auxiliary verb appears to be moved to the left of the subject.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Yes/no questions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More data</a:t>
            </a:r>
          </a:p>
          <a:p>
            <a:pPr lvl="1"/>
            <a:r>
              <a:rPr lang="en-AU" dirty="0"/>
              <a:t>1.a          </a:t>
            </a:r>
            <a:r>
              <a:rPr lang="en-AU" i="1" dirty="0" err="1"/>
              <a:t>Ethne</a:t>
            </a:r>
            <a:r>
              <a:rPr lang="en-AU" i="1" dirty="0"/>
              <a:t> write</a:t>
            </a:r>
            <a:r>
              <a:rPr lang="en-AU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</a:t>
            </a:r>
            <a:r>
              <a:rPr lang="en-AU" i="1" dirty="0"/>
              <a:t> letters.</a:t>
            </a:r>
            <a:endParaRPr lang="en-AU" dirty="0"/>
          </a:p>
          <a:p>
            <a:pPr lvl="1"/>
            <a:r>
              <a:rPr lang="en-AU" dirty="0"/>
              <a:t>1.b </a:t>
            </a:r>
            <a:r>
              <a:rPr lang="en-AU" i="1" dirty="0"/>
              <a:t>Doe</a:t>
            </a:r>
            <a:r>
              <a:rPr lang="en-AU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</a:t>
            </a:r>
            <a:r>
              <a:rPr lang="en-AU" i="1" dirty="0"/>
              <a:t> </a:t>
            </a:r>
            <a:r>
              <a:rPr lang="en-AU" i="1" dirty="0" err="1"/>
              <a:t>Ethne</a:t>
            </a:r>
            <a:r>
              <a:rPr lang="en-AU" i="1" dirty="0"/>
              <a:t> write  letters?</a:t>
            </a:r>
            <a:endParaRPr lang="en-AU" dirty="0"/>
          </a:p>
          <a:p>
            <a:pPr lvl="1"/>
            <a:r>
              <a:rPr lang="en-AU" dirty="0"/>
              <a:t>2.a 	   </a:t>
            </a:r>
            <a:r>
              <a:rPr lang="en-AU" dirty="0" smtClean="0"/>
              <a:t>   </a:t>
            </a:r>
            <a:r>
              <a:rPr lang="en-AU" i="1" dirty="0" smtClean="0"/>
              <a:t>Thomas </a:t>
            </a:r>
            <a:r>
              <a:rPr lang="en-AU" i="1" dirty="0"/>
              <a:t>skate</a:t>
            </a:r>
            <a:r>
              <a:rPr lang="en-AU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</a:t>
            </a:r>
            <a:r>
              <a:rPr lang="en-AU" i="1" dirty="0"/>
              <a:t> on thin ice.</a:t>
            </a:r>
          </a:p>
          <a:p>
            <a:pPr lvl="1"/>
            <a:r>
              <a:rPr lang="en-AU" dirty="0"/>
              <a:t>2.b </a:t>
            </a:r>
            <a:r>
              <a:rPr lang="en-AU" i="1" dirty="0"/>
              <a:t>Doe</a:t>
            </a:r>
            <a:r>
              <a:rPr lang="en-AU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</a:t>
            </a:r>
            <a:r>
              <a:rPr lang="en-AU" i="1" dirty="0"/>
              <a:t> Thomas </a:t>
            </a:r>
            <a:r>
              <a:rPr lang="en-AU" i="1" dirty="0" smtClean="0"/>
              <a:t> skate  </a:t>
            </a:r>
            <a:r>
              <a:rPr lang="en-AU" i="1" dirty="0"/>
              <a:t>on thin ice?</a:t>
            </a:r>
          </a:p>
          <a:p>
            <a:r>
              <a:rPr lang="en-AU" dirty="0"/>
              <a:t>What has moved and what are the extraction and landing sites here?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Tense movement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In yes/no questions tense is moved from the first auxiliary position to a position to the left of the subject.</a:t>
            </a:r>
          </a:p>
          <a:p>
            <a:r>
              <a:rPr lang="en-AU"/>
              <a:t>It takes with it any auxiliary verb it may be attached to.</a:t>
            </a:r>
          </a:p>
          <a:p>
            <a:r>
              <a:rPr lang="en-AU"/>
              <a:t>It cannot take with it any lexical verb it is attached to.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WH questions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Data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1.a </a:t>
            </a:r>
            <a:r>
              <a:rPr lang="en-AU" i="1" dirty="0"/>
              <a:t>When is Marcia coming?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1.b </a:t>
            </a:r>
            <a:r>
              <a:rPr lang="en-AU" i="1" dirty="0"/>
              <a:t>Marcia is coming tomorrow.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2.a </a:t>
            </a:r>
            <a:r>
              <a:rPr lang="en-AU" i="1" dirty="0"/>
              <a:t>What has Marcel brought?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2.b </a:t>
            </a:r>
            <a:r>
              <a:rPr lang="en-AU" i="1" dirty="0"/>
              <a:t>Marcel has brought the wine.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3.a </a:t>
            </a:r>
            <a:r>
              <a:rPr lang="en-AU" i="1" dirty="0"/>
              <a:t>Where will we eat tomorrow?</a:t>
            </a:r>
            <a:endParaRPr lang="en-AU" dirty="0"/>
          </a:p>
          <a:p>
            <a:pPr lvl="1">
              <a:lnSpc>
                <a:spcPct val="90000"/>
              </a:lnSpc>
            </a:pPr>
            <a:r>
              <a:rPr lang="en-AU" dirty="0"/>
              <a:t>3.b </a:t>
            </a:r>
            <a:r>
              <a:rPr lang="en-AU" i="1" dirty="0"/>
              <a:t>We will eat outside tomorrow.</a:t>
            </a:r>
            <a:endParaRPr lang="en-AU" dirty="0"/>
          </a:p>
          <a:p>
            <a:pPr>
              <a:lnSpc>
                <a:spcPct val="90000"/>
              </a:lnSpc>
            </a:pPr>
            <a:r>
              <a:rPr lang="en-AU" dirty="0"/>
              <a:t>What is the relationship between the interrogative and declarative forms?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 dirty="0"/>
              <a:t>WH movement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WH questions seem to be formed by tense movement.</a:t>
            </a:r>
          </a:p>
          <a:p>
            <a:pPr>
              <a:lnSpc>
                <a:spcPct val="90000"/>
              </a:lnSpc>
            </a:pPr>
            <a:r>
              <a:rPr lang="en-AU" dirty="0"/>
              <a:t>&amp; the movement of a WH phrase (including an interrogative pronoun) to the left of the subject.</a:t>
            </a:r>
          </a:p>
          <a:p>
            <a:pPr>
              <a:lnSpc>
                <a:spcPct val="90000"/>
              </a:lnSpc>
            </a:pPr>
            <a:r>
              <a:rPr lang="en-AU" dirty="0"/>
              <a:t>Data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1.a </a:t>
            </a:r>
            <a:r>
              <a:rPr lang="en-AU" i="1" dirty="0"/>
              <a:t>What has the cat caught?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1.b </a:t>
            </a:r>
            <a:r>
              <a:rPr lang="en-AU" i="1" dirty="0"/>
              <a:t>*What has the cat caught the bird?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2.a </a:t>
            </a:r>
            <a:r>
              <a:rPr lang="en-AU" i="1" dirty="0"/>
              <a:t>The cat was purring.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2.b </a:t>
            </a:r>
            <a:r>
              <a:rPr lang="en-AU" i="1" dirty="0"/>
              <a:t>*What was the cat purring?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n-AU" sz="3100">
                <a:solidFill>
                  <a:schemeClr val="tx1"/>
                </a:solidFill>
              </a:rPr>
              <a:t/>
            </a:r>
            <a:br>
              <a:rPr lang="en-AU" sz="3100">
                <a:solidFill>
                  <a:schemeClr val="tx1"/>
                </a:solidFill>
              </a:rPr>
            </a:br>
            <a:r>
              <a:rPr lang="en-AU" sz="3100"/>
              <a:t>Application</a:t>
            </a:r>
            <a:r>
              <a:rPr lang="en-AU" sz="3100">
                <a:solidFill>
                  <a:schemeClr val="tx1"/>
                </a:solidFill>
              </a:rPr>
              <a:t/>
            </a:r>
            <a:br>
              <a:rPr lang="en-AU" sz="3100">
                <a:solidFill>
                  <a:schemeClr val="tx1"/>
                </a:solidFill>
              </a:rPr>
            </a:br>
            <a:endParaRPr lang="en-AU" sz="310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 sz="2000"/>
              <a:t>	</a:t>
            </a:r>
            <a:r>
              <a:rPr lang="en-AU" sz="2000" i="1"/>
              <a:t>'When I say, therefore, that Mycroft has better powers of observation than I, you may take it that I am speaking the exact and literal truth.'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i="1"/>
              <a:t>	'Is he your junior?'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i="1"/>
              <a:t>	'Seven years my senior.'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i="1"/>
              <a:t>	'How comes it that he is unknown?'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i="1"/>
              <a:t>	'Oh, he is very well known in his own circle.'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i="1"/>
              <a:t>	'Where, then?'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i="1"/>
              <a:t>	‘Well, in the Diogenes Club, for example.'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i="1"/>
              <a:t>	I had never heard of this institution, and my face must have proclaimed as much, for Sherlock Holmes pulled out his watch.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i="1"/>
              <a:t>				</a:t>
            </a:r>
            <a:r>
              <a:rPr lang="en-AU" sz="2000"/>
              <a:t>from </a:t>
            </a:r>
            <a:r>
              <a:rPr lang="en-AU" sz="2000" i="1"/>
              <a:t>The Greek Interpreter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000" i="1"/>
              <a:t>				</a:t>
            </a:r>
            <a:r>
              <a:rPr lang="en-AU" sz="2000"/>
              <a:t>by Sir Arthur Conan Doyle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38</TotalTime>
  <Words>345</Words>
  <Application>Microsoft Macintosh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K &amp; A iv</vt:lpstr>
      <vt:lpstr>Syntactic relatedness</vt:lpstr>
      <vt:lpstr>Questions</vt:lpstr>
      <vt:lpstr>Yes/no questions</vt:lpstr>
      <vt:lpstr>Movement</vt:lpstr>
      <vt:lpstr>Yes/no questions</vt:lpstr>
      <vt:lpstr>Tense movement</vt:lpstr>
      <vt:lpstr>WH questions</vt:lpstr>
      <vt:lpstr>WH movement</vt:lpstr>
      <vt:lpstr> Application </vt:lpstr>
      <vt:lpstr>Relative clauses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10</cp:revision>
  <dcterms:created xsi:type="dcterms:W3CDTF">2016-04-08T07:16:18Z</dcterms:created>
  <dcterms:modified xsi:type="dcterms:W3CDTF">2016-06-14T00:15:22Z</dcterms:modified>
</cp:coreProperties>
</file>