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More syntactic relationships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</a:t>
            </a:r>
            <a:r>
              <a:rPr lang="en-US" smtClean="0"/>
              <a:t>8.2.3 - 5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Commands</a:t>
            </a:r>
            <a:br>
              <a:rPr lang="en-AU"/>
            </a:br>
            <a:r>
              <a:rPr lang="en-AU"/>
              <a:t>(the imperative)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/>
              <a:t>a. </a:t>
            </a:r>
            <a:r>
              <a:rPr lang="en-AU" i="1"/>
              <a:t>Eat your porridge.</a:t>
            </a:r>
            <a:endParaRPr lang="en-AU"/>
          </a:p>
          <a:p>
            <a:pPr lvl="1"/>
            <a:r>
              <a:rPr lang="en-AU"/>
              <a:t>b. </a:t>
            </a:r>
            <a:r>
              <a:rPr lang="en-AU" i="1"/>
              <a:t>Dry the dishes.</a:t>
            </a:r>
            <a:endParaRPr lang="en-AU"/>
          </a:p>
          <a:p>
            <a:pPr lvl="1"/>
            <a:r>
              <a:rPr lang="en-AU"/>
              <a:t>c. </a:t>
            </a:r>
            <a:r>
              <a:rPr lang="en-AU" i="1"/>
              <a:t>Get off to school.</a:t>
            </a:r>
          </a:p>
          <a:p>
            <a:r>
              <a:rPr lang="en-AU"/>
              <a:t>No overt subject.</a:t>
            </a:r>
          </a:p>
          <a:p>
            <a:r>
              <a:rPr lang="en-AU"/>
              <a:t>No auxiliary.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Application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Find the imperative sentences in the following advertisement. Why are they being used?</a:t>
            </a:r>
          </a:p>
          <a:p>
            <a:pPr lvl="1"/>
            <a:r>
              <a:rPr lang="en-AU" i="1" dirty="0"/>
              <a:t>Come to life in Singapore and explore the fabulous 'Circle'. Take in the lyric isles of </a:t>
            </a:r>
            <a:r>
              <a:rPr lang="en-AU" i="1" dirty="0" err="1"/>
              <a:t>Tioman</a:t>
            </a:r>
            <a:r>
              <a:rPr lang="en-AU" i="1" dirty="0"/>
              <a:t> and </a:t>
            </a:r>
            <a:r>
              <a:rPr lang="en-AU" i="1" dirty="0" err="1"/>
              <a:t>Rawa</a:t>
            </a:r>
            <a:r>
              <a:rPr lang="en-AU" i="1" dirty="0"/>
              <a:t>. The virgin beaches and cool highlands across the causeway. Jewel-like Penang. Sensual Bali.  Take home a million memories.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Passive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1.a </a:t>
            </a:r>
            <a:r>
              <a:rPr lang="en-AU" i="1" dirty="0"/>
              <a:t>Freda drives Porsches.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1.b </a:t>
            </a:r>
            <a:r>
              <a:rPr lang="en-AU" i="1" dirty="0"/>
              <a:t>Porsches are driven by Freda.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2.a </a:t>
            </a:r>
            <a:r>
              <a:rPr lang="en-AU" i="1" dirty="0"/>
              <a:t>The sheep are eating grass.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2.b </a:t>
            </a:r>
            <a:r>
              <a:rPr lang="en-AU" i="1" dirty="0"/>
              <a:t>Grass is being eaten by the sheep.</a:t>
            </a:r>
          </a:p>
          <a:p>
            <a:pPr>
              <a:lnSpc>
                <a:spcPct val="90000"/>
              </a:lnSpc>
            </a:pPr>
            <a:r>
              <a:rPr lang="en-AU" dirty="0"/>
              <a:t>Passives have the object of the verb in subject position</a:t>
            </a:r>
          </a:p>
          <a:p>
            <a:pPr>
              <a:lnSpc>
                <a:spcPct val="90000"/>
              </a:lnSpc>
            </a:pPr>
            <a:r>
              <a:rPr lang="en-AU" dirty="0"/>
              <a:t>They have a form of </a:t>
            </a:r>
            <a:r>
              <a:rPr lang="en-AU" i="1" dirty="0"/>
              <a:t>be</a:t>
            </a:r>
            <a:r>
              <a:rPr lang="en-AU" dirty="0"/>
              <a:t> followed by the perfective participle.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Other forms of the passive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Data</a:t>
            </a:r>
          </a:p>
          <a:p>
            <a:pPr lvl="1"/>
            <a:r>
              <a:rPr lang="en-AU" i="1"/>
              <a:t>Porsches get driven by Freda.</a:t>
            </a:r>
          </a:p>
          <a:p>
            <a:pPr lvl="1"/>
            <a:r>
              <a:rPr lang="en-AU" i="1"/>
              <a:t>Grass gets eaten by the sheep.</a:t>
            </a:r>
          </a:p>
          <a:p>
            <a:pPr lvl="1"/>
            <a:r>
              <a:rPr lang="en-AU" i="1"/>
              <a:t>Porsches get driven.</a:t>
            </a:r>
          </a:p>
          <a:p>
            <a:pPr lvl="1"/>
            <a:r>
              <a:rPr lang="en-AU" i="1"/>
              <a:t>The grass gets eaten.</a:t>
            </a:r>
          </a:p>
          <a:p>
            <a:r>
              <a:rPr lang="en-AU" i="1"/>
              <a:t>get</a:t>
            </a:r>
            <a:r>
              <a:rPr lang="en-AU"/>
              <a:t> can be used in place of </a:t>
            </a:r>
            <a:r>
              <a:rPr lang="en-AU" i="1"/>
              <a:t>be</a:t>
            </a:r>
            <a:r>
              <a:rPr lang="en-AU"/>
              <a:t>.</a:t>
            </a:r>
          </a:p>
          <a:p>
            <a:r>
              <a:rPr lang="en-AU"/>
              <a:t>The 'logical subject' can be left out.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Tag questions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1.a </a:t>
            </a:r>
            <a:r>
              <a:rPr lang="en-AU" i="1" dirty="0"/>
              <a:t>He has eaten his porridge.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1.b </a:t>
            </a:r>
            <a:r>
              <a:rPr lang="en-AU" i="1" dirty="0"/>
              <a:t>He has eaten his porridge, hasn't he?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2.a </a:t>
            </a:r>
            <a:r>
              <a:rPr lang="en-AU" i="1" dirty="0"/>
              <a:t>They could be coming.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2.b </a:t>
            </a:r>
            <a:r>
              <a:rPr lang="en-AU" i="1" dirty="0"/>
              <a:t>They could be coming, couldn't they?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3.a </a:t>
            </a:r>
            <a:r>
              <a:rPr lang="en-AU" i="1" dirty="0"/>
              <a:t>The old man whom he saw did not come.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3.b </a:t>
            </a:r>
            <a:r>
              <a:rPr lang="en-AU" i="1" dirty="0"/>
              <a:t>*The old man whom he saw, didn't he, did not come.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4.a </a:t>
            </a:r>
            <a:r>
              <a:rPr lang="en-AU" i="1" dirty="0"/>
              <a:t>I haven't been to see Roger when he is late.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4.b</a:t>
            </a:r>
            <a:r>
              <a:rPr lang="en-AU" i="1" dirty="0"/>
              <a:t>*I haven't been to see Roger when he is late, isn't he?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Preposing</a:t>
            </a:r>
            <a:endParaRPr lang="en-AU" i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1.a </a:t>
            </a:r>
            <a:r>
              <a:rPr lang="en-AU" i="1" dirty="0"/>
              <a:t>John came in.</a:t>
            </a:r>
            <a:endParaRPr lang="en-AU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1.b </a:t>
            </a:r>
            <a:r>
              <a:rPr lang="en-AU" i="1" dirty="0"/>
              <a:t>In came John.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2.a </a:t>
            </a:r>
            <a:r>
              <a:rPr lang="en-AU" i="1" dirty="0"/>
              <a:t>The horse trotted down the road.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2.b </a:t>
            </a:r>
            <a:r>
              <a:rPr lang="en-AU" i="1" dirty="0"/>
              <a:t>Down the road trotted the horse.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3.a. </a:t>
            </a:r>
            <a:r>
              <a:rPr lang="en-AU" i="1" dirty="0"/>
              <a:t>The man left because John came in.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3.b </a:t>
            </a:r>
            <a:r>
              <a:rPr lang="en-AU" i="1" dirty="0"/>
              <a:t>*The man left because in came John.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4.a </a:t>
            </a:r>
            <a:r>
              <a:rPr lang="en-AU" i="1" dirty="0"/>
              <a:t>The man who was caught when the horse trotted down the road was Jim Anderson.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4.b </a:t>
            </a:r>
            <a:r>
              <a:rPr lang="en-AU" i="1" dirty="0"/>
              <a:t>*The man who was caught when down the road trotted the horse was Jim Anderson.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413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More syntactic relationships</vt:lpstr>
      <vt:lpstr>Commands (the imperative)</vt:lpstr>
      <vt:lpstr>Application</vt:lpstr>
      <vt:lpstr>Passive</vt:lpstr>
      <vt:lpstr>Other forms of the passive</vt:lpstr>
      <vt:lpstr>Tag questions</vt:lpstr>
      <vt:lpstr>Preposing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2016-06-14T00:15:45Z</dcterms:modified>
</cp:coreProperties>
</file>