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0" d="100"/>
          <a:sy n="80" d="100"/>
        </p:scale>
        <p:origin x="-1144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printerSettings" Target="printerSettings/printerSettings1.bin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04708"/>
            <a:ext cx="7772400" cy="1031090"/>
          </a:xfrm>
        </p:spPr>
        <p:txBody>
          <a:bodyPr>
            <a:normAutofit/>
          </a:bodyPr>
          <a:lstStyle>
            <a:lvl1pPr algn="l">
              <a:defRPr sz="2400">
                <a:solidFill>
                  <a:schemeClr val="tx1">
                    <a:lumMod val="65000"/>
                    <a:lumOff val="35000"/>
                  </a:schemeClr>
                </a:solidFill>
                <a:latin typeface="Arial Unicode MS"/>
              </a:defRPr>
            </a:lvl1pPr>
          </a:lstStyle>
          <a:p>
            <a:r>
              <a:rPr lang="en-AU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470197"/>
            <a:ext cx="6400800" cy="628275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  <a:latin typeface="Arial Unicode M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AU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83484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14/06/16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48068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14/06/16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64957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14/06/16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9096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14/06/16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07051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14/06/16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98822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14/06/16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50929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14/06/16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08558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14/06/16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62692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14/06/16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25125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AU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14/06/16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20541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60566" y="177998"/>
            <a:ext cx="5092357" cy="940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AU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939698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965408" y="6356350"/>
            <a:ext cx="44883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65798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>
        <p:tmplLst>
          <p:tmpl lvl="1">
            <p:tnLst>
              <p:par>
                <p:cTn xmlns:p14="http://schemas.microsoft.com/office/powerpoint/2010/main"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2">
            <p:tnLst>
              <p:par>
                <p:cTn xmlns:p14="http://schemas.microsoft.com/office/powerpoint/2010/main"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3">
            <p:tnLst>
              <p:par>
                <p:cTn xmlns:p14="http://schemas.microsoft.com/office/powerpoint/2010/main"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4">
            <p:tnLst>
              <p:par>
                <p:cTn xmlns:p14="http://schemas.microsoft.com/office/powerpoint/2010/main"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5">
            <p:tnLst>
              <p:par>
                <p:cTn xmlns:p14="http://schemas.microsoft.com/office/powerpoint/2010/main"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  <p:txStyles>
    <p:titleStyle>
      <a:lvl1pPr algn="l" defTabSz="457200" rtl="0" eaLnBrk="1" latinLnBrk="0" hangingPunct="1">
        <a:spcBef>
          <a:spcPct val="0"/>
        </a:spcBef>
        <a:buNone/>
        <a:defRPr sz="2400" kern="1200">
          <a:solidFill>
            <a:schemeClr val="tx1">
              <a:lumMod val="65000"/>
              <a:lumOff val="35000"/>
            </a:schemeClr>
          </a:solidFill>
          <a:latin typeface="Arial Unicode MS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Arial Unicode MS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Arial Unicode MS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Arial Unicode MS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Arial Unicode MS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1400" kern="1200">
          <a:solidFill>
            <a:schemeClr val="tx1">
              <a:lumMod val="65000"/>
              <a:lumOff val="35000"/>
            </a:schemeClr>
          </a:solidFill>
          <a:latin typeface="Arial Unicode MS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ctrTitle"/>
          </p:nvPr>
        </p:nvSpPr>
        <p:spPr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487" tIns="44450" rIns="90487" bIns="44450"/>
          <a:lstStyle/>
          <a:p>
            <a:r>
              <a:rPr lang="en-AU"/>
              <a:t>Speech Sounds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1208661"/>
            <a:ext cx="6400800" cy="889812"/>
          </a:xfrm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487" tIns="44450" rIns="90487" bIns="44450">
            <a:noAutofit/>
          </a:bodyPr>
          <a:lstStyle/>
          <a:p>
            <a:pPr marL="342900" indent="-342900"/>
            <a:r>
              <a:rPr lang="en-AU" dirty="0"/>
              <a:t>What speech sounds do humans make and how do we make them?</a:t>
            </a:r>
          </a:p>
          <a:p>
            <a:pPr marL="342900" indent="-342900"/>
            <a:r>
              <a:rPr lang="en-AU" dirty="0"/>
              <a:t>Kuiper and Allan Chapter 4</a:t>
            </a:r>
            <a:endParaRPr lang="en-US" dirty="0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AU"/>
              <a:t>Phonetics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AU"/>
              <a:t>the study of</a:t>
            </a:r>
          </a:p>
          <a:p>
            <a:pPr lvl="1"/>
            <a:r>
              <a:rPr lang="en-AU"/>
              <a:t>production </a:t>
            </a:r>
          </a:p>
          <a:p>
            <a:pPr lvl="1"/>
            <a:r>
              <a:rPr lang="en-AU"/>
              <a:t>perception</a:t>
            </a:r>
          </a:p>
          <a:p>
            <a:pPr lvl="1"/>
            <a:r>
              <a:rPr lang="en-AU"/>
              <a:t>analysis of speech sounds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AU"/>
              <a:t>Sounds and spelling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AU"/>
              <a:t>Written English is represented by graphic symbols called letters.</a:t>
            </a:r>
          </a:p>
          <a:p>
            <a:pPr>
              <a:lnSpc>
                <a:spcPct val="90000"/>
              </a:lnSpc>
            </a:pPr>
            <a:r>
              <a:rPr lang="en-AU"/>
              <a:t>Spoken English comes out of our mouths as sound.</a:t>
            </a:r>
          </a:p>
          <a:p>
            <a:pPr>
              <a:lnSpc>
                <a:spcPct val="90000"/>
              </a:lnSpc>
            </a:pPr>
            <a:r>
              <a:rPr lang="en-AU"/>
              <a:t>English spelling does not accurately represent English sounds.</a:t>
            </a:r>
          </a:p>
          <a:p>
            <a:pPr lvl="1">
              <a:lnSpc>
                <a:spcPct val="90000"/>
              </a:lnSpc>
            </a:pPr>
            <a:r>
              <a:rPr lang="en-AU"/>
              <a:t>English spelling was standardised a long time ago.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AU"/>
              <a:t>Exercise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AU" dirty="0"/>
              <a:t>How many sounds are there in the following words?</a:t>
            </a:r>
          </a:p>
          <a:p>
            <a:pPr lvl="1">
              <a:lnSpc>
                <a:spcPct val="90000"/>
              </a:lnSpc>
            </a:pPr>
            <a:r>
              <a:rPr lang="en-AU" dirty="0"/>
              <a:t>(a)	fill	</a:t>
            </a:r>
          </a:p>
          <a:p>
            <a:pPr lvl="1">
              <a:lnSpc>
                <a:spcPct val="90000"/>
              </a:lnSpc>
            </a:pPr>
            <a:r>
              <a:rPr lang="en-AU" dirty="0"/>
              <a:t>(b)	feel	</a:t>
            </a:r>
          </a:p>
          <a:p>
            <a:pPr lvl="1">
              <a:lnSpc>
                <a:spcPct val="90000"/>
              </a:lnSpc>
            </a:pPr>
            <a:r>
              <a:rPr lang="en-AU" dirty="0"/>
              <a:t>(c)	tree	</a:t>
            </a:r>
          </a:p>
          <a:p>
            <a:pPr lvl="1">
              <a:lnSpc>
                <a:spcPct val="90000"/>
              </a:lnSpc>
            </a:pPr>
            <a:r>
              <a:rPr lang="en-AU" dirty="0"/>
              <a:t>(d)	bitter</a:t>
            </a:r>
          </a:p>
          <a:p>
            <a:pPr lvl="1">
              <a:lnSpc>
                <a:spcPct val="90000"/>
              </a:lnSpc>
            </a:pPr>
            <a:r>
              <a:rPr lang="en-AU" dirty="0"/>
              <a:t>(e)	thesis	</a:t>
            </a:r>
          </a:p>
          <a:p>
            <a:pPr lvl="1">
              <a:lnSpc>
                <a:spcPct val="90000"/>
              </a:lnSpc>
            </a:pPr>
            <a:r>
              <a:rPr lang="en-AU" dirty="0"/>
              <a:t>(f)	sing</a:t>
            </a:r>
          </a:p>
          <a:p>
            <a:pPr lvl="1">
              <a:lnSpc>
                <a:spcPct val="90000"/>
              </a:lnSpc>
            </a:pPr>
            <a:r>
              <a:rPr lang="en-AU" dirty="0"/>
              <a:t>(g)	drunk </a:t>
            </a:r>
          </a:p>
          <a:p>
            <a:pPr lvl="1">
              <a:lnSpc>
                <a:spcPct val="90000"/>
              </a:lnSpc>
            </a:pPr>
            <a:r>
              <a:rPr lang="en-AU" dirty="0"/>
              <a:t>(h)	single</a:t>
            </a:r>
          </a:p>
          <a:p>
            <a:pPr>
              <a:lnSpc>
                <a:spcPct val="90000"/>
              </a:lnSpc>
            </a:pPr>
            <a:endParaRPr lang="en-AU" sz="28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AU"/>
              <a:t>Exercise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AU"/>
              <a:t>	How many different ways can you find to spell the sound represented by the </a:t>
            </a:r>
            <a:r>
              <a:rPr lang="en-AU" u="sng"/>
              <a:t>ee</a:t>
            </a:r>
            <a:r>
              <a:rPr lang="en-AU"/>
              <a:t> of </a:t>
            </a:r>
            <a:r>
              <a:rPr lang="en-AU" i="1"/>
              <a:t>keep</a:t>
            </a:r>
            <a:r>
              <a:rPr lang="en-AU"/>
              <a:t>?</a:t>
            </a:r>
          </a:p>
          <a:p>
            <a:pPr>
              <a:buFontTx/>
              <a:buNone/>
            </a:pPr>
            <a:r>
              <a:rPr lang="en-AU"/>
              <a:t>	How many different pronunciations can you find for the spelling </a:t>
            </a:r>
            <a:r>
              <a:rPr lang="en-AU" u="sng"/>
              <a:t>...ough</a:t>
            </a:r>
            <a:r>
              <a:rPr lang="en-AU"/>
              <a:t>?</a:t>
            </a:r>
          </a:p>
          <a:p>
            <a:endParaRPr lang="en-A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AU"/>
              <a:t>Exercise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AU"/>
              <a:t>	What silent letter can you find in the words </a:t>
            </a:r>
            <a:r>
              <a:rPr lang="en-AU" i="1"/>
              <a:t>sword</a:t>
            </a:r>
            <a:r>
              <a:rPr lang="en-AU"/>
              <a:t>, </a:t>
            </a:r>
            <a:r>
              <a:rPr lang="en-AU" i="1"/>
              <a:t>knight</a:t>
            </a:r>
            <a:r>
              <a:rPr lang="en-AU"/>
              <a:t>, </a:t>
            </a:r>
            <a:r>
              <a:rPr lang="en-AU" i="1"/>
              <a:t>mortgage</a:t>
            </a:r>
            <a:r>
              <a:rPr lang="en-AU"/>
              <a:t>, </a:t>
            </a:r>
            <a:r>
              <a:rPr lang="en-AU" i="1"/>
              <a:t>doubt</a:t>
            </a:r>
            <a:r>
              <a:rPr lang="en-AU"/>
              <a:t>, </a:t>
            </a:r>
            <a:r>
              <a:rPr lang="en-AU" i="1"/>
              <a:t>align</a:t>
            </a:r>
            <a:r>
              <a:rPr lang="en-AU"/>
              <a:t>, </a:t>
            </a:r>
            <a:r>
              <a:rPr lang="en-AU" i="1"/>
              <a:t>would</a:t>
            </a:r>
            <a:r>
              <a:rPr lang="en-AU"/>
              <a:t>, </a:t>
            </a:r>
            <a:r>
              <a:rPr lang="en-AU" i="1"/>
              <a:t>psychology</a:t>
            </a:r>
            <a:r>
              <a:rPr lang="en-AU"/>
              <a:t>, </a:t>
            </a:r>
            <a:r>
              <a:rPr lang="en-AU" i="1"/>
              <a:t>honest</a:t>
            </a:r>
            <a:r>
              <a:rPr lang="en-AU"/>
              <a:t>, </a:t>
            </a:r>
            <a:r>
              <a:rPr lang="en-AU" i="1"/>
              <a:t>who</a:t>
            </a:r>
            <a:r>
              <a:rPr lang="en-AU"/>
              <a:t>?</a:t>
            </a:r>
          </a:p>
          <a:p>
            <a:pPr>
              <a:buFontTx/>
              <a:buNone/>
            </a:pPr>
            <a:r>
              <a:rPr lang="en-AU"/>
              <a:t>	What ‘extra’ sound can you find in the pronunciation of the words </a:t>
            </a:r>
            <a:r>
              <a:rPr lang="en-AU" i="1"/>
              <a:t>use</a:t>
            </a:r>
            <a:r>
              <a:rPr lang="en-AU"/>
              <a:t>, </a:t>
            </a:r>
            <a:r>
              <a:rPr lang="en-AU" i="1"/>
              <a:t>cute</a:t>
            </a:r>
            <a:r>
              <a:rPr lang="en-AU"/>
              <a:t>, and </a:t>
            </a:r>
            <a:r>
              <a:rPr lang="en-AU" i="1"/>
              <a:t>one</a:t>
            </a:r>
            <a:r>
              <a:rPr lang="en-AU"/>
              <a:t>?</a:t>
            </a:r>
          </a:p>
          <a:p>
            <a:endParaRPr lang="en-A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AU"/>
              <a:t>Conclusions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AU"/>
              <a:t>Speech is heard as sequences of sound segments.</a:t>
            </a:r>
          </a:p>
          <a:p>
            <a:r>
              <a:rPr lang="en-AU"/>
              <a:t>Spelling does not accurately represent the sequences of sound we hear.</a:t>
            </a:r>
          </a:p>
          <a:p>
            <a:r>
              <a:rPr lang="en-AU"/>
              <a:t>We need a system of symbols for representing the sounds we hear if we are to study speech sounds.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AU"/>
              <a:t>The IPA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AU"/>
              <a:t>The International Phonetic Alphabet</a:t>
            </a:r>
          </a:p>
          <a:p>
            <a:pPr lvl="1"/>
            <a:r>
              <a:rPr lang="en-AU"/>
              <a:t>aims to provide symbols for every speech sound used in all languages.</a:t>
            </a:r>
          </a:p>
          <a:p>
            <a:r>
              <a:rPr lang="en-AU"/>
              <a:t>No language uses all of the sounds which the IPA can represent.</a:t>
            </a:r>
          </a:p>
          <a:p>
            <a:r>
              <a:rPr lang="en-AU"/>
              <a:t>We will look at the symbols which are useful for English.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theme/theme1.xml><?xml version="1.0" encoding="utf-8"?>
<a:theme xmlns:a="http://schemas.openxmlformats.org/drawingml/2006/main" name="K &amp; A iv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K &amp; A iv.potx</Template>
  <TotalTime>37</TotalTime>
  <Words>173</Words>
  <Application>Microsoft Macintosh PowerPoint</Application>
  <PresentationFormat>On-screen Show (4:3)</PresentationFormat>
  <Paragraphs>38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K &amp; A iv</vt:lpstr>
      <vt:lpstr>Speech Sounds</vt:lpstr>
      <vt:lpstr>Phonetics</vt:lpstr>
      <vt:lpstr>Sounds and spelling</vt:lpstr>
      <vt:lpstr>Exercise</vt:lpstr>
      <vt:lpstr>Exercise</vt:lpstr>
      <vt:lpstr>Exercise</vt:lpstr>
      <vt:lpstr>Conclusions</vt:lpstr>
      <vt:lpstr>The IPA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Koenraad Kuiper</dc:creator>
  <cp:lastModifiedBy>Koenraad Kuiper</cp:lastModifiedBy>
  <cp:revision>8</cp:revision>
  <dcterms:created xsi:type="dcterms:W3CDTF">2016-04-08T07:16:18Z</dcterms:created>
  <dcterms:modified xsi:type="dcterms:W3CDTF">2016-06-14T00:16:46Z</dcterms:modified>
</cp:coreProperties>
</file>