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Speech production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4.2.2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Three phases of speech production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initiation</a:t>
            </a:r>
          </a:p>
          <a:p>
            <a:pPr lvl="1">
              <a:lnSpc>
                <a:spcPct val="90000"/>
              </a:lnSpc>
            </a:pPr>
            <a:r>
              <a:rPr lang="en-AU"/>
              <a:t>How is the airstream created?</a:t>
            </a:r>
          </a:p>
          <a:p>
            <a:pPr>
              <a:lnSpc>
                <a:spcPct val="90000"/>
              </a:lnSpc>
            </a:pPr>
            <a:r>
              <a:rPr lang="en-AU"/>
              <a:t>phonation</a:t>
            </a:r>
          </a:p>
          <a:p>
            <a:pPr lvl="1">
              <a:lnSpc>
                <a:spcPct val="90000"/>
              </a:lnSpc>
            </a:pPr>
            <a:r>
              <a:rPr lang="en-AU"/>
              <a:t>How is the larynx involved in creating speech sounds?</a:t>
            </a:r>
          </a:p>
          <a:p>
            <a:pPr>
              <a:lnSpc>
                <a:spcPct val="90000"/>
              </a:lnSpc>
            </a:pPr>
            <a:r>
              <a:rPr lang="en-AU"/>
              <a:t>articulation</a:t>
            </a:r>
          </a:p>
          <a:p>
            <a:pPr lvl="1">
              <a:lnSpc>
                <a:spcPct val="90000"/>
              </a:lnSpc>
            </a:pPr>
            <a:r>
              <a:rPr lang="en-AU"/>
              <a:t>How does the vocal tract modify the airstream and sound created with it?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Initiation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air stream for speech in English is created by the diaphragm and intercostal muscles placing pressure on the lungs thus forcing air out of the lungs.</a:t>
            </a:r>
          </a:p>
          <a:p>
            <a:r>
              <a:rPr lang="en-AU"/>
              <a:t>a pulmonic egressive airstream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Phonation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the primary function of the vocal cords</a:t>
            </a:r>
          </a:p>
          <a:p>
            <a:pPr lvl="1">
              <a:lnSpc>
                <a:spcPct val="90000"/>
              </a:lnSpc>
            </a:pPr>
            <a:r>
              <a:rPr lang="en-AU"/>
              <a:t>a valve </a:t>
            </a:r>
          </a:p>
          <a:p>
            <a:pPr>
              <a:lnSpc>
                <a:spcPct val="90000"/>
              </a:lnSpc>
            </a:pPr>
            <a:r>
              <a:rPr lang="en-AU"/>
              <a:t>open position</a:t>
            </a:r>
          </a:p>
          <a:p>
            <a:pPr>
              <a:lnSpc>
                <a:spcPct val="90000"/>
              </a:lnSpc>
            </a:pPr>
            <a:r>
              <a:rPr lang="en-AU"/>
              <a:t>closed position</a:t>
            </a:r>
          </a:p>
          <a:p>
            <a:pPr>
              <a:lnSpc>
                <a:spcPct val="90000"/>
              </a:lnSpc>
            </a:pPr>
            <a:r>
              <a:rPr lang="en-AU"/>
              <a:t>position for voicing</a:t>
            </a:r>
          </a:p>
          <a:p>
            <a:pPr>
              <a:lnSpc>
                <a:spcPct val="90000"/>
              </a:lnSpc>
            </a:pPr>
            <a:r>
              <a:rPr lang="en-AU"/>
              <a:t>definition: glottis</a:t>
            </a:r>
          </a:p>
          <a:p>
            <a:pPr lvl="1">
              <a:lnSpc>
                <a:spcPct val="90000"/>
              </a:lnSpc>
            </a:pPr>
            <a:r>
              <a:rPr lang="en-AU"/>
              <a:t>the opening between the vocal cords.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Positions of the vocal cords</a:t>
            </a:r>
          </a:p>
        </p:txBody>
      </p:sp>
      <p:pic>
        <p:nvPicPr>
          <p:cNvPr id="7173" name="Picture 5" descr="VocalfoldsSmal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19213" y="2260600"/>
            <a:ext cx="6505575" cy="4597400"/>
          </a:xfrm>
        </p:spPr>
      </p:pic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Voicing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How can you tell whether your vocal cords are vibrating?</a:t>
            </a:r>
          </a:p>
          <a:p>
            <a:pPr lvl="1"/>
            <a:r>
              <a:rPr lang="en-AU"/>
              <a:t>Hold the front of the larynx.</a:t>
            </a:r>
          </a:p>
          <a:p>
            <a:pPr lvl="1"/>
            <a:r>
              <a:rPr lang="en-AU"/>
              <a:t>Feel for the vibration.</a:t>
            </a:r>
          </a:p>
          <a:p>
            <a:pPr lvl="1"/>
            <a:r>
              <a:rPr lang="en-AU"/>
              <a:t>Listen for a ‘note’.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/>
              <a:t>Which of the underlined sounds is voiced?</a:t>
            </a:r>
          </a:p>
          <a:p>
            <a:pPr lvl="1">
              <a:lnSpc>
                <a:spcPct val="90000"/>
              </a:lnSpc>
            </a:pPr>
            <a:r>
              <a:rPr lang="en-AU" i="1"/>
              <a:t>s</a:t>
            </a:r>
            <a:r>
              <a:rPr lang="en-AU" b="1" i="1" u="sng">
                <a:effectLst>
                  <a:outerShdw blurRad="38100" dist="38100" dir="2700000" algn="tl">
                    <a:srgbClr val="DDDDDD"/>
                  </a:outerShdw>
                </a:effectLst>
              </a:rPr>
              <a:t>ee</a:t>
            </a:r>
            <a:endParaRPr lang="en-AU" i="1"/>
          </a:p>
          <a:p>
            <a:pPr lvl="1">
              <a:lnSpc>
                <a:spcPct val="90000"/>
              </a:lnSpc>
            </a:pPr>
            <a:r>
              <a:rPr lang="en-AU" i="1"/>
              <a:t>p</a:t>
            </a:r>
            <a:r>
              <a:rPr lang="en-AU" i="1" u="sng">
                <a:effectLst>
                  <a:outerShdw blurRad="38100" dist="38100" dir="2700000" algn="tl">
                    <a:srgbClr val="DDDDDD"/>
                  </a:outerShdw>
                </a:effectLst>
              </a:rPr>
              <a:t>ie</a:t>
            </a:r>
            <a:endParaRPr lang="en-AU" i="1"/>
          </a:p>
          <a:p>
            <a:pPr lvl="1">
              <a:lnSpc>
                <a:spcPct val="90000"/>
              </a:lnSpc>
            </a:pPr>
            <a:r>
              <a:rPr lang="en-AU" i="1"/>
              <a:t>bay</a:t>
            </a:r>
            <a:r>
              <a:rPr lang="en-AU" i="1" u="sng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endParaRPr lang="en-AU" i="1"/>
          </a:p>
          <a:p>
            <a:pPr lvl="1">
              <a:lnSpc>
                <a:spcPct val="90000"/>
              </a:lnSpc>
            </a:pPr>
            <a:r>
              <a:rPr lang="en-AU" i="1" u="sng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AU" i="1"/>
              <a:t>oya</a:t>
            </a:r>
          </a:p>
          <a:p>
            <a:pPr lvl="1">
              <a:lnSpc>
                <a:spcPct val="90000"/>
              </a:lnSpc>
            </a:pPr>
            <a:r>
              <a:rPr lang="en-AU" i="1"/>
              <a:t>lea</a:t>
            </a:r>
            <a:r>
              <a:rPr lang="en-AU" i="1" u="sng">
                <a:effectLst>
                  <a:outerShdw blurRad="38100" dist="38100" dir="2700000" algn="tl">
                    <a:srgbClr val="DDDDDD"/>
                  </a:outerShdw>
                </a:effectLst>
              </a:rPr>
              <a:t>f</a:t>
            </a:r>
            <a:endParaRPr lang="en-AU" i="1"/>
          </a:p>
          <a:p>
            <a:pPr lvl="1">
              <a:lnSpc>
                <a:spcPct val="90000"/>
              </a:lnSpc>
            </a:pPr>
            <a:r>
              <a:rPr lang="en-AU" i="1" u="sng">
                <a:effectLst>
                  <a:outerShdw blurRad="38100" dist="38100" dir="2700000" algn="tl">
                    <a:srgbClr val="DDDDDD"/>
                  </a:outerShdw>
                </a:effectLst>
              </a:rPr>
              <a:t>sh</a:t>
            </a:r>
            <a:r>
              <a:rPr lang="en-AU" i="1"/>
              <a:t>out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156</Words>
  <Application>Microsoft Macintosh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Speech production</vt:lpstr>
      <vt:lpstr>Three phases of speech production</vt:lpstr>
      <vt:lpstr>Initiation</vt:lpstr>
      <vt:lpstr>Phonation</vt:lpstr>
      <vt:lpstr>Positions of the vocal cords</vt:lpstr>
      <vt:lpstr>Voicing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2016-06-14T00:17:09Z</dcterms:modified>
</cp:coreProperties>
</file>