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-11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04708"/>
            <a:ext cx="7772400" cy="1031090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/>
              </a:defRPr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470197"/>
            <a:ext cx="6400800" cy="62827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 Unicode M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348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4204E3-5039-FB48-BDEB-F2189536492B}" type="datetimeFigureOut">
              <a:rPr lang="en-US" smtClean="0"/>
              <a:t>14/06/16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E548C-FCF1-514F-95E3-4810DB729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80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4204E3-5039-FB48-BDEB-F2189536492B}" type="datetimeFigureOut">
              <a:rPr lang="en-US" smtClean="0"/>
              <a:t>14/06/16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E548C-FCF1-514F-95E3-4810DB729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495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4204E3-5039-FB48-BDEB-F2189536492B}" type="datetimeFigureOut">
              <a:rPr lang="en-US" smtClean="0"/>
              <a:t>14/06/16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E548C-FCF1-514F-95E3-4810DB729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909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4204E3-5039-FB48-BDEB-F2189536492B}" type="datetimeFigureOut">
              <a:rPr lang="en-US" smtClean="0"/>
              <a:t>14/06/16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E548C-FCF1-514F-95E3-4810DB729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0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4204E3-5039-FB48-BDEB-F2189536492B}" type="datetimeFigureOut">
              <a:rPr lang="en-US" smtClean="0"/>
              <a:t>14/06/16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E548C-FCF1-514F-95E3-4810DB729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88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4204E3-5039-FB48-BDEB-F2189536492B}" type="datetimeFigureOut">
              <a:rPr lang="en-US" smtClean="0"/>
              <a:t>14/06/16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E548C-FCF1-514F-95E3-4810DB729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092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4204E3-5039-FB48-BDEB-F2189536492B}" type="datetimeFigureOut">
              <a:rPr lang="en-US" smtClean="0"/>
              <a:t>14/06/16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E548C-FCF1-514F-95E3-4810DB729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855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4204E3-5039-FB48-BDEB-F2189536492B}" type="datetimeFigureOut">
              <a:rPr lang="en-US" smtClean="0"/>
              <a:t>14/06/16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E548C-FCF1-514F-95E3-4810DB729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269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4204E3-5039-FB48-BDEB-F2189536492B}" type="datetimeFigureOut">
              <a:rPr lang="en-US" smtClean="0"/>
              <a:t>14/06/16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E548C-FCF1-514F-95E3-4810DB729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512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AU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4204E3-5039-FB48-BDEB-F2189536492B}" type="datetimeFigureOut">
              <a:rPr lang="en-US" smtClean="0"/>
              <a:t>14/06/16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E548C-FCF1-514F-95E3-4810DB729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054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566" y="177998"/>
            <a:ext cx="5092357" cy="940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93969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65408" y="6356350"/>
            <a:ext cx="448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E548C-FCF1-514F-95E3-4810DB729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79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xmlns:p14="http://schemas.microsoft.com/office/powerpoint/2010/main"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l" defTabSz="457200" rtl="0" eaLnBrk="1" latinLnBrk="0" hangingPunct="1">
        <a:spcBef>
          <a:spcPct val="0"/>
        </a:spcBef>
        <a:buNone/>
        <a:defRPr sz="2400" kern="1200">
          <a:solidFill>
            <a:schemeClr val="tx1">
              <a:lumMod val="65000"/>
              <a:lumOff val="35000"/>
            </a:schemeClr>
          </a:solidFill>
          <a:latin typeface="Arial Unicode MS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Arial Unicode MS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Arial Unicode MS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Arial Unicode MS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Arial Unicode MS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>
              <a:lumMod val="65000"/>
              <a:lumOff val="35000"/>
            </a:schemeClr>
          </a:solidFill>
          <a:latin typeface="Arial Unicode MS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3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ln/>
        </p:spPr>
        <p:txBody>
          <a:bodyPr/>
          <a:lstStyle/>
          <a:p>
            <a:r>
              <a:rPr lang="en-US"/>
              <a:t>Consonant articulation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Kuiper and Allan Chapter 4.2.2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AU"/>
              <a:t>Trills, taps and flaps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AU"/>
              <a:t>momentary contact between active and passive articulators, </a:t>
            </a:r>
          </a:p>
          <a:p>
            <a:pPr lvl="1"/>
            <a:r>
              <a:rPr lang="en-AU"/>
              <a:t>e.g. Scots </a:t>
            </a:r>
            <a:r>
              <a:rPr lang="en-AU" u="sng"/>
              <a:t>r</a:t>
            </a:r>
            <a:r>
              <a:rPr lang="en-AU"/>
              <a:t> is a trill </a:t>
            </a:r>
          </a:p>
          <a:p>
            <a:pPr lvl="1"/>
            <a:r>
              <a:rPr lang="en-AU"/>
              <a:t>e.g. American English </a:t>
            </a:r>
            <a:r>
              <a:rPr lang="en-AU" u="sng"/>
              <a:t>t</a:t>
            </a:r>
            <a:r>
              <a:rPr lang="en-AU"/>
              <a:t> in </a:t>
            </a:r>
            <a:r>
              <a:rPr lang="en-AU" i="1"/>
              <a:t>butter</a:t>
            </a:r>
            <a:r>
              <a:rPr lang="en-AU"/>
              <a:t> is a tap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AU"/>
              <a:t>Central vs lateral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the route of the airstream past the tongue:</a:t>
            </a:r>
          </a:p>
          <a:p>
            <a:pPr lvl="1"/>
            <a:r>
              <a:rPr lang="en-AU" dirty="0"/>
              <a:t>round the side(s), lateral, e.g. [l]</a:t>
            </a:r>
          </a:p>
          <a:p>
            <a:pPr lvl="1"/>
            <a:r>
              <a:rPr lang="en-AU" dirty="0"/>
              <a:t>through the middle, central, e.g. </a:t>
            </a:r>
            <a:r>
              <a:rPr lang="en-AU" u="sng" dirty="0" err="1"/>
              <a:t>sh</a:t>
            </a:r>
            <a:r>
              <a:rPr lang="en-AU" dirty="0"/>
              <a:t> in </a:t>
            </a:r>
            <a:r>
              <a:rPr lang="en-AU" i="1" dirty="0"/>
              <a:t>shelf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AU"/>
              <a:t>Three term labels for consonants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AU"/>
              <a:t>voicing: yes or no</a:t>
            </a:r>
          </a:p>
          <a:p>
            <a:r>
              <a:rPr lang="en-AU"/>
              <a:t>place of articulation</a:t>
            </a:r>
          </a:p>
          <a:p>
            <a:r>
              <a:rPr lang="en-AU"/>
              <a:t>manner of articulation</a:t>
            </a:r>
          </a:p>
          <a:p>
            <a:pPr lvl="1"/>
            <a:r>
              <a:rPr lang="en-AU"/>
              <a:t>[b] is a voiced bilabial stop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AU"/>
              <a:t>IPA consonant chart</a:t>
            </a:r>
          </a:p>
        </p:txBody>
      </p:sp>
      <p:graphicFrame>
        <p:nvGraphicFramePr>
          <p:cNvPr id="1536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1010664"/>
              </p:ext>
            </p:extLst>
          </p:nvPr>
        </p:nvGraphicFramePr>
        <p:xfrm>
          <a:off x="457200" y="1981200"/>
          <a:ext cx="7862420" cy="44139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9" name="Document" r:id="rId3" imgW="5373624" imgH="3017520" progId="Word.Document.8">
                  <p:embed/>
                </p:oleObj>
              </mc:Choice>
              <mc:Fallback>
                <p:oleObj name="Document" r:id="rId3" imgW="5373624" imgH="301752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981200"/>
                        <a:ext cx="7862420" cy="44139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4" name="Rectangle 4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AU"/>
              <a:t>Exercise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AU"/>
              <a:t>Give three term labels for the following three consonants:</a:t>
            </a:r>
          </a:p>
          <a:p>
            <a:pPr lvl="1">
              <a:buFontTx/>
              <a:buNone/>
            </a:pPr>
            <a:r>
              <a:rPr lang="en-AU"/>
              <a:t>[m]</a:t>
            </a:r>
          </a:p>
          <a:p>
            <a:pPr lvl="1">
              <a:buFontTx/>
              <a:buNone/>
            </a:pPr>
            <a:r>
              <a:rPr lang="en-AU"/>
              <a:t>[t]</a:t>
            </a:r>
          </a:p>
          <a:p>
            <a:pPr lvl="1">
              <a:buFontTx/>
              <a:buNone/>
            </a:pPr>
            <a:r>
              <a:rPr lang="en-AU"/>
              <a:t>[l]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AU"/>
              <a:t>Articulation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AU"/>
              <a:t>The lips and the tongue can obstruct the passage of the air in the vocal tract creating various speech sounds.</a:t>
            </a:r>
          </a:p>
          <a:p>
            <a:r>
              <a:rPr lang="en-AU"/>
              <a:t>The tongue and lips are active articulators.</a:t>
            </a:r>
          </a:p>
          <a:p>
            <a:r>
              <a:rPr lang="en-AU"/>
              <a:t>The roof of the mouth is a passive articulator.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AU"/>
              <a:t>Place of articulation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AU" dirty="0"/>
              <a:t>The obstruction to the air is always at a location.</a:t>
            </a:r>
          </a:p>
          <a:p>
            <a:pPr lvl="1">
              <a:lnSpc>
                <a:spcPct val="90000"/>
              </a:lnSpc>
            </a:pPr>
            <a:r>
              <a:rPr lang="en-AU" dirty="0"/>
              <a:t>labial (lips only)</a:t>
            </a:r>
          </a:p>
          <a:p>
            <a:pPr lvl="1">
              <a:lnSpc>
                <a:spcPct val="90000"/>
              </a:lnSpc>
            </a:pPr>
            <a:r>
              <a:rPr lang="en-AU" dirty="0" err="1"/>
              <a:t>labio</a:t>
            </a:r>
            <a:r>
              <a:rPr lang="en-AU" dirty="0"/>
              <a:t>-dental (lips &amp; teeth)</a:t>
            </a:r>
          </a:p>
          <a:p>
            <a:pPr lvl="1">
              <a:lnSpc>
                <a:spcPct val="90000"/>
              </a:lnSpc>
            </a:pPr>
            <a:r>
              <a:rPr lang="en-AU" dirty="0"/>
              <a:t>dental (tongue &amp; teeth)</a:t>
            </a:r>
          </a:p>
          <a:p>
            <a:pPr lvl="1">
              <a:lnSpc>
                <a:spcPct val="90000"/>
              </a:lnSpc>
            </a:pPr>
            <a:r>
              <a:rPr lang="en-AU" dirty="0"/>
              <a:t>alveolar (tongue &amp; alveolar ridge)</a:t>
            </a:r>
          </a:p>
          <a:p>
            <a:pPr lvl="1">
              <a:lnSpc>
                <a:spcPct val="90000"/>
              </a:lnSpc>
            </a:pPr>
            <a:r>
              <a:rPr lang="en-AU" dirty="0"/>
              <a:t>post-alveolar (tongue &amp; just behind the alveolar ridge)</a:t>
            </a:r>
          </a:p>
          <a:p>
            <a:pPr lvl="1">
              <a:lnSpc>
                <a:spcPct val="90000"/>
              </a:lnSpc>
            </a:pPr>
            <a:r>
              <a:rPr lang="en-AU" dirty="0"/>
              <a:t>palatal (tongue &amp; palate)</a:t>
            </a:r>
          </a:p>
          <a:p>
            <a:pPr lvl="1">
              <a:lnSpc>
                <a:spcPct val="90000"/>
              </a:lnSpc>
            </a:pPr>
            <a:r>
              <a:rPr lang="en-AU" dirty="0"/>
              <a:t>velar (tongue &amp; soft palate)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AU"/>
              <a:t>Manner of articulation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AU" dirty="0"/>
              <a:t>There are different ways of obstructing the air:</a:t>
            </a:r>
          </a:p>
          <a:p>
            <a:pPr lvl="1">
              <a:lnSpc>
                <a:spcPct val="90000"/>
              </a:lnSpc>
            </a:pPr>
            <a:r>
              <a:rPr lang="en-AU" dirty="0"/>
              <a:t>oral </a:t>
            </a:r>
            <a:r>
              <a:rPr lang="en-AU" dirty="0" err="1"/>
              <a:t>vs</a:t>
            </a:r>
            <a:r>
              <a:rPr lang="en-AU" dirty="0"/>
              <a:t> nasal</a:t>
            </a:r>
          </a:p>
          <a:p>
            <a:pPr lvl="1">
              <a:lnSpc>
                <a:spcPct val="90000"/>
              </a:lnSpc>
            </a:pPr>
            <a:r>
              <a:rPr lang="en-AU" dirty="0"/>
              <a:t>stop</a:t>
            </a:r>
          </a:p>
          <a:p>
            <a:pPr lvl="1">
              <a:lnSpc>
                <a:spcPct val="90000"/>
              </a:lnSpc>
            </a:pPr>
            <a:r>
              <a:rPr lang="en-AU" dirty="0"/>
              <a:t>fricative</a:t>
            </a:r>
          </a:p>
          <a:p>
            <a:pPr lvl="1">
              <a:lnSpc>
                <a:spcPct val="90000"/>
              </a:lnSpc>
            </a:pPr>
            <a:r>
              <a:rPr lang="en-AU" dirty="0"/>
              <a:t>approximant</a:t>
            </a:r>
          </a:p>
          <a:p>
            <a:pPr lvl="1">
              <a:lnSpc>
                <a:spcPct val="90000"/>
              </a:lnSpc>
            </a:pPr>
            <a:r>
              <a:rPr lang="en-AU" dirty="0"/>
              <a:t>affricate</a:t>
            </a:r>
          </a:p>
          <a:p>
            <a:pPr lvl="1">
              <a:lnSpc>
                <a:spcPct val="90000"/>
              </a:lnSpc>
            </a:pPr>
            <a:r>
              <a:rPr lang="en-AU" dirty="0"/>
              <a:t>trills, taps and flaps</a:t>
            </a:r>
          </a:p>
          <a:p>
            <a:pPr lvl="1">
              <a:lnSpc>
                <a:spcPct val="90000"/>
              </a:lnSpc>
            </a:pPr>
            <a:r>
              <a:rPr lang="en-AU" dirty="0"/>
              <a:t>central </a:t>
            </a:r>
            <a:r>
              <a:rPr lang="en-AU" dirty="0" err="1"/>
              <a:t>vs</a:t>
            </a:r>
            <a:r>
              <a:rPr lang="en-AU" dirty="0"/>
              <a:t> lateral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AU"/>
              <a:t>Nasal vs Oral</a:t>
            </a:r>
            <a:endParaRPr lang="en-AU">
              <a:solidFill>
                <a:schemeClr val="tx1"/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The soft palate is a valve that can block off the passage of air to the nasal cavity.</a:t>
            </a:r>
          </a:p>
          <a:p>
            <a:r>
              <a:rPr lang="en-AU" dirty="0"/>
              <a:t>Oral sounds are produced with air flowing out of the mouth.</a:t>
            </a:r>
          </a:p>
          <a:p>
            <a:r>
              <a:rPr lang="en-AU" dirty="0"/>
              <a:t>Nasal sounds are produced with the air flowing out of the nose because the oral cavity is blocked and the velum is lowered.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AU"/>
              <a:t>Stop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The oral cavity is completely blocked.  </a:t>
            </a:r>
          </a:p>
          <a:p>
            <a:r>
              <a:rPr lang="en-AU" dirty="0"/>
              <a:t>Nasal consonants must be stops, e.g. [m].</a:t>
            </a:r>
          </a:p>
          <a:p>
            <a:r>
              <a:rPr lang="en-AU" dirty="0"/>
              <a:t>three stages in the case of plosives:</a:t>
            </a:r>
          </a:p>
          <a:p>
            <a:pPr lvl="1"/>
            <a:r>
              <a:rPr lang="en-AU" dirty="0"/>
              <a:t>onset</a:t>
            </a:r>
          </a:p>
          <a:p>
            <a:pPr lvl="1"/>
            <a:r>
              <a:rPr lang="en-AU" dirty="0"/>
              <a:t>hold</a:t>
            </a:r>
          </a:p>
          <a:p>
            <a:pPr lvl="1"/>
            <a:r>
              <a:rPr lang="en-AU" dirty="0"/>
              <a:t>release</a:t>
            </a:r>
          </a:p>
          <a:p>
            <a:r>
              <a:rPr lang="en-AU" dirty="0"/>
              <a:t>plosive consonants, e.g. [t]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AU"/>
              <a:t>Fricative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AU"/>
              <a:t>Blockage is not total; enough for audible friction to result from the narrow opening, e.g. [s].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AU"/>
              <a:t>Approximant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AU"/>
              <a:t>Vocal tract is narrowed but just not enough to create audible friction, e.g. [j].</a:t>
            </a:r>
          </a:p>
          <a:p>
            <a:r>
              <a:rPr lang="en-AU"/>
              <a:t>two types:</a:t>
            </a:r>
          </a:p>
          <a:p>
            <a:pPr lvl="1"/>
            <a:r>
              <a:rPr lang="en-AU"/>
              <a:t>liquid,  [l r]</a:t>
            </a:r>
          </a:p>
          <a:p>
            <a:pPr lvl="1"/>
            <a:r>
              <a:rPr lang="en-AU"/>
              <a:t>glide, [j w]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AU"/>
              <a:t>Affricate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AU"/>
              <a:t>a slow release stop, i.e. a plosive onset followed by a fricative release, e.g.[</a:t>
            </a:r>
            <a:r>
              <a:rPr lang="en-AU">
                <a:latin typeface="SILDoulosIPA-Regular" charset="0"/>
              </a:rPr>
              <a:t>dZ]</a:t>
            </a:r>
            <a:r>
              <a:rPr lang="en-AU"/>
              <a:t> in </a:t>
            </a:r>
            <a:r>
              <a:rPr lang="en-AU" i="1"/>
              <a:t>judge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theme/theme1.xml><?xml version="1.0" encoding="utf-8"?>
<a:theme xmlns:a="http://schemas.openxmlformats.org/drawingml/2006/main" name="K &amp; A iv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 &amp; A iv.potx</Template>
  <TotalTime>48</TotalTime>
  <Words>432</Words>
  <Application>Microsoft Macintosh PowerPoint</Application>
  <PresentationFormat>On-screen Show (4:3)</PresentationFormat>
  <Paragraphs>64</Paragraphs>
  <Slides>14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K &amp; A iv</vt:lpstr>
      <vt:lpstr>Document</vt:lpstr>
      <vt:lpstr>Consonant articulation</vt:lpstr>
      <vt:lpstr>Articulation</vt:lpstr>
      <vt:lpstr>Place of articulation</vt:lpstr>
      <vt:lpstr>Manner of articulation</vt:lpstr>
      <vt:lpstr>Nasal vs Oral</vt:lpstr>
      <vt:lpstr>Stop</vt:lpstr>
      <vt:lpstr>Fricative</vt:lpstr>
      <vt:lpstr>Approximant</vt:lpstr>
      <vt:lpstr>Affricate</vt:lpstr>
      <vt:lpstr>Trills, taps and flaps</vt:lpstr>
      <vt:lpstr>Central vs lateral</vt:lpstr>
      <vt:lpstr>Three term labels for consonants</vt:lpstr>
      <vt:lpstr>IPA consonant chart</vt:lpstr>
      <vt:lpstr>Exercise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Koenraad Kuiper</dc:creator>
  <cp:lastModifiedBy>Koenraad Kuiper</cp:lastModifiedBy>
  <cp:revision>10</cp:revision>
  <dcterms:created xsi:type="dcterms:W3CDTF">2016-04-08T07:16:18Z</dcterms:created>
  <dcterms:modified xsi:type="dcterms:W3CDTF">2016-06-14T00:17:20Z</dcterms:modified>
</cp:coreProperties>
</file>