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1524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533400" cy="457200"/>
          </a:xfrm>
        </p:spPr>
        <p:txBody>
          <a:bodyPr/>
          <a:lstStyle>
            <a:lvl1pPr>
              <a:defRPr/>
            </a:lvl1pPr>
          </a:lstStyle>
          <a:p>
            <a:fld id="{4E49092B-5FC2-1F48-A797-CEE50D68E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3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Vowel articulation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4.2.3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Long and short vowels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Some vowels in English are inherently of a shorter duration.</a:t>
            </a:r>
          </a:p>
          <a:p>
            <a:pPr lvl="1"/>
            <a:r>
              <a:rPr lang="en-AU" u="sng"/>
              <a:t>i</a:t>
            </a:r>
            <a:r>
              <a:rPr lang="en-AU"/>
              <a:t> in </a:t>
            </a:r>
            <a:r>
              <a:rPr lang="en-AU" i="1"/>
              <a:t>kit</a:t>
            </a:r>
            <a:endParaRPr lang="en-AU"/>
          </a:p>
          <a:p>
            <a:r>
              <a:rPr lang="en-AU"/>
              <a:t>Some are inherently longer.</a:t>
            </a:r>
          </a:p>
          <a:p>
            <a:pPr lvl="1"/>
            <a:r>
              <a:rPr lang="en-AU" u="sng"/>
              <a:t>ee</a:t>
            </a:r>
            <a:r>
              <a:rPr lang="en-AU"/>
              <a:t> in </a:t>
            </a:r>
            <a:r>
              <a:rPr lang="en-AU" i="1"/>
              <a:t>feet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real bagpipes</a:t>
            </a:r>
          </a:p>
        </p:txBody>
      </p:sp>
      <p:pic>
        <p:nvPicPr>
          <p:cNvPr id="13317" name="Picture 5" descr="Bagpipes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05031" y="1407554"/>
            <a:ext cx="3469293" cy="4909376"/>
          </a:xfrm>
        </p:spPr>
      </p:pic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human bagpipes</a:t>
            </a:r>
            <a:endParaRPr lang="en-US"/>
          </a:p>
        </p:txBody>
      </p:sp>
      <p:graphicFrame>
        <p:nvGraphicFramePr>
          <p:cNvPr id="14339" name="Objec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77282"/>
              </p:ext>
            </p:extLst>
          </p:nvPr>
        </p:nvGraphicFramePr>
        <p:xfrm>
          <a:off x="2249183" y="1422853"/>
          <a:ext cx="3846817" cy="5282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Document" r:id="rId3" imgW="4559300" imgH="7378700" progId="Word.Document.8">
                  <p:embed/>
                </p:oleObj>
              </mc:Choice>
              <mc:Fallback>
                <p:oleObj name="Document" r:id="rId3" imgW="4559300" imgH="73787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183" y="1422853"/>
                        <a:ext cx="3846817" cy="52827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Vowels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no obstruction in the airway</a:t>
            </a:r>
          </a:p>
          <a:p>
            <a:r>
              <a:rPr lang="en-AU"/>
              <a:t>All English vowels are voiced.</a:t>
            </a:r>
          </a:p>
          <a:p>
            <a:r>
              <a:rPr lang="en-AU"/>
              <a:t>The shape of the oral tract is modified by:</a:t>
            </a:r>
          </a:p>
          <a:p>
            <a:pPr lvl="1"/>
            <a:r>
              <a:rPr lang="en-AU"/>
              <a:t>the position of the tongue</a:t>
            </a:r>
          </a:p>
          <a:p>
            <a:pPr lvl="1"/>
            <a:r>
              <a:rPr lang="en-AU"/>
              <a:t>the shape of the lips.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Tongue position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from close to the roof of the mouth (high) to as low as possible (low)</a:t>
            </a:r>
          </a:p>
          <a:p>
            <a:r>
              <a:rPr lang="en-AU"/>
              <a:t>retracted (back)</a:t>
            </a:r>
          </a:p>
          <a:p>
            <a:r>
              <a:rPr lang="en-AU"/>
              <a:t>not retracted (front)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The Vowel Quadrilateral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209800" y="2590800"/>
            <a:ext cx="3733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943600" y="2590800"/>
            <a:ext cx="0" cy="3657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209800" y="2590800"/>
            <a:ext cx="1143000" cy="3657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3352800" y="6248400"/>
            <a:ext cx="2590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895600" y="4953000"/>
            <a:ext cx="3048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514600" y="3657600"/>
            <a:ext cx="3429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4572000" y="2590800"/>
            <a:ext cx="0" cy="266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3657600" y="2590800"/>
            <a:ext cx="914400" cy="266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346325" y="1981200"/>
            <a:ext cx="866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front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414713" y="1981200"/>
            <a:ext cx="1157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central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876800" y="1981200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back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22325" y="2782888"/>
            <a:ext cx="757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high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990600" y="4114800"/>
            <a:ext cx="69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mid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203325" y="5526088"/>
            <a:ext cx="66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rebuchet MS" charset="0"/>
              </a:rPr>
              <a:t>low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Cardinal vowels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arbitrary auditory reference points</a:t>
            </a:r>
          </a:p>
          <a:p>
            <a:pPr lvl="1"/>
            <a:r>
              <a:rPr lang="en-AU"/>
              <a:t>invented by Daniel Jones</a:t>
            </a:r>
          </a:p>
          <a:p>
            <a:r>
              <a:rPr lang="en-AU"/>
              <a:t>8 points on the vowel quadrilateral</a:t>
            </a:r>
          </a:p>
          <a:p>
            <a:r>
              <a:rPr lang="en-AU"/>
              <a:t>can only be learned by listening to them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Cardinal vowels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 flipV="1">
            <a:off x="2590800" y="2590800"/>
            <a:ext cx="3276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5867400" y="2590800"/>
            <a:ext cx="0" cy="24003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038600" y="5029200"/>
            <a:ext cx="1828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590800" y="2590800"/>
            <a:ext cx="1462088" cy="2476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048000" y="34290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3505200" y="4191000"/>
            <a:ext cx="2362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867400" y="3257550"/>
            <a:ext cx="1117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[o] 7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895600" y="4876800"/>
            <a:ext cx="1117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4  [a]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867400" y="4800600"/>
            <a:ext cx="1117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[</a:t>
            </a:r>
            <a:r>
              <a:rPr lang="en-AU">
                <a:solidFill>
                  <a:schemeClr val="tx2"/>
                </a:solidFill>
                <a:latin typeface="SILDoulosIPA-Regular" charset="0"/>
                <a:cs typeface="Times" charset="0"/>
              </a:rPr>
              <a:t>A] </a:t>
            </a:r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5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867400" y="3962400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[</a:t>
            </a:r>
            <a:r>
              <a:rPr lang="en-AU">
                <a:solidFill>
                  <a:schemeClr val="tx2"/>
                </a:solidFill>
                <a:latin typeface="SILDoulosIPA-Regular" charset="0"/>
                <a:cs typeface="Times" charset="0"/>
              </a:rPr>
              <a:t>ç</a:t>
            </a:r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] 6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828800" y="3286125"/>
            <a:ext cx="121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2  [e]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209800" y="4038600"/>
            <a:ext cx="121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3</a:t>
            </a:r>
            <a:r>
              <a:rPr lang="en-AU">
                <a:solidFill>
                  <a:schemeClr val="tx2"/>
                </a:solidFill>
                <a:latin typeface="SILDoulosIPA-Regular" charset="0"/>
                <a:cs typeface="Times" charset="0"/>
              </a:rPr>
              <a:t>  [E]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219200" y="2514600"/>
            <a:ext cx="13414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1  </a:t>
            </a:r>
            <a:r>
              <a:rPr lang="en-AU">
                <a:solidFill>
                  <a:schemeClr val="tx2"/>
                </a:solidFill>
                <a:latin typeface="SILDoulosIPA-Regular" charset="0"/>
                <a:cs typeface="Times" charset="0"/>
              </a:rPr>
              <a:t>[i]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867400" y="2438400"/>
            <a:ext cx="111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>
                <a:solidFill>
                  <a:schemeClr val="tx2"/>
                </a:solidFill>
                <a:latin typeface="Times" charset="0"/>
                <a:cs typeface="Times" charset="0"/>
              </a:rPr>
              <a:t>[u] 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IPA vowel chart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209800" y="2286000"/>
          <a:ext cx="4865688" cy="415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ocument" r:id="rId3" imgW="4864608" imgH="4154424" progId="Word.Document.8">
                  <p:embed/>
                </p:oleObj>
              </mc:Choice>
              <mc:Fallback>
                <p:oleObj name="Document" r:id="rId3" imgW="4864608" imgH="41544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86000"/>
                        <a:ext cx="4865688" cy="415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Lip position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3784600" cy="3810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rounded</a:t>
            </a:r>
          </a:p>
          <a:p>
            <a:r>
              <a:rPr lang="en-AU" dirty="0"/>
              <a:t>unrounded</a:t>
            </a:r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3600" y="2470150"/>
            <a:ext cx="3784600" cy="3441700"/>
          </a:xfrm>
        </p:spPr>
      </p:pic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Monophthongs and diphthongs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Vowels can stay relative unchanged during their production, monophthongs.</a:t>
            </a:r>
          </a:p>
          <a:p>
            <a:pPr lvl="1"/>
            <a:r>
              <a:rPr lang="en-AU" u="sng"/>
              <a:t>a</a:t>
            </a:r>
            <a:r>
              <a:rPr lang="en-AU"/>
              <a:t> in </a:t>
            </a:r>
            <a:r>
              <a:rPr lang="en-AU" i="1"/>
              <a:t>car</a:t>
            </a:r>
            <a:endParaRPr lang="en-AU"/>
          </a:p>
          <a:p>
            <a:r>
              <a:rPr lang="en-AU"/>
              <a:t>Vowels can alter during their production, diphthongs.</a:t>
            </a:r>
          </a:p>
          <a:p>
            <a:pPr lvl="1"/>
            <a:r>
              <a:rPr lang="en-AU" u="sng"/>
              <a:t>i</a:t>
            </a:r>
            <a:r>
              <a:rPr lang="en-AU"/>
              <a:t> in </a:t>
            </a:r>
            <a:r>
              <a:rPr lang="en-AU" i="1"/>
              <a:t>hi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205</Words>
  <Application>Microsoft Macintosh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K &amp; A iv</vt:lpstr>
      <vt:lpstr>Document</vt:lpstr>
      <vt:lpstr>Vowel articulation</vt:lpstr>
      <vt:lpstr>Vowels</vt:lpstr>
      <vt:lpstr>Tongue position</vt:lpstr>
      <vt:lpstr>The Vowel Quadrilateral</vt:lpstr>
      <vt:lpstr>Cardinal vowels</vt:lpstr>
      <vt:lpstr>Cardinal vowels</vt:lpstr>
      <vt:lpstr>IPA vowel chart</vt:lpstr>
      <vt:lpstr>Lip position</vt:lpstr>
      <vt:lpstr>Monophthongs and diphthongs</vt:lpstr>
      <vt:lpstr>Long and short vowels</vt:lpstr>
      <vt:lpstr>The real bagpipes</vt:lpstr>
      <vt:lpstr>The human bagpipes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2016-06-14T00:17:30Z</dcterms:modified>
</cp:coreProperties>
</file>