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E4AE6-AA64-7145-BB64-C7FA531BDAFF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05963-8DD5-744E-9D6F-C7DD765B4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5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211CE-4769-044F-B3E4-9146CCB995AA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0219" y="0"/>
            <a:ext cx="8593619" cy="1178061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dirty="0"/>
              <a:t>The Phonology of English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1224087"/>
            <a:ext cx="6502400" cy="123913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en-AU" dirty="0"/>
              <a:t>sounds that sound the same and sounds that sound different in English</a:t>
            </a:r>
          </a:p>
          <a:p>
            <a:pPr marL="342900" indent="-342900"/>
            <a:r>
              <a:rPr lang="en-AU" dirty="0"/>
              <a:t>Kuiper and Allan Chapter 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" r="101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86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Listen very carefully.  (You might say these more than once.)</a:t>
            </a:r>
          </a:p>
          <a:p>
            <a:pPr lvl="1"/>
            <a:r>
              <a:rPr lang="en-AU" i="1" dirty="0"/>
              <a:t>s</a:t>
            </a:r>
            <a:r>
              <a:rPr lang="en-AU" i="1" u="sng" dirty="0"/>
              <a:t>t</a:t>
            </a:r>
            <a:r>
              <a:rPr lang="en-AU" i="1" dirty="0"/>
              <a:t>ill</a:t>
            </a:r>
            <a:endParaRPr lang="en-AU" dirty="0"/>
          </a:p>
          <a:p>
            <a:pPr lvl="1"/>
            <a:r>
              <a:rPr lang="en-AU" i="1" u="sng" dirty="0"/>
              <a:t>t</a:t>
            </a:r>
            <a:r>
              <a:rPr lang="en-AU" i="1" dirty="0"/>
              <a:t>ill</a:t>
            </a:r>
            <a:endParaRPr lang="en-AU" dirty="0"/>
          </a:p>
          <a:p>
            <a:pPr lvl="1"/>
            <a:r>
              <a:rPr lang="en-AU" i="1" dirty="0"/>
              <a:t>li</a:t>
            </a:r>
            <a:r>
              <a:rPr lang="en-AU" i="1" u="sng" dirty="0"/>
              <a:t>tt</a:t>
            </a:r>
            <a:r>
              <a:rPr lang="en-AU" i="1" dirty="0"/>
              <a:t>le</a:t>
            </a:r>
            <a:endParaRPr lang="en-AU" dirty="0"/>
          </a:p>
          <a:p>
            <a:pPr lvl="1"/>
            <a:r>
              <a:rPr lang="en-AU" i="1" dirty="0"/>
              <a:t>bu</a:t>
            </a:r>
            <a:r>
              <a:rPr lang="en-AU" i="1" u="sng" dirty="0"/>
              <a:t>tt</a:t>
            </a:r>
            <a:r>
              <a:rPr lang="en-AU" i="1" dirty="0"/>
              <a:t>on</a:t>
            </a:r>
            <a:endParaRPr lang="en-AU" dirty="0"/>
          </a:p>
          <a:p>
            <a:r>
              <a:rPr lang="en-AU" dirty="0"/>
              <a:t>Are the </a:t>
            </a:r>
            <a:r>
              <a:rPr lang="en-AU" i="1" u="sng" dirty="0"/>
              <a:t>t</a:t>
            </a:r>
            <a:r>
              <a:rPr lang="en-AU" dirty="0"/>
              <a:t> sounds pronounced in exactly the same way in each word?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Same and different /t/s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What is the same about the /t/ sounds?</a:t>
            </a:r>
          </a:p>
          <a:p>
            <a:r>
              <a:rPr lang="en-AU"/>
              <a:t>What is different?</a:t>
            </a:r>
          </a:p>
          <a:p>
            <a:r>
              <a:rPr lang="en-AU"/>
              <a:t>Do native speakers of English regard the differences as significant?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Phonemes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Every language uses contrastive units called phonemes.</a:t>
            </a:r>
          </a:p>
          <a:p>
            <a:r>
              <a:rPr lang="en-AU"/>
              <a:t>When you speak the actual sounds that come out of your mouth are not phonemes.</a:t>
            </a:r>
          </a:p>
          <a:p>
            <a:r>
              <a:rPr lang="en-AU"/>
              <a:t>Phonemes are perceptual.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Allophones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Phonemes have allophones.</a:t>
            </a:r>
          </a:p>
          <a:p>
            <a:r>
              <a:rPr lang="en-AU"/>
              <a:t>Allophones are ‘realisations’ of phonemes in sound.</a:t>
            </a:r>
            <a:endParaRPr lang="en-AU">
              <a:latin typeface="IPARoman" charset="0"/>
            </a:endParaRPr>
          </a:p>
          <a:p>
            <a:r>
              <a:rPr lang="en-AU"/>
              <a:t>[</a:t>
            </a:r>
            <a:r>
              <a:rPr lang="en-AU">
                <a:latin typeface="SILDoulosIPA-Regular" charset="0"/>
              </a:rPr>
              <a:t>tH</a:t>
            </a:r>
            <a:r>
              <a:rPr lang="en-AU">
                <a:latin typeface="IPARoman" charset="0"/>
              </a:rPr>
              <a:t>] </a:t>
            </a:r>
            <a:r>
              <a:rPr lang="en-AU">
                <a:latin typeface="Century Schoolbook" charset="0"/>
              </a:rPr>
              <a:t>is a realisation of /t/ in the word /tim/.</a:t>
            </a:r>
            <a:r>
              <a:rPr lang="en-AU">
                <a:latin typeface="IPARoman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An analogy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Are the following letters the same or are they different?</a:t>
            </a:r>
          </a:p>
          <a:p>
            <a:pPr lvl="1"/>
            <a:r>
              <a:rPr lang="en-AU"/>
              <a:t>t</a:t>
            </a:r>
          </a:p>
          <a:p>
            <a:pPr lvl="1"/>
            <a:r>
              <a:rPr lang="en-AU">
                <a:latin typeface="Vivaldi" charset="0"/>
              </a:rPr>
              <a:t>t</a:t>
            </a:r>
          </a:p>
          <a:p>
            <a:pPr lvl="1"/>
            <a:r>
              <a:rPr lang="en-AU">
                <a:latin typeface="Braggadocio" charset="0"/>
              </a:rPr>
              <a:t>t</a:t>
            </a:r>
            <a:endParaRPr lang="en-AU">
              <a:latin typeface="Kino MT" charset="0"/>
            </a:endParaRPr>
          </a:p>
          <a:p>
            <a:pPr lvl="1"/>
            <a:r>
              <a:rPr lang="en-AU" i="1">
                <a:effectLst>
                  <a:outerShdw blurRad="38100" dist="38100" dir="2700000" algn="tl">
                    <a:srgbClr val="DDDDDD"/>
                  </a:outerShdw>
                </a:effectLst>
                <a:latin typeface="Kino MT" charset="0"/>
              </a:rPr>
              <a:t>t</a:t>
            </a:r>
            <a:endParaRPr lang="en-AU" i="1">
              <a:latin typeface="Brush Script MT" charset="0"/>
            </a:endParaRPr>
          </a:p>
          <a:p>
            <a:pPr lvl="1"/>
            <a:r>
              <a:rPr lang="en-AU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Brush Script MT" charset="0"/>
              </a:rPr>
              <a:t>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96</TotalTime>
  <Words>167</Words>
  <Application>Microsoft Macintosh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 &amp; A iv</vt:lpstr>
      <vt:lpstr>The Phonology of English</vt:lpstr>
      <vt:lpstr>PowerPoint Presentation</vt:lpstr>
      <vt:lpstr>Exercise</vt:lpstr>
      <vt:lpstr>Same and different /t/s</vt:lpstr>
      <vt:lpstr>Phonemes</vt:lpstr>
      <vt:lpstr>Allophones</vt:lpstr>
      <vt:lpstr>An analogy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10</cp:revision>
  <dcterms:created xsi:type="dcterms:W3CDTF">2016-04-08T07:16:18Z</dcterms:created>
  <dcterms:modified xsi:type="dcterms:W3CDTF">2016-06-14T00:17:50Z</dcterms:modified>
</cp:coreProperties>
</file>