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0" d="100"/>
          <a:sy n="80" d="100"/>
        </p:scale>
        <p:origin x="-114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04708"/>
            <a:ext cx="7772400" cy="1031090"/>
          </a:xfrm>
        </p:spPr>
        <p:txBody>
          <a:bodyPr>
            <a:normAutofit/>
          </a:bodyPr>
          <a:lstStyle>
            <a:lvl1pPr algn="l">
              <a:defRPr sz="2400">
                <a:solidFill>
                  <a:schemeClr val="tx1">
                    <a:lumMod val="65000"/>
                    <a:lumOff val="35000"/>
                  </a:schemeClr>
                </a:solidFill>
                <a:latin typeface="Arial Unicode MS"/>
              </a:defRPr>
            </a:lvl1pPr>
          </a:lstStyle>
          <a:p>
            <a:r>
              <a:rPr lang="en-AU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470197"/>
            <a:ext cx="6400800" cy="628275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 Unicode M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8348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806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4957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909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7051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882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092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855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269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512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AU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054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0566" y="177998"/>
            <a:ext cx="5092357" cy="940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AU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939698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65408" y="6356350"/>
            <a:ext cx="4488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579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>
        <p:tmplLst>
          <p:tmpl lvl="1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l" defTabSz="457200" rtl="0" eaLnBrk="1" latinLnBrk="0" hangingPunct="1">
        <a:spcBef>
          <a:spcPct val="0"/>
        </a:spcBef>
        <a:buNone/>
        <a:defRPr sz="24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4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ln/>
        </p:spPr>
        <p:txBody>
          <a:bodyPr/>
          <a:lstStyle/>
          <a:p>
            <a:r>
              <a:rPr lang="en-US"/>
              <a:t>The distribution of allophones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Kuiper and Allan Chapter 5.1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AU"/>
              <a:t>Complementary distribution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AU"/>
              <a:t>Each speech sound in a set which are in complementary distribution appears in a different phonetic environment to the others in the set.</a:t>
            </a:r>
          </a:p>
          <a:p>
            <a:pPr lvl="1"/>
            <a:r>
              <a:rPr lang="en-AU"/>
              <a:t>e.g. all the different t sounds.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AU"/>
              <a:t>Exercise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AU"/>
              <a:t>Look at the following two </a:t>
            </a:r>
            <a:r>
              <a:rPr lang="en-AU" u="sng"/>
              <a:t>k</a:t>
            </a:r>
            <a:r>
              <a:rPr lang="en-AU"/>
              <a:t> sounds and see if they are in complementary distribution, i.e. can you put one in the place of the </a:t>
            </a:r>
            <a:r>
              <a:rPr lang="en-AU">
                <a:latin typeface="Century Schoolbook" charset="0"/>
              </a:rPr>
              <a:t>other and vice versa? </a:t>
            </a:r>
          </a:p>
          <a:p>
            <a:pPr>
              <a:buFontTx/>
              <a:buNone/>
            </a:pPr>
            <a:r>
              <a:rPr lang="en-AU" i="1">
                <a:latin typeface="Century Schoolbook" charset="0"/>
              </a:rPr>
              <a:t>	keen [</a:t>
            </a:r>
            <a:r>
              <a:rPr lang="en-AU">
                <a:latin typeface="SILDoulosIPA-Regular" charset="0"/>
              </a:rPr>
              <a:t>kHin</a:t>
            </a:r>
            <a:r>
              <a:rPr lang="en-AU">
                <a:latin typeface="IPARoman" charset="0"/>
              </a:rPr>
              <a:t> ] </a:t>
            </a:r>
            <a:r>
              <a:rPr lang="en-AU">
                <a:latin typeface="Century Schoolbook" charset="0"/>
              </a:rPr>
              <a:t>(aspirated k)</a:t>
            </a:r>
          </a:p>
          <a:p>
            <a:pPr>
              <a:buFontTx/>
              <a:buNone/>
            </a:pPr>
            <a:r>
              <a:rPr lang="en-AU">
                <a:latin typeface="Century Schoolbook" charset="0"/>
              </a:rPr>
              <a:t>and  </a:t>
            </a:r>
            <a:endParaRPr lang="en-AU">
              <a:latin typeface="IPARoman" charset="0"/>
            </a:endParaRPr>
          </a:p>
          <a:p>
            <a:pPr>
              <a:buFontTx/>
              <a:buNone/>
            </a:pPr>
            <a:r>
              <a:rPr lang="en-AU" i="1">
                <a:latin typeface="Century Schoolbook" charset="0"/>
              </a:rPr>
              <a:t>	beckon [</a:t>
            </a:r>
            <a:r>
              <a:rPr lang="en-AU">
                <a:latin typeface="SILDoulosIPA-Regular" charset="0"/>
              </a:rPr>
              <a:t>bek</a:t>
            </a:r>
            <a:r>
              <a:rPr lang="en-AU" altLang="ja-JP">
                <a:latin typeface="SILDoulosIPA-Regular" charset="0"/>
              </a:rPr>
              <a:t>&lt;</a:t>
            </a:r>
            <a:r>
              <a:rPr lang="en-AU">
                <a:latin typeface="Century Schoolbook" charset="0"/>
              </a:rPr>
              <a:t>] (nasal release k)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AU"/>
              <a:t>Allophones in complementary distribution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AU"/>
              <a:t>are allophones of the same phoneme if they are phonetically similar.</a:t>
            </a:r>
          </a:p>
          <a:p>
            <a:r>
              <a:rPr lang="en-AU"/>
              <a:t>The two k allophones are phonetically similar and are therefore allophones of the phoneme /k/.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AU"/>
              <a:t>Exercise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AU" dirty="0"/>
              <a:t>Look at the distribution of   /h/ and /</a:t>
            </a:r>
            <a:r>
              <a:rPr lang="en-AU" dirty="0">
                <a:latin typeface="SILDoulosIPA-Regular" charset="0"/>
              </a:rPr>
              <a:t>N</a:t>
            </a:r>
            <a:r>
              <a:rPr lang="en-AU" sz="1600" b="1" dirty="0">
                <a:latin typeface="Century Schoolbook" charset="0"/>
              </a:rPr>
              <a:t>/</a:t>
            </a:r>
            <a:r>
              <a:rPr lang="en-AU" dirty="0">
                <a:latin typeface="Century Schoolbook" charset="0"/>
              </a:rPr>
              <a:t>.</a:t>
            </a:r>
          </a:p>
          <a:p>
            <a:pPr lvl="1">
              <a:buFontTx/>
              <a:buNone/>
            </a:pPr>
            <a:r>
              <a:rPr lang="en-AU" i="1" dirty="0"/>
              <a:t>hit, heart, ahead</a:t>
            </a:r>
          </a:p>
          <a:p>
            <a:pPr lvl="1">
              <a:buFontTx/>
              <a:buNone/>
            </a:pPr>
            <a:r>
              <a:rPr lang="en-AU" i="1" dirty="0"/>
              <a:t>sing, singer, long </a:t>
            </a:r>
          </a:p>
          <a:p>
            <a:r>
              <a:rPr lang="en-AU" dirty="0"/>
              <a:t>Where in the syllable do these two sounds occur?</a:t>
            </a:r>
          </a:p>
          <a:p>
            <a:r>
              <a:rPr lang="en-AU" dirty="0"/>
              <a:t>Are they in complementary distribution?</a:t>
            </a:r>
          </a:p>
          <a:p>
            <a:r>
              <a:rPr lang="en-AU" dirty="0"/>
              <a:t>Are they phonetically similar?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AU"/>
              <a:t>Defective distribution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AU"/>
              <a:t>These two sounds both have defective distribution in English, i.e. they do not appear in all the places you might expect a consonant to appear.</a:t>
            </a:r>
          </a:p>
          <a:p>
            <a:r>
              <a:rPr lang="en-AU"/>
              <a:t>Note in Maori  /</a:t>
            </a:r>
            <a:r>
              <a:rPr lang="en-AU">
                <a:latin typeface="SILDoulosIPA-Regular" charset="0"/>
              </a:rPr>
              <a:t>N</a:t>
            </a:r>
            <a:r>
              <a:rPr lang="en-AU"/>
              <a:t> </a:t>
            </a:r>
            <a:r>
              <a:rPr lang="en-AU" b="1"/>
              <a:t>/ </a:t>
            </a:r>
            <a:r>
              <a:rPr lang="en-AU"/>
              <a:t>is not defectively distributed.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AU"/>
              <a:t>Parallel distribution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AU" dirty="0"/>
              <a:t>Sounds which are in parallel distribution appear in the same kinds of places, e.g.</a:t>
            </a:r>
          </a:p>
          <a:p>
            <a:pPr lvl="1"/>
            <a:r>
              <a:rPr lang="en-AU" dirty="0"/>
              <a:t>initially in a syllable</a:t>
            </a:r>
          </a:p>
          <a:p>
            <a:pPr lvl="1"/>
            <a:r>
              <a:rPr lang="en-AU" dirty="0"/>
              <a:t>finally in a word</a:t>
            </a:r>
          </a:p>
          <a:p>
            <a:pPr lvl="1"/>
            <a:r>
              <a:rPr lang="en-AU" dirty="0"/>
              <a:t>medially between vowels</a:t>
            </a:r>
          </a:p>
          <a:p>
            <a:pPr lvl="1"/>
            <a:r>
              <a:rPr lang="en-AU" dirty="0"/>
              <a:t>before consonants</a:t>
            </a:r>
          </a:p>
          <a:p>
            <a:r>
              <a:rPr lang="en-AU" dirty="0"/>
              <a:t>Sounds which are in parallel distribution cannot be allophones of the same phoneme.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AU"/>
              <a:t>Free variation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AU" dirty="0"/>
              <a:t>involves a choice of sound alternatives not conditioned by linguistic factors, e.g.</a:t>
            </a:r>
          </a:p>
          <a:p>
            <a:pPr lvl="1"/>
            <a:r>
              <a:rPr lang="en-AU" sz="1400" dirty="0">
                <a:latin typeface="IPARoman" charset="0"/>
              </a:rPr>
              <a:t>/</a:t>
            </a:r>
            <a:r>
              <a:rPr lang="en-AU" sz="1400" dirty="0" err="1">
                <a:latin typeface="SILDoulosIPA-Regular" charset="0"/>
              </a:rPr>
              <a:t>ek´nÅmIks</a:t>
            </a:r>
            <a:r>
              <a:rPr lang="en-AU" sz="1400" dirty="0">
                <a:latin typeface="IPARoman" charset="0"/>
              </a:rPr>
              <a:t>/ </a:t>
            </a:r>
            <a:r>
              <a:rPr lang="en-AU" sz="1400" dirty="0" err="1">
                <a:latin typeface="IPARoman" charset="0"/>
              </a:rPr>
              <a:t>vs</a:t>
            </a:r>
            <a:r>
              <a:rPr lang="en-AU" sz="1400" dirty="0">
                <a:latin typeface="IPARoman" charset="0"/>
              </a:rPr>
              <a:t> /</a:t>
            </a:r>
            <a:r>
              <a:rPr lang="en-AU" sz="1400" dirty="0" err="1">
                <a:latin typeface="SILDoulosIPA-Regular" charset="0"/>
              </a:rPr>
              <a:t>ik´nÅmIks</a:t>
            </a:r>
            <a:r>
              <a:rPr lang="en-AU" sz="1400" dirty="0">
                <a:latin typeface="IPARoman" charset="0"/>
              </a:rPr>
              <a:t>/ /</a:t>
            </a:r>
            <a:r>
              <a:rPr lang="en-AU" sz="1400" dirty="0" err="1">
                <a:latin typeface="SILDoulosIPA-Regular" charset="0"/>
              </a:rPr>
              <a:t>iD</a:t>
            </a:r>
            <a:r>
              <a:rPr lang="en-AU" sz="1400" dirty="0">
                <a:latin typeface="SILDoulosIPA-Regular" charset="0"/>
              </a:rPr>
              <a:t>´</a:t>
            </a:r>
            <a:r>
              <a:rPr lang="en-AU" sz="1400" dirty="0">
                <a:latin typeface="IPARoman" charset="0"/>
              </a:rPr>
              <a:t>/ </a:t>
            </a:r>
            <a:r>
              <a:rPr lang="en-AU" sz="1400" dirty="0" err="1">
                <a:latin typeface="IPARoman" charset="0"/>
              </a:rPr>
              <a:t>vs</a:t>
            </a:r>
            <a:r>
              <a:rPr lang="en-AU" sz="1400" dirty="0">
                <a:latin typeface="IPARoman" charset="0"/>
              </a:rPr>
              <a:t> /</a:t>
            </a:r>
            <a:r>
              <a:rPr lang="en-AU" sz="1400" dirty="0" err="1">
                <a:latin typeface="SILDoulosIPA-Regular" charset="0"/>
              </a:rPr>
              <a:t>aiD</a:t>
            </a:r>
            <a:r>
              <a:rPr lang="en-AU" sz="1400" dirty="0">
                <a:latin typeface="SILDoulosIPA-Regular" charset="0"/>
              </a:rPr>
              <a:t>´</a:t>
            </a:r>
            <a:r>
              <a:rPr lang="en-AU" sz="1400" dirty="0">
                <a:latin typeface="IPARoman" charset="0"/>
              </a:rPr>
              <a:t>/</a:t>
            </a:r>
          </a:p>
          <a:p>
            <a:r>
              <a:rPr lang="en-AU" dirty="0"/>
              <a:t>Free variation also takes place with allophones.</a:t>
            </a:r>
          </a:p>
          <a:p>
            <a:pPr lvl="1"/>
            <a:r>
              <a:rPr lang="en-AU" dirty="0"/>
              <a:t>In NZ English some speakers have slightly higher or more central variants of some vowel phonemes than others.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AU"/>
              <a:t>Free variation and social factors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AU" dirty="0"/>
              <a:t>The choice of free variants is often a result of social factors.</a:t>
            </a:r>
          </a:p>
          <a:p>
            <a:pPr>
              <a:lnSpc>
                <a:spcPct val="90000"/>
              </a:lnSpc>
            </a:pPr>
            <a:r>
              <a:rPr lang="en-AU" dirty="0"/>
              <a:t>Often statistical in that some speakers may produce relatively more of one free variant that other speakers.</a:t>
            </a:r>
          </a:p>
          <a:p>
            <a:pPr>
              <a:lnSpc>
                <a:spcPct val="90000"/>
              </a:lnSpc>
            </a:pPr>
            <a:r>
              <a:rPr lang="en-AU" dirty="0"/>
              <a:t>Factors:</a:t>
            </a:r>
          </a:p>
          <a:p>
            <a:pPr lvl="1">
              <a:lnSpc>
                <a:spcPct val="90000"/>
              </a:lnSpc>
            </a:pPr>
            <a:r>
              <a:rPr lang="en-AU" dirty="0"/>
              <a:t>social class</a:t>
            </a:r>
          </a:p>
          <a:p>
            <a:pPr lvl="1">
              <a:lnSpc>
                <a:spcPct val="90000"/>
              </a:lnSpc>
            </a:pPr>
            <a:r>
              <a:rPr lang="en-AU" dirty="0"/>
              <a:t>gender</a:t>
            </a:r>
          </a:p>
          <a:p>
            <a:pPr lvl="1">
              <a:lnSpc>
                <a:spcPct val="90000"/>
              </a:lnSpc>
            </a:pPr>
            <a:r>
              <a:rPr lang="en-AU" dirty="0"/>
              <a:t>ethnicity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theme/theme1.xml><?xml version="1.0" encoding="utf-8"?>
<a:theme xmlns:a="http://schemas.openxmlformats.org/drawingml/2006/main" name="K &amp; A iv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 &amp; A iv.potx</Template>
  <TotalTime>37</TotalTime>
  <Words>346</Words>
  <Application>Microsoft Macintosh PowerPoint</Application>
  <PresentationFormat>On-screen Show (4:3)</PresentationFormat>
  <Paragraphs>42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K &amp; A iv</vt:lpstr>
      <vt:lpstr>The distribution of allophones</vt:lpstr>
      <vt:lpstr>Complementary distribution</vt:lpstr>
      <vt:lpstr>Exercise</vt:lpstr>
      <vt:lpstr>Allophones in complementary distribution</vt:lpstr>
      <vt:lpstr>Exercise</vt:lpstr>
      <vt:lpstr>Defective distribution</vt:lpstr>
      <vt:lpstr>Parallel distribution</vt:lpstr>
      <vt:lpstr>Free variation</vt:lpstr>
      <vt:lpstr>Free variation and social factors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Koenraad Kuiper</dc:creator>
  <cp:lastModifiedBy>Koenraad Kuiper</cp:lastModifiedBy>
  <cp:revision>9</cp:revision>
  <dcterms:created xsi:type="dcterms:W3CDTF">2016-04-08T07:16:18Z</dcterms:created>
  <dcterms:modified xsi:type="dcterms:W3CDTF">2016-06-14T00:18:10Z</dcterms:modified>
</cp:coreProperties>
</file>