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Phonemes and allophones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5.2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The format of allophonic rules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Input ---&gt; output / environment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	‘A particular input is realized as a particular output in a given environment.’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e.g.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dirty="0"/>
          </a:p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/t/ ----&gt; [</a:t>
            </a:r>
            <a:r>
              <a:rPr lang="en-AU" dirty="0">
                <a:latin typeface="SILDoulosIPA-Regular" charset="0"/>
              </a:rPr>
              <a:t>R]</a:t>
            </a:r>
            <a:r>
              <a:rPr lang="en-AU" dirty="0">
                <a:latin typeface="IPARoman" charset="0"/>
              </a:rPr>
              <a:t>  / </a:t>
            </a:r>
            <a:r>
              <a:rPr lang="en-AU" dirty="0"/>
              <a:t>V____ V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dirty="0"/>
          </a:p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	(as in some American pronunciations of </a:t>
            </a:r>
            <a:r>
              <a:rPr lang="en-AU" i="1" dirty="0"/>
              <a:t>butter</a:t>
            </a:r>
            <a:r>
              <a:rPr lang="en-AU" dirty="0"/>
              <a:t>)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Phonemes and allophones again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A set of allophones are the allophones of the same phoneme if:</a:t>
            </a:r>
          </a:p>
          <a:p>
            <a:pPr lvl="1"/>
            <a:r>
              <a:rPr lang="en-AU" dirty="0"/>
              <a:t>they never contrast;</a:t>
            </a:r>
          </a:p>
          <a:p>
            <a:pPr lvl="1"/>
            <a:r>
              <a:rPr lang="en-AU" dirty="0"/>
              <a:t>are in complementary distribution;</a:t>
            </a:r>
          </a:p>
          <a:p>
            <a:pPr lvl="1"/>
            <a:r>
              <a:rPr lang="en-AU" dirty="0"/>
              <a:t>are phonetically similar;</a:t>
            </a:r>
          </a:p>
          <a:p>
            <a:pPr lvl="1"/>
            <a:r>
              <a:rPr lang="en-AU" dirty="0"/>
              <a:t>are predictable realizations of a phoneme in a particular local phonetic environment.</a:t>
            </a:r>
          </a:p>
          <a:p>
            <a:r>
              <a:rPr lang="en-AU" dirty="0"/>
              <a:t>Phonemes are abstract.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Phonemic analysis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consists of three parts:</a:t>
            </a:r>
          </a:p>
          <a:p>
            <a:pPr lvl="1"/>
            <a:r>
              <a:rPr lang="en-AU"/>
              <a:t>the phonemic system</a:t>
            </a:r>
          </a:p>
          <a:p>
            <a:pPr lvl="1"/>
            <a:r>
              <a:rPr lang="en-AU"/>
              <a:t>the phonotactics</a:t>
            </a:r>
          </a:p>
          <a:p>
            <a:pPr lvl="1"/>
            <a:r>
              <a:rPr lang="en-AU"/>
              <a:t>the allophonic rules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The English phoneme system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We will suppose that the transcription symbols in Kuiper and Allan represent the phonemes of English.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Phonotactics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deals with what sounds may go next to others in sequences of sound.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AU" sz="2800" dirty="0"/>
              <a:t>	</a:t>
            </a:r>
            <a:r>
              <a:rPr lang="en-AU" dirty="0"/>
              <a:t>Look at the sequences of sounds below.  Which could be the sound sequences of English words?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/</a:t>
            </a:r>
            <a:r>
              <a:rPr lang="en-AU" dirty="0" err="1">
                <a:latin typeface="SILDoulosIPA-Regular" charset="0"/>
              </a:rPr>
              <a:t>sprUldZ</a:t>
            </a:r>
            <a:r>
              <a:rPr lang="en-AU" dirty="0"/>
              <a:t>/</a:t>
            </a:r>
            <a:r>
              <a:rPr lang="en-AU" dirty="0">
                <a:latin typeface="IPARoman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/</a:t>
            </a:r>
            <a:r>
              <a:rPr lang="en-AU" dirty="0" err="1">
                <a:latin typeface="SILDoulosIPA-Regular" charset="0"/>
              </a:rPr>
              <a:t>strçiSt</a:t>
            </a:r>
            <a:r>
              <a:rPr lang="en-AU" dirty="0"/>
              <a:t>/</a:t>
            </a:r>
            <a:r>
              <a:rPr lang="en-AU" dirty="0">
                <a:latin typeface="IPARoman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/</a:t>
            </a:r>
            <a:r>
              <a:rPr lang="en-AU" dirty="0" err="1">
                <a:latin typeface="SILDoulosIPA-Regular" charset="0"/>
              </a:rPr>
              <a:t>PmŒ˘</a:t>
            </a:r>
            <a:r>
              <a:rPr lang="en-AU" altLang="ja-JP" dirty="0" err="1">
                <a:latin typeface="SILDoulosIPA-Regular" charset="0"/>
              </a:rPr>
              <a:t>jN</a:t>
            </a:r>
            <a:r>
              <a:rPr lang="en-AU" dirty="0"/>
              <a:t>/</a:t>
            </a:r>
            <a:r>
              <a:rPr lang="en-AU" dirty="0">
                <a:latin typeface="SILDoulosIPA-Regular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/</a:t>
            </a:r>
            <a:r>
              <a:rPr lang="en-AU" dirty="0" err="1">
                <a:latin typeface="SILDoulosIPA-Regular" charset="0"/>
              </a:rPr>
              <a:t>fniz</a:t>
            </a:r>
            <a:r>
              <a:rPr lang="en-AU" dirty="0"/>
              <a:t>/</a:t>
            </a:r>
            <a:r>
              <a:rPr lang="en-AU" dirty="0">
                <a:latin typeface="IPARoman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/</a:t>
            </a:r>
            <a:r>
              <a:rPr lang="en-AU" dirty="0" err="1">
                <a:latin typeface="SILDoulosIPA-Regular" charset="0"/>
              </a:rPr>
              <a:t>gru˘ltS</a:t>
            </a:r>
            <a:r>
              <a:rPr lang="en-AU" dirty="0"/>
              <a:t>/</a:t>
            </a:r>
            <a:endParaRPr lang="en-AU" dirty="0">
              <a:latin typeface="SILDoulosIPA-Regular" charset="0"/>
            </a:endParaRPr>
          </a:p>
          <a:p>
            <a:pPr lvl="1">
              <a:lnSpc>
                <a:spcPct val="90000"/>
              </a:lnSpc>
            </a:pPr>
            <a:r>
              <a:rPr lang="en-AU" dirty="0"/>
              <a:t>/</a:t>
            </a:r>
            <a:r>
              <a:rPr lang="en-AU" dirty="0" err="1">
                <a:latin typeface="SILDoulosIPA-Regular" charset="0"/>
              </a:rPr>
              <a:t>swÅNk</a:t>
            </a:r>
            <a:r>
              <a:rPr lang="en-AU" dirty="0"/>
              <a:t>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Phonotactic rules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are rules which restrict the permissible sequences of sounds in a language.</a:t>
            </a:r>
          </a:p>
          <a:p>
            <a:r>
              <a:rPr lang="en-AU" dirty="0"/>
              <a:t>English initial consonant clusters are restricted.</a:t>
            </a:r>
          </a:p>
          <a:p>
            <a:pPr lvl="1"/>
            <a:r>
              <a:rPr lang="en-AU" dirty="0"/>
              <a:t>maximum of three</a:t>
            </a:r>
          </a:p>
          <a:p>
            <a:pPr lvl="1"/>
            <a:r>
              <a:rPr lang="en-AU" dirty="0"/>
              <a:t>first of which is /s/</a:t>
            </a:r>
          </a:p>
          <a:p>
            <a:pPr lvl="1"/>
            <a:r>
              <a:rPr lang="en-AU" dirty="0"/>
              <a:t>second of which is a voiceless stop, /p t k/</a:t>
            </a:r>
          </a:p>
          <a:p>
            <a:pPr lvl="1"/>
            <a:r>
              <a:rPr lang="en-AU" dirty="0"/>
              <a:t>third is an approximant,        /l r j w/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Allophonic rules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Allophones are realizations of phonemes in specific phonetic contexts.</a:t>
            </a:r>
          </a:p>
          <a:p>
            <a:r>
              <a:rPr lang="en-AU"/>
              <a:t>Therefore you can write rules which predict the allophonic realization of a particular phoneme in context.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The shape of allophonic rules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Allophonic rules have:</a:t>
            </a:r>
          </a:p>
          <a:p>
            <a:pPr lvl="1">
              <a:lnSpc>
                <a:spcPct val="90000"/>
              </a:lnSpc>
            </a:pPr>
            <a:r>
              <a:rPr lang="en-AU"/>
              <a:t>an input</a:t>
            </a:r>
          </a:p>
          <a:p>
            <a:pPr lvl="1">
              <a:lnSpc>
                <a:spcPct val="90000"/>
              </a:lnSpc>
            </a:pPr>
            <a:r>
              <a:rPr lang="en-AU"/>
              <a:t>output</a:t>
            </a:r>
          </a:p>
          <a:p>
            <a:pPr lvl="1">
              <a:lnSpc>
                <a:spcPct val="90000"/>
              </a:lnSpc>
            </a:pPr>
            <a:r>
              <a:rPr lang="en-AU"/>
              <a:t>a conditioning factor</a:t>
            </a:r>
          </a:p>
          <a:p>
            <a:pPr>
              <a:lnSpc>
                <a:spcPct val="90000"/>
              </a:lnSpc>
            </a:pPr>
            <a:r>
              <a:rPr lang="en-AU"/>
              <a:t>Input is a phonemic form.</a:t>
            </a:r>
          </a:p>
          <a:p>
            <a:pPr>
              <a:lnSpc>
                <a:spcPct val="90000"/>
              </a:lnSpc>
            </a:pPr>
            <a:r>
              <a:rPr lang="en-AU"/>
              <a:t>Output is a phonetic representation.</a:t>
            </a:r>
          </a:p>
          <a:p>
            <a:pPr>
              <a:lnSpc>
                <a:spcPct val="90000"/>
              </a:lnSpc>
            </a:pPr>
            <a:r>
              <a:rPr lang="en-AU"/>
              <a:t>Conditioning factor is an environment.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39</TotalTime>
  <Words>238</Words>
  <Application>Microsoft Macintosh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K &amp; A iv</vt:lpstr>
      <vt:lpstr>Phonemes and allophones</vt:lpstr>
      <vt:lpstr>Phonemes and allophones again</vt:lpstr>
      <vt:lpstr>Phonemic analysis</vt:lpstr>
      <vt:lpstr>The English phoneme system</vt:lpstr>
      <vt:lpstr>Phonotactics</vt:lpstr>
      <vt:lpstr>Exercise</vt:lpstr>
      <vt:lpstr>Phonotactic rules</vt:lpstr>
      <vt:lpstr>Allophonic rules</vt:lpstr>
      <vt:lpstr>The shape of allophonic rules</vt:lpstr>
      <vt:lpstr>The format of allophonic rules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2016-06-14T00:18:33Z</dcterms:modified>
</cp:coreProperties>
</file>