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Allophonic processes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5.4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Nasalization</a:t>
            </a:r>
            <a:br>
              <a:rPr lang="en-AU"/>
            </a:br>
            <a:endParaRPr lang="en-A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sz="2800"/>
              <a:t>Vowels before nasals are often partly nasalized, i.e. the velum is lowered.</a:t>
            </a:r>
          </a:p>
          <a:p>
            <a:pPr lvl="1">
              <a:lnSpc>
                <a:spcPct val="90000"/>
              </a:lnSpc>
            </a:pPr>
            <a:r>
              <a:rPr lang="en-AU" sz="2400"/>
              <a:t>/</a:t>
            </a:r>
            <a:r>
              <a:rPr lang="en-AU" sz="2400">
                <a:latin typeface="SILDoulosIPA-Regular" charset="0"/>
              </a:rPr>
              <a:t>lo‚N</a:t>
            </a:r>
            <a:r>
              <a:rPr lang="en-AU" sz="2400"/>
              <a:t> /</a:t>
            </a:r>
          </a:p>
          <a:p>
            <a:pPr>
              <a:lnSpc>
                <a:spcPct val="90000"/>
              </a:lnSpc>
            </a:pPr>
            <a:endParaRPr lang="en-AU" sz="2800"/>
          </a:p>
          <a:p>
            <a:pPr>
              <a:lnSpc>
                <a:spcPct val="90000"/>
              </a:lnSpc>
            </a:pPr>
            <a:r>
              <a:rPr lang="en-AU" sz="2800"/>
              <a:t>Rule:</a:t>
            </a:r>
          </a:p>
          <a:p>
            <a:pPr>
              <a:lnSpc>
                <a:spcPct val="20000"/>
              </a:lnSpc>
              <a:buFontTx/>
              <a:buNone/>
            </a:pPr>
            <a:r>
              <a:rPr lang="en-AU" sz="2800"/>
              <a:t>                   ~</a:t>
            </a:r>
          </a:p>
          <a:p>
            <a:pPr lvl="1">
              <a:lnSpc>
                <a:spcPct val="90000"/>
              </a:lnSpc>
            </a:pPr>
            <a:r>
              <a:rPr lang="en-AU" sz="2400"/>
              <a:t>V ---&gt;   V / ___ N</a:t>
            </a:r>
          </a:p>
          <a:p>
            <a:pPr lvl="1">
              <a:lnSpc>
                <a:spcPct val="90000"/>
              </a:lnSpc>
            </a:pPr>
            <a:r>
              <a:rPr lang="en-AU" sz="2400"/>
              <a:t>a vowel becomes nasalized before a nasal consonant.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Fusion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AU"/>
              <a:t>Two sound segments donate phonetic properties one to another creating a third segment and disappearing themselves.</a:t>
            </a:r>
          </a:p>
          <a:p>
            <a:pPr lvl="1"/>
            <a:r>
              <a:rPr lang="en-AU"/>
              <a:t>e.g. </a:t>
            </a:r>
            <a:r>
              <a:rPr lang="en-AU" i="1"/>
              <a:t>education</a:t>
            </a:r>
            <a:endParaRPr lang="en-AU"/>
          </a:p>
          <a:p>
            <a:pPr lvl="1"/>
            <a:r>
              <a:rPr lang="en-AU"/>
              <a:t>/</a:t>
            </a:r>
            <a:r>
              <a:rPr lang="en-AU">
                <a:latin typeface="SILDoulosIPA-Regular" charset="0"/>
              </a:rPr>
              <a:t>edju˘keiS´n</a:t>
            </a:r>
            <a:r>
              <a:rPr lang="en-AU"/>
              <a:t>/</a:t>
            </a:r>
            <a:r>
              <a:rPr lang="en-AU">
                <a:latin typeface="IPARoman" charset="0"/>
              </a:rPr>
              <a:t> </a:t>
            </a:r>
            <a:r>
              <a:rPr lang="en-AU"/>
              <a:t>becomes</a:t>
            </a:r>
            <a:r>
              <a:rPr lang="en-AU">
                <a:latin typeface="IPARoman" charset="0"/>
              </a:rPr>
              <a:t>   </a:t>
            </a:r>
            <a:r>
              <a:rPr lang="en-AU"/>
              <a:t>[</a:t>
            </a:r>
            <a:r>
              <a:rPr lang="en-AU">
                <a:latin typeface="SILDoulosIPA-Regular" charset="0"/>
              </a:rPr>
              <a:t>edZu˘keiS´n</a:t>
            </a:r>
            <a:r>
              <a:rPr lang="en-AU"/>
              <a:t>]</a:t>
            </a:r>
            <a:r>
              <a:rPr lang="en-AU">
                <a:latin typeface="IPARoman" charset="0"/>
              </a:rPr>
              <a:t> </a:t>
            </a:r>
            <a:r>
              <a:rPr lang="en-AU"/>
              <a:t>by fusing the /</a:t>
            </a:r>
            <a:r>
              <a:rPr lang="en-AU">
                <a:latin typeface="SILDoulosIPA-Regular" charset="0"/>
              </a:rPr>
              <a:t>d</a:t>
            </a:r>
            <a:r>
              <a:rPr lang="en-AU"/>
              <a:t>/</a:t>
            </a:r>
            <a:r>
              <a:rPr lang="en-AU">
                <a:latin typeface="IPARoman" charset="0"/>
              </a:rPr>
              <a:t> </a:t>
            </a:r>
            <a:r>
              <a:rPr lang="en-AU"/>
              <a:t>and</a:t>
            </a:r>
            <a:r>
              <a:rPr lang="en-AU">
                <a:latin typeface="IPARoman" charset="0"/>
              </a:rPr>
              <a:t> </a:t>
            </a:r>
            <a:r>
              <a:rPr lang="en-AU"/>
              <a:t>/</a:t>
            </a:r>
            <a:r>
              <a:rPr lang="en-AU">
                <a:latin typeface="SILDoulosIPA-Regular" charset="0"/>
              </a:rPr>
              <a:t>j</a:t>
            </a:r>
            <a:r>
              <a:rPr lang="en-AU"/>
              <a:t>/</a:t>
            </a:r>
            <a:r>
              <a:rPr lang="en-AU">
                <a:latin typeface="IPARoman" charset="0"/>
              </a:rPr>
              <a:t> </a:t>
            </a:r>
            <a:r>
              <a:rPr lang="en-AU"/>
              <a:t>to become [</a:t>
            </a:r>
            <a:r>
              <a:rPr lang="en-AU">
                <a:latin typeface="SILDoulosIPA-Regular" charset="0"/>
              </a:rPr>
              <a:t>dZ</a:t>
            </a:r>
            <a:r>
              <a:rPr lang="en-AU"/>
              <a:t>]</a:t>
            </a:r>
            <a:r>
              <a:rPr lang="en-AU">
                <a:latin typeface="SILDoulosIPA-Regular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 sz="2800"/>
              <a:t>	Pronounce the following words as you might normally.</a:t>
            </a:r>
          </a:p>
          <a:p>
            <a:pPr>
              <a:buFontTx/>
              <a:buNone/>
            </a:pPr>
            <a:r>
              <a:rPr lang="en-AU" sz="2800"/>
              <a:t>	Are there are segments which you would omit in normal conversation?</a:t>
            </a:r>
          </a:p>
          <a:p>
            <a:pPr lvl="1">
              <a:buFontTx/>
              <a:buNone/>
            </a:pPr>
            <a:r>
              <a:rPr lang="en-AU" sz="2400" i="1"/>
              <a:t>handsome</a:t>
            </a:r>
          </a:p>
          <a:p>
            <a:pPr lvl="1">
              <a:buFontTx/>
              <a:buNone/>
            </a:pPr>
            <a:r>
              <a:rPr lang="en-AU" sz="2400" i="1"/>
              <a:t>windmill</a:t>
            </a:r>
          </a:p>
          <a:p>
            <a:pPr lvl="1">
              <a:buFontTx/>
              <a:buNone/>
            </a:pPr>
            <a:r>
              <a:rPr lang="en-AU" sz="2400" i="1"/>
              <a:t>handkerchief</a:t>
            </a:r>
          </a:p>
          <a:p>
            <a:pPr lvl="1">
              <a:buFontTx/>
              <a:buNone/>
            </a:pPr>
            <a:r>
              <a:rPr lang="en-AU" sz="2400" i="1"/>
              <a:t>mostly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Elision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AU"/>
              <a:t>In connected speech whole sound segments (both consonants and vowels) may be elided.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/>
              <a:t>	How might children pronounce the following words?</a:t>
            </a:r>
          </a:p>
          <a:p>
            <a:pPr lvl="1">
              <a:buFontTx/>
              <a:buNone/>
            </a:pPr>
            <a:r>
              <a:rPr lang="en-AU" i="1"/>
              <a:t>athlete</a:t>
            </a:r>
            <a:endParaRPr lang="en-AU"/>
          </a:p>
          <a:p>
            <a:pPr lvl="1">
              <a:buFontTx/>
              <a:buNone/>
            </a:pPr>
            <a:r>
              <a:rPr lang="en-AU" i="1"/>
              <a:t>film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Insertion</a:t>
            </a:r>
            <a:br>
              <a:rPr lang="en-AU"/>
            </a:br>
            <a:r>
              <a:rPr lang="en-AU" sz="3100"/>
              <a:t>(epenthesis)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AU"/>
              <a:t>Into some sound sequences speakers may insert a vowel or consonant.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Summary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AU"/>
              <a:t>There can be a considerable distance between the underlying phonological representation of a word and how it is realized in speech.</a:t>
            </a:r>
          </a:p>
          <a:p>
            <a:r>
              <a:rPr lang="en-AU"/>
              <a:t>Many processes may be involved.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Some allophonic processes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aspiration</a:t>
            </a:r>
          </a:p>
          <a:p>
            <a:pPr lvl="1"/>
            <a:r>
              <a:rPr lang="en-AU" dirty="0"/>
              <a:t>increasing your puff</a:t>
            </a:r>
          </a:p>
          <a:p>
            <a:r>
              <a:rPr lang="en-AU" dirty="0"/>
              <a:t>assimilation</a:t>
            </a:r>
          </a:p>
          <a:p>
            <a:pPr lvl="1"/>
            <a:r>
              <a:rPr lang="en-AU" dirty="0"/>
              <a:t>becoming like the neighbours</a:t>
            </a:r>
          </a:p>
          <a:p>
            <a:r>
              <a:rPr lang="en-AU" dirty="0"/>
              <a:t>elision</a:t>
            </a:r>
          </a:p>
          <a:p>
            <a:pPr lvl="1"/>
            <a:r>
              <a:rPr lang="en-AU" dirty="0"/>
              <a:t>getting lost</a:t>
            </a:r>
          </a:p>
          <a:p>
            <a:r>
              <a:rPr lang="en-AU" dirty="0"/>
              <a:t>insertion</a:t>
            </a:r>
          </a:p>
          <a:p>
            <a:pPr lvl="1"/>
            <a:r>
              <a:rPr lang="en-AU" dirty="0"/>
              <a:t>adding bits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IPA diacritics chart</a:t>
            </a:r>
          </a:p>
        </p:txBody>
      </p:sp>
      <p:graphicFrame>
        <p:nvGraphicFramePr>
          <p:cNvPr id="5123" name="Object 3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1905000" y="1557338"/>
          <a:ext cx="5715000" cy="530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3" imgW="5373624" imgH="4983480" progId="Word.Document.8">
                  <p:embed/>
                </p:oleObj>
              </mc:Choice>
              <mc:Fallback>
                <p:oleObj name="Document" r:id="rId3" imgW="5373624" imgH="49834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57338"/>
                        <a:ext cx="5715000" cy="5300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Aspiration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dirty="0"/>
              <a:t>All voiceless stops are aspirated in initial position in stressed syllables.</a:t>
            </a:r>
          </a:p>
          <a:p>
            <a:pPr>
              <a:lnSpc>
                <a:spcPct val="90000"/>
              </a:lnSpc>
            </a:pPr>
            <a:r>
              <a:rPr lang="en-AU" dirty="0"/>
              <a:t>/p t k/ ---&gt; [</a:t>
            </a:r>
            <a:r>
              <a:rPr lang="en-AU" dirty="0">
                <a:latin typeface="IPARoman" charset="0"/>
              </a:rPr>
              <a:t>p</a:t>
            </a:r>
            <a:r>
              <a:rPr lang="en-AU" dirty="0">
                <a:latin typeface="SILDoulosIPA-Regular" charset="0"/>
              </a:rPr>
              <a:t>H</a:t>
            </a:r>
            <a:r>
              <a:rPr lang="en-AU" dirty="0">
                <a:latin typeface="IPARoman" charset="0"/>
              </a:rPr>
              <a:t>  </a:t>
            </a:r>
            <a:r>
              <a:rPr lang="en-AU" dirty="0" err="1">
                <a:latin typeface="IPARoman" charset="0"/>
              </a:rPr>
              <a:t>t</a:t>
            </a:r>
            <a:r>
              <a:rPr lang="en-AU" dirty="0" err="1">
                <a:latin typeface="SILDoulosIPA-Regular" charset="0"/>
              </a:rPr>
              <a:t>H</a:t>
            </a:r>
            <a:r>
              <a:rPr lang="en-AU" dirty="0">
                <a:latin typeface="IPARoman" charset="0"/>
              </a:rPr>
              <a:t>  </a:t>
            </a:r>
            <a:r>
              <a:rPr lang="en-AU" dirty="0" err="1">
                <a:latin typeface="IPARoman" charset="0"/>
              </a:rPr>
              <a:t>k</a:t>
            </a:r>
            <a:r>
              <a:rPr lang="en-AU" dirty="0" err="1">
                <a:latin typeface="SILDoulosIPA-Regular" charset="0"/>
              </a:rPr>
              <a:t>H</a:t>
            </a:r>
            <a:r>
              <a:rPr lang="en-AU" dirty="0"/>
              <a:t>] / . ___ V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                                      </a:t>
            </a:r>
            <a:r>
              <a:rPr lang="en-AU" sz="1800" dirty="0"/>
              <a:t> </a:t>
            </a:r>
            <a:r>
              <a:rPr lang="en-AU" dirty="0"/>
              <a:t>[+stress]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 dirty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 dirty="0"/>
              <a:t>	</a:t>
            </a:r>
            <a:r>
              <a:rPr lang="en-AU" dirty="0"/>
              <a:t>(Note this process applies not to one phoneme but a class of phonemes having particular features, i.e. they are voiceless oral stops.)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Assimilation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Assimilation takes place when a sound takes on a phonetic property of one of the surrounding sounds.</a:t>
            </a:r>
          </a:p>
          <a:p>
            <a:pPr>
              <a:lnSpc>
                <a:spcPct val="90000"/>
              </a:lnSpc>
            </a:pPr>
            <a:r>
              <a:rPr lang="en-AU" dirty="0"/>
              <a:t>There are a number of different kinds: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place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voice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nasalization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lip attitude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fusion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Direction of assimilation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progressive (or perseverative)</a:t>
            </a:r>
          </a:p>
          <a:p>
            <a:pPr lvl="1">
              <a:lnSpc>
                <a:spcPct val="90000"/>
              </a:lnSpc>
            </a:pPr>
            <a:r>
              <a:rPr lang="en-AU"/>
              <a:t>A sound segment takes on a phonetic property of a sound segment coming before it.</a:t>
            </a:r>
          </a:p>
          <a:p>
            <a:pPr>
              <a:lnSpc>
                <a:spcPct val="90000"/>
              </a:lnSpc>
            </a:pPr>
            <a:r>
              <a:rPr lang="en-AU"/>
              <a:t>regressive (or anticipatory)</a:t>
            </a:r>
          </a:p>
          <a:p>
            <a:pPr lvl="1">
              <a:lnSpc>
                <a:spcPct val="90000"/>
              </a:lnSpc>
            </a:pPr>
            <a:r>
              <a:rPr lang="en-AU"/>
              <a:t>A sound segment takes on a phonetic property of a sound segment coming after it.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Place assimilation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AU"/>
              <a:t>How do you normally pronounce </a:t>
            </a:r>
            <a:r>
              <a:rPr lang="en-AU" i="1"/>
              <a:t>uncomfortable</a:t>
            </a:r>
            <a:r>
              <a:rPr lang="en-AU"/>
              <a:t>?</a:t>
            </a:r>
          </a:p>
          <a:p>
            <a:pPr lvl="1"/>
            <a:r>
              <a:rPr lang="en-AU"/>
              <a:t>Note that the /n/ is pronounced [</a:t>
            </a:r>
            <a:r>
              <a:rPr lang="en-AU">
                <a:latin typeface="SILDoulosIPA-Regular" charset="0"/>
              </a:rPr>
              <a:t>N</a:t>
            </a:r>
            <a:r>
              <a:rPr lang="en-AU"/>
              <a:t>].</a:t>
            </a:r>
          </a:p>
          <a:p>
            <a:pPr lvl="1"/>
            <a:r>
              <a:rPr lang="en-AU"/>
              <a:t>Its place of articulation is velar.  Why?</a:t>
            </a:r>
          </a:p>
          <a:p>
            <a:pPr lvl="1"/>
            <a:r>
              <a:rPr lang="en-AU"/>
              <a:t>Because the following consonant is velar.</a:t>
            </a:r>
          </a:p>
          <a:p>
            <a:pPr lvl="1"/>
            <a:r>
              <a:rPr lang="en-AU"/>
              <a:t>The nasal consonant has assimilated its place of articulation.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 sz="2800" dirty="0"/>
              <a:t>	</a:t>
            </a:r>
            <a:r>
              <a:rPr lang="en-AU" dirty="0"/>
              <a:t>How is the final consonant pronounced in the following words?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i="1" dirty="0"/>
              <a:t>hurts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i="1" dirty="0"/>
              <a:t>heads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i="1" dirty="0"/>
              <a:t>looks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i="1" dirty="0"/>
              <a:t>lags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Is it voiced or voiceless? 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AU" dirty="0"/>
              <a:t>Why?</a:t>
            </a:r>
          </a:p>
          <a:p>
            <a:pPr>
              <a:lnSpc>
                <a:spcPct val="90000"/>
              </a:lnSpc>
            </a:pPr>
            <a:endParaRPr lang="en-AU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Voicing assimilation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AU"/>
              <a:t>Sound segments can take on the voicing characteristics of their neighbours.</a:t>
            </a:r>
          </a:p>
          <a:p>
            <a:pPr lvl="1"/>
            <a:r>
              <a:rPr lang="en-AU"/>
              <a:t>voicing</a:t>
            </a:r>
          </a:p>
          <a:p>
            <a:pPr lvl="2"/>
            <a:r>
              <a:rPr lang="en-AU" i="1"/>
              <a:t>cad</a:t>
            </a:r>
            <a:r>
              <a:rPr lang="en-AU" i="1" u="sng"/>
              <a:t>s</a:t>
            </a:r>
            <a:endParaRPr lang="en-AU"/>
          </a:p>
          <a:p>
            <a:pPr lvl="1"/>
            <a:r>
              <a:rPr lang="en-AU"/>
              <a:t>devoicing</a:t>
            </a:r>
          </a:p>
          <a:p>
            <a:pPr lvl="2"/>
            <a:r>
              <a:rPr lang="en-AU" i="1"/>
              <a:t>c</a:t>
            </a:r>
            <a:r>
              <a:rPr lang="en-AU" i="1" u="sng"/>
              <a:t>r</a:t>
            </a:r>
            <a:r>
              <a:rPr lang="en-AU" i="1"/>
              <a:t>ush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86</TotalTime>
  <Words>364</Words>
  <Application>Microsoft Macintosh PowerPoint</Application>
  <PresentationFormat>On-screen Show (4:3)</PresentationFormat>
  <Paragraphs>81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K &amp; A iv</vt:lpstr>
      <vt:lpstr>Document</vt:lpstr>
      <vt:lpstr>Allophonic processes</vt:lpstr>
      <vt:lpstr>Some allophonic processes</vt:lpstr>
      <vt:lpstr>IPA diacritics chart</vt:lpstr>
      <vt:lpstr>Aspiration</vt:lpstr>
      <vt:lpstr>Assimilation</vt:lpstr>
      <vt:lpstr>Direction of assimilation</vt:lpstr>
      <vt:lpstr>Place assimilation</vt:lpstr>
      <vt:lpstr>Exercise</vt:lpstr>
      <vt:lpstr>Voicing assimilation</vt:lpstr>
      <vt:lpstr>Nasalization </vt:lpstr>
      <vt:lpstr>Fusion</vt:lpstr>
      <vt:lpstr>Exercise</vt:lpstr>
      <vt:lpstr>Elision</vt:lpstr>
      <vt:lpstr>Exercise</vt:lpstr>
      <vt:lpstr>Insertion (epenthesis)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10</cp:revision>
  <dcterms:created xsi:type="dcterms:W3CDTF">2016-04-08T07:16:18Z</dcterms:created>
  <dcterms:modified xsi:type="dcterms:W3CDTF">2016-06-14T00:18:45Z</dcterms:modified>
</cp:coreProperties>
</file>