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Phonological derivation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5.6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Derivation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The processes which are involved in realising an  underlying phonological representation phonetically create a derivation.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Example of a derivation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 sz="2400" dirty="0" smtClean="0"/>
              <a:t>Underlying Representation</a:t>
            </a:r>
            <a:r>
              <a:rPr lang="en-AU" dirty="0" smtClean="0"/>
              <a:t>    	</a:t>
            </a:r>
            <a:r>
              <a:rPr lang="en-AU" dirty="0" smtClean="0">
                <a:latin typeface="IPARoman" charset="0"/>
              </a:rPr>
              <a:t>/</a:t>
            </a:r>
            <a:r>
              <a:rPr lang="en-AU" dirty="0" err="1">
                <a:latin typeface="SILDoulosIPA-Regular" charset="0"/>
              </a:rPr>
              <a:t>kÅngres</a:t>
            </a:r>
            <a:r>
              <a:rPr lang="en-AU" dirty="0">
                <a:latin typeface="IPARoman" charset="0"/>
              </a:rPr>
              <a:t>/</a:t>
            </a:r>
            <a:r>
              <a:rPr lang="en-AU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 dirty="0"/>
              <a:t>Aspiration</a:t>
            </a:r>
            <a:r>
              <a:rPr lang="en-AU" sz="2400" dirty="0">
                <a:latin typeface="IPARoman" charset="0"/>
              </a:rPr>
              <a:t>		          </a:t>
            </a:r>
            <a:r>
              <a:rPr lang="en-AU" sz="2400" dirty="0" smtClean="0">
                <a:latin typeface="IPARoman" charset="0"/>
              </a:rPr>
              <a:t>				 </a:t>
            </a:r>
            <a:r>
              <a:rPr lang="en-AU" dirty="0" err="1">
                <a:latin typeface="SILDoulosIPA-Regular" charset="0"/>
              </a:rPr>
              <a:t>kHÅngres</a:t>
            </a:r>
            <a:r>
              <a:rPr lang="en-AU" sz="24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 dirty="0"/>
              <a:t>Nasalization</a:t>
            </a:r>
            <a:r>
              <a:rPr lang="en-AU" sz="2400" dirty="0">
                <a:latin typeface="IPARoman" charset="0"/>
              </a:rPr>
              <a:t>			</a:t>
            </a:r>
            <a:r>
              <a:rPr lang="en-AU" sz="2400" dirty="0" smtClean="0">
                <a:latin typeface="IPARoman" charset="0"/>
              </a:rPr>
              <a:t>			</a:t>
            </a:r>
            <a:r>
              <a:rPr lang="en-AU" dirty="0" err="1" smtClean="0">
                <a:latin typeface="SILDoulosIPA-Regular" charset="0"/>
              </a:rPr>
              <a:t>kHÅ</a:t>
            </a:r>
            <a:r>
              <a:rPr lang="en-AU" dirty="0" err="1">
                <a:latin typeface="SILDoulosIPA-Regular" charset="0"/>
              </a:rPr>
              <a:t>‚ngres</a:t>
            </a:r>
            <a:r>
              <a:rPr lang="en-AU" dirty="0">
                <a:latin typeface="IPARoman" charset="0"/>
              </a:rPr>
              <a:t> </a:t>
            </a:r>
            <a:r>
              <a:rPr lang="en-AU" sz="24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 dirty="0"/>
              <a:t>Vowel Lengthening		 </a:t>
            </a:r>
            <a:r>
              <a:rPr lang="en-AU" sz="2400" dirty="0" smtClean="0"/>
              <a:t>		</a:t>
            </a:r>
            <a:r>
              <a:rPr lang="en-AU" dirty="0" err="1" smtClean="0">
                <a:latin typeface="SILDoulosIPA-Regular" charset="0"/>
              </a:rPr>
              <a:t>kHÅ</a:t>
            </a:r>
            <a:r>
              <a:rPr lang="en-AU" dirty="0">
                <a:latin typeface="SILDoulosIPA-Regular" charset="0"/>
              </a:rPr>
              <a:t>‚˘</a:t>
            </a:r>
            <a:r>
              <a:rPr lang="en-AU" dirty="0" err="1">
                <a:latin typeface="SILDoulosIPA-Regular" charset="0"/>
              </a:rPr>
              <a:t>ngres</a:t>
            </a:r>
            <a:endParaRPr lang="en-AU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 dirty="0"/>
              <a:t>Nasal assimilation		 </a:t>
            </a:r>
            <a:r>
              <a:rPr lang="en-AU" sz="2400" dirty="0" smtClean="0"/>
              <a:t>		</a:t>
            </a:r>
            <a:r>
              <a:rPr lang="en-AU" dirty="0" err="1" smtClean="0">
                <a:latin typeface="SILDoulosIPA-Regular" charset="0"/>
              </a:rPr>
              <a:t>kHÅ</a:t>
            </a:r>
            <a:r>
              <a:rPr lang="en-AU" dirty="0">
                <a:latin typeface="SILDoulosIPA-Regular" charset="0"/>
              </a:rPr>
              <a:t>‚˘</a:t>
            </a:r>
            <a:r>
              <a:rPr lang="en-AU" dirty="0" err="1">
                <a:latin typeface="SILDoulosIPA-Regular" charset="0"/>
              </a:rPr>
              <a:t>Ngres</a:t>
            </a:r>
            <a:r>
              <a:rPr lang="en-AU" dirty="0">
                <a:latin typeface="IPARoman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 dirty="0"/>
              <a:t>Surface Representation	</a:t>
            </a:r>
            <a:r>
              <a:rPr lang="en-AU" sz="2400" dirty="0" smtClean="0"/>
              <a:t>	[</a:t>
            </a:r>
            <a:r>
              <a:rPr lang="en-AU" dirty="0" err="1">
                <a:latin typeface="SILDoulosIPA-Regular" charset="0"/>
              </a:rPr>
              <a:t>kHÅ</a:t>
            </a:r>
            <a:r>
              <a:rPr lang="en-AU" dirty="0">
                <a:latin typeface="SILDoulosIPA-Regular" charset="0"/>
              </a:rPr>
              <a:t>‚˘</a:t>
            </a:r>
            <a:r>
              <a:rPr lang="en-AU" dirty="0" err="1">
                <a:latin typeface="SILDoulosIPA-Regular" charset="0"/>
              </a:rPr>
              <a:t>Ngres</a:t>
            </a:r>
            <a:r>
              <a:rPr lang="en-AU" sz="2400" dirty="0"/>
              <a:t>]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What is a phoneme?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It is not a sound.</a:t>
            </a:r>
          </a:p>
          <a:p>
            <a:pPr>
              <a:lnSpc>
                <a:spcPct val="90000"/>
              </a:lnSpc>
            </a:pPr>
            <a:r>
              <a:rPr lang="en-AU"/>
              <a:t>It is a phonologically distinctive sound.</a:t>
            </a:r>
          </a:p>
          <a:p>
            <a:pPr>
              <a:lnSpc>
                <a:spcPct val="90000"/>
              </a:lnSpc>
            </a:pPr>
            <a:r>
              <a:rPr lang="en-AU"/>
              <a:t>What makes it distinctive?</a:t>
            </a:r>
          </a:p>
          <a:p>
            <a:pPr>
              <a:lnSpc>
                <a:spcPct val="90000"/>
              </a:lnSpc>
            </a:pPr>
            <a:r>
              <a:rPr lang="en-AU"/>
              <a:t>Its having a specific set of distinctive features, e.g voicing.</a:t>
            </a:r>
          </a:p>
          <a:p>
            <a:pPr>
              <a:lnSpc>
                <a:spcPct val="90000"/>
              </a:lnSpc>
            </a:pPr>
            <a:r>
              <a:rPr lang="en-AU"/>
              <a:t>So a phoneme is a bundle of distinctive features.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75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 &amp; A iv</vt:lpstr>
      <vt:lpstr>Phonological derivation</vt:lpstr>
      <vt:lpstr>Derivation</vt:lpstr>
      <vt:lpstr>Example of a derivation</vt:lpstr>
      <vt:lpstr>What is a phoneme?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2016-06-14T00:18:55Z</dcterms:modified>
</cp:coreProperties>
</file>