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89585"/>
            <a:ext cx="7772400" cy="1178060"/>
          </a:xfrm>
        </p:spPr>
        <p:txBody>
          <a:bodyPr/>
          <a:lstStyle/>
          <a:p>
            <a:r>
              <a:rPr lang="en-AU" dirty="0"/>
              <a:t>Non-Segmental Phonology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67645"/>
            <a:ext cx="6400800" cy="688478"/>
          </a:xfrm>
        </p:spPr>
        <p:txBody>
          <a:bodyPr>
            <a:normAutofit fontScale="92500" lnSpcReduction="10000"/>
          </a:bodyPr>
          <a:lstStyle/>
          <a:p>
            <a:pPr marL="342900" indent="-342900"/>
            <a:r>
              <a:rPr lang="en-AU" dirty="0"/>
              <a:t>sounds other than sound segments</a:t>
            </a:r>
          </a:p>
          <a:p>
            <a:pPr marL="342900" indent="-342900"/>
            <a:r>
              <a:rPr lang="en-AU" dirty="0"/>
              <a:t>Kuiper and Allan Chapter 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880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Sub areas of non-segmental phonology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/>
              <a:t>Syllables (Kuiper an Allan, 6.1)</a:t>
            </a:r>
          </a:p>
          <a:p>
            <a:pPr>
              <a:lnSpc>
                <a:spcPct val="90000"/>
              </a:lnSpc>
            </a:pPr>
            <a:r>
              <a:rPr lang="en-AU"/>
              <a:t>Suprasegmentals (Kuiper and Allan, 6.2)</a:t>
            </a:r>
          </a:p>
          <a:p>
            <a:pPr lvl="1">
              <a:lnSpc>
                <a:spcPct val="90000"/>
              </a:lnSpc>
            </a:pPr>
            <a:r>
              <a:rPr lang="en-AU"/>
              <a:t>pitch</a:t>
            </a:r>
          </a:p>
          <a:p>
            <a:pPr lvl="1">
              <a:lnSpc>
                <a:spcPct val="90000"/>
              </a:lnSpc>
            </a:pPr>
            <a:r>
              <a:rPr lang="en-AU"/>
              <a:t>intonation</a:t>
            </a:r>
          </a:p>
          <a:p>
            <a:pPr>
              <a:lnSpc>
                <a:spcPct val="90000"/>
              </a:lnSpc>
            </a:pPr>
            <a:r>
              <a:rPr lang="en-AU"/>
              <a:t>Stress (Kuiper and Allan, 6.3)</a:t>
            </a:r>
          </a:p>
          <a:p>
            <a:pPr>
              <a:lnSpc>
                <a:spcPct val="90000"/>
              </a:lnSpc>
            </a:pPr>
            <a:endParaRPr lang="en-A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IPA suprasegmental chart</a:t>
            </a:r>
          </a:p>
        </p:txBody>
      </p:sp>
      <p:graphicFrame>
        <p:nvGraphicFramePr>
          <p:cNvPr id="5123" name="Object 3"/>
          <p:cNvGraphicFramePr>
            <a:graphicFrameLocks noGrp="1" noChangeAspect="1"/>
          </p:cNvGraphicFramePr>
          <p:nvPr>
            <p:ph type="body" idx="1"/>
          </p:nvPr>
        </p:nvGraphicFramePr>
        <p:xfrm>
          <a:off x="2711450" y="2286000"/>
          <a:ext cx="3719513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Document" r:id="rId3" imgW="3112008" imgH="3441192" progId="Word.Document.8">
                  <p:embed/>
                </p:oleObj>
              </mc:Choice>
              <mc:Fallback>
                <p:oleObj name="Document" r:id="rId3" imgW="3112008" imgH="344119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450" y="2286000"/>
                        <a:ext cx="3719513" cy="381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AU"/>
              <a:t>	Transcribe the words below phonemically and place a syllable marker (a low dot) between the syllables:</a:t>
            </a:r>
          </a:p>
          <a:p>
            <a:pPr lvl="1">
              <a:buFontTx/>
              <a:buNone/>
            </a:pPr>
            <a:r>
              <a:rPr lang="en-AU" i="1"/>
              <a:t>technical</a:t>
            </a:r>
            <a:endParaRPr lang="en-AU"/>
          </a:p>
          <a:p>
            <a:pPr lvl="1">
              <a:buFontTx/>
              <a:buNone/>
            </a:pPr>
            <a:r>
              <a:rPr lang="en-AU" i="1"/>
              <a:t>lengthen</a:t>
            </a:r>
          </a:p>
          <a:p>
            <a:pPr lvl="1">
              <a:buFontTx/>
              <a:buNone/>
            </a:pPr>
            <a:r>
              <a:rPr lang="en-AU" i="1"/>
              <a:t>industry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Answers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/</a:t>
            </a:r>
            <a:r>
              <a:rPr lang="en-AU">
                <a:latin typeface="SILDoulosIPA-Regular" charset="0"/>
              </a:rPr>
              <a:t>tek.nI.k´l</a:t>
            </a:r>
            <a:r>
              <a:rPr lang="en-AU"/>
              <a:t>/</a:t>
            </a:r>
          </a:p>
          <a:p>
            <a:r>
              <a:rPr lang="en-AU"/>
              <a:t>/</a:t>
            </a:r>
            <a:r>
              <a:rPr lang="en-AU">
                <a:latin typeface="SILDoulosIPA-Regular" charset="0"/>
              </a:rPr>
              <a:t>leN.</a:t>
            </a:r>
            <a:r>
              <a:rPr lang="en-AU">
                <a:latin typeface="SILDoulosIPA-Regular" charset="0"/>
                <a:cs typeface="Lucida Grande" charset="0"/>
              </a:rPr>
              <a:t>P</a:t>
            </a:r>
            <a:r>
              <a:rPr lang="en-AU">
                <a:latin typeface="SILDoulosIPA-Regular" charset="0"/>
              </a:rPr>
              <a:t>´n</a:t>
            </a:r>
            <a:r>
              <a:rPr lang="en-AU"/>
              <a:t>/</a:t>
            </a:r>
            <a:endParaRPr lang="en-AU">
              <a:latin typeface="IPARoman" charset="0"/>
            </a:endParaRPr>
          </a:p>
          <a:p>
            <a:r>
              <a:rPr lang="en-AU"/>
              <a:t>/</a:t>
            </a:r>
            <a:r>
              <a:rPr lang="en-AU">
                <a:latin typeface="SILDoulosIPA-Regular" charset="0"/>
              </a:rPr>
              <a:t>êIn.d´.stri</a:t>
            </a:r>
            <a:r>
              <a:rPr lang="en-AU"/>
              <a:t>/</a:t>
            </a:r>
          </a:p>
          <a:p>
            <a:pPr lvl="1">
              <a:buFontTx/>
              <a:buNone/>
            </a:pPr>
            <a:r>
              <a:rPr lang="en-AU"/>
              <a:t>or</a:t>
            </a:r>
          </a:p>
          <a:p>
            <a:r>
              <a:rPr lang="en-AU"/>
              <a:t>/</a:t>
            </a:r>
            <a:r>
              <a:rPr lang="en-AU">
                <a:latin typeface="SILDoulosIPA-Regular" charset="0"/>
              </a:rPr>
              <a:t>êIn.d´s.tri</a:t>
            </a:r>
            <a:r>
              <a:rPr lang="en-AU"/>
              <a:t>/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Syllables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Native speakers have intuitions about where syllable boundaries are.</a:t>
            </a:r>
          </a:p>
          <a:p>
            <a:r>
              <a:rPr lang="en-AU"/>
              <a:t>The number of syllables in a word is connected with the number of vowels.</a:t>
            </a:r>
          </a:p>
          <a:p>
            <a:r>
              <a:rPr lang="en-AU"/>
              <a:t>Consonants are at syllable boundaries.</a:t>
            </a:r>
          </a:p>
          <a:p>
            <a:r>
              <a:rPr lang="en-AU"/>
              <a:t>Sometimes a consonant can belong to either of two adjoining syllables.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Syllable structure and phonotactics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Acceptable consonant clusters (initially or finally in a syllable) are determined by the phonotactics of the language.</a:t>
            </a:r>
          </a:p>
          <a:p>
            <a:pPr lvl="1"/>
            <a:r>
              <a:rPr lang="en-AU"/>
              <a:t>/skr/ is a permissible syllable initial consonant cluster in English.</a:t>
            </a:r>
          </a:p>
          <a:p>
            <a:pPr lvl="1"/>
            <a:r>
              <a:rPr lang="en-AU"/>
              <a:t>/sbl/ is not.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AU" dirty="0"/>
              <a:t>1. Why are the following syllable divisions bad?</a:t>
            </a:r>
          </a:p>
          <a:p>
            <a:pPr lvl="1">
              <a:buFontTx/>
              <a:buNone/>
            </a:pPr>
            <a:r>
              <a:rPr lang="en-AU" i="1" dirty="0" err="1"/>
              <a:t>o.bscure</a:t>
            </a:r>
            <a:endParaRPr lang="en-AU" dirty="0"/>
          </a:p>
          <a:p>
            <a:pPr lvl="1">
              <a:buFontTx/>
              <a:buNone/>
            </a:pPr>
            <a:r>
              <a:rPr lang="en-AU" i="1" dirty="0" err="1"/>
              <a:t>infi.ltration</a:t>
            </a:r>
            <a:endParaRPr lang="en-AU" i="1" dirty="0"/>
          </a:p>
          <a:p>
            <a:pPr lvl="1">
              <a:buFontTx/>
              <a:buNone/>
            </a:pPr>
            <a:r>
              <a:rPr lang="en-AU" i="1" dirty="0" err="1"/>
              <a:t>unp.rete.ntious</a:t>
            </a:r>
            <a:endParaRPr lang="en-AU" dirty="0"/>
          </a:p>
          <a:p>
            <a:pPr>
              <a:buFontTx/>
              <a:buNone/>
            </a:pPr>
            <a:r>
              <a:rPr lang="en-AU" dirty="0"/>
              <a:t>2.  Why are the following, optional syllable boundaries?</a:t>
            </a:r>
          </a:p>
          <a:p>
            <a:pPr lvl="1">
              <a:buFontTx/>
              <a:buNone/>
            </a:pPr>
            <a:r>
              <a:rPr lang="en-AU" i="1" dirty="0" err="1"/>
              <a:t>re.tri.bu.tion</a:t>
            </a:r>
            <a:r>
              <a:rPr lang="en-AU" dirty="0"/>
              <a:t> </a:t>
            </a:r>
            <a:r>
              <a:rPr lang="en-AU" i="1" dirty="0" err="1"/>
              <a:t>vs</a:t>
            </a:r>
            <a:r>
              <a:rPr lang="en-AU" dirty="0"/>
              <a:t> </a:t>
            </a:r>
            <a:r>
              <a:rPr lang="en-AU" i="1" dirty="0" err="1"/>
              <a:t>ret.rib.u.tion</a:t>
            </a:r>
            <a:endParaRPr lang="en-AU" dirty="0"/>
          </a:p>
          <a:p>
            <a:endParaRPr lang="en-AU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Ambisyllabic consonants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can belong to either the end of one or beginning of the next adjacent syllables.</a:t>
            </a:r>
          </a:p>
          <a:p>
            <a:pPr lvl="1"/>
            <a:r>
              <a:rPr lang="en-AU" i="1"/>
              <a:t>su(s)tain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38</TotalTime>
  <Words>212</Words>
  <Application>Microsoft Macintosh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K &amp; A iv</vt:lpstr>
      <vt:lpstr>Document</vt:lpstr>
      <vt:lpstr>Non-Segmental Phonology</vt:lpstr>
      <vt:lpstr>Sub areas of non-segmental phonology</vt:lpstr>
      <vt:lpstr>IPA suprasegmental chart</vt:lpstr>
      <vt:lpstr>Exercise</vt:lpstr>
      <vt:lpstr>Answers</vt:lpstr>
      <vt:lpstr>Syllables</vt:lpstr>
      <vt:lpstr>Syllable structure and phonotactics</vt:lpstr>
      <vt:lpstr>Exercises</vt:lpstr>
      <vt:lpstr>Ambisyllabic consonants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8</cp:revision>
  <dcterms:created xsi:type="dcterms:W3CDTF">2016-04-08T07:16:18Z</dcterms:created>
  <dcterms:modified xsi:type="dcterms:W3CDTF">2016-06-14T00:19:14Z</dcterms:modified>
</cp:coreProperties>
</file>