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27F5A-13C7-C44B-85FF-9D3AE4AB236C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749BA-EDAE-964B-BCC9-B174D609D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1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C673A-A953-9C42-9DD9-EA2C92925390}" type="slidenum">
              <a:rPr lang="en-US"/>
              <a:pPr/>
              <a:t>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91C72-F59E-3D43-A51B-A6522E9AC98C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8C578-2E57-F149-8CDC-3D5AE4998328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B5238-6D97-B143-B665-6FE047BB7797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A0790-EC6B-8F4E-B2D6-A4832011AC7A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97F7A-C8A5-134D-A09F-0A4CA0286F31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C2F32-5A6B-0E42-B620-BF63878B455E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19BF70-329A-8E43-8F09-EAC292DC1C42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78516-03E2-D844-8D76-32A7BF0D29C3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8491F-ED97-1F46-8EA2-2AB2D23C6556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Syllable structure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6.1.3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Where is a syllable?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It is conventional to count syllables from the end of the word.</a:t>
            </a:r>
          </a:p>
          <a:p>
            <a:pPr lvl="1"/>
            <a:r>
              <a:rPr lang="en-AU"/>
              <a:t>last                 	</a:t>
            </a:r>
            <a:r>
              <a:rPr lang="en-AU" i="1"/>
              <a:t>ultimate</a:t>
            </a:r>
            <a:endParaRPr lang="en-AU"/>
          </a:p>
          <a:p>
            <a:pPr lvl="1"/>
            <a:r>
              <a:rPr lang="en-AU"/>
              <a:t>2nd to last      	</a:t>
            </a:r>
            <a:r>
              <a:rPr lang="en-AU" i="1"/>
              <a:t>penultimate</a:t>
            </a:r>
            <a:endParaRPr lang="en-AU"/>
          </a:p>
          <a:p>
            <a:pPr lvl="1"/>
            <a:r>
              <a:rPr lang="en-AU"/>
              <a:t>3rd to last 		</a:t>
            </a:r>
            <a:r>
              <a:rPr lang="en-AU" i="1"/>
              <a:t>antepenultimate</a:t>
            </a:r>
            <a:endParaRPr lang="en-AU"/>
          </a:p>
          <a:p>
            <a:pPr lvl="1"/>
            <a:r>
              <a:rPr lang="en-AU"/>
              <a:t>4th to last 		</a:t>
            </a:r>
            <a:r>
              <a:rPr lang="en-AU" i="1"/>
              <a:t>preantepenultimate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Syllable structure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Syllables have internal structure.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vowels at the centre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consonants at the periphery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Consonants can be optional.</a:t>
            </a:r>
          </a:p>
          <a:p>
            <a:pPr>
              <a:lnSpc>
                <a:spcPct val="90000"/>
              </a:lnSpc>
            </a:pPr>
            <a:r>
              <a:rPr lang="en-AU" dirty="0"/>
              <a:t>Languages differ as to their allowable syllable structure.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Maori has a (C)V structure.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Borrowings from English are adjusted to fit this structure.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syllable structure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nucleus</a:t>
            </a:r>
          </a:p>
          <a:p>
            <a:pPr lvl="1"/>
            <a:r>
              <a:rPr lang="en-AU" dirty="0"/>
              <a:t>central vowel</a:t>
            </a:r>
          </a:p>
          <a:p>
            <a:r>
              <a:rPr lang="en-AU" dirty="0"/>
              <a:t>onset</a:t>
            </a:r>
          </a:p>
          <a:p>
            <a:pPr lvl="1"/>
            <a:r>
              <a:rPr lang="en-AU" dirty="0"/>
              <a:t>the initial consonant(s)</a:t>
            </a:r>
          </a:p>
          <a:p>
            <a:r>
              <a:rPr lang="en-AU" dirty="0"/>
              <a:t>coda</a:t>
            </a:r>
          </a:p>
          <a:p>
            <a:pPr lvl="1"/>
            <a:r>
              <a:rPr lang="en-AU" dirty="0"/>
              <a:t>the final consonant(s)</a:t>
            </a:r>
          </a:p>
          <a:p>
            <a:r>
              <a:rPr lang="en-AU" dirty="0"/>
              <a:t>rhyme</a:t>
            </a:r>
          </a:p>
          <a:p>
            <a:pPr lvl="1"/>
            <a:r>
              <a:rPr lang="en-AU" dirty="0"/>
              <a:t>nucleus plus coda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Example of syllable structure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378203" cy="4105275"/>
          </a:xfrm>
          <a:noFill/>
          <a:ln w="28575" cap="flat">
            <a:solidFill>
              <a:schemeClr val="tx2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dog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>
                <a:latin typeface="Symbol" charset="0"/>
              </a:rPr>
              <a:t>			</a:t>
            </a:r>
            <a:r>
              <a:rPr lang="en-AU" sz="2800" dirty="0" smtClean="0">
                <a:latin typeface="Symbol" charset="0"/>
              </a:rPr>
              <a:t>           </a:t>
            </a:r>
            <a:endParaRPr lang="en-AU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On                   	</a:t>
            </a:r>
            <a:r>
              <a:rPr lang="en-AU" sz="2800" dirty="0" smtClean="0"/>
              <a:t>      Rh</a:t>
            </a:r>
            <a:endParaRPr lang="en-AU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              	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	              Nu                   	   </a:t>
            </a:r>
            <a:r>
              <a:rPr lang="en-AU" sz="2800" dirty="0" smtClean="0"/>
              <a:t>        Co</a:t>
            </a:r>
            <a:endParaRPr lang="en-AU" sz="2800" dirty="0"/>
          </a:p>
          <a:p>
            <a:pPr>
              <a:lnSpc>
                <a:spcPct val="90000"/>
              </a:lnSpc>
              <a:buFontTx/>
              <a:buNone/>
            </a:pPr>
            <a:endParaRPr lang="en-AU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</a:t>
            </a:r>
            <a:r>
              <a:rPr lang="en-AU" sz="2800" dirty="0" smtClean="0"/>
              <a:t> d             o                                    g</a:t>
            </a:r>
            <a:endParaRPr lang="en-AU" sz="2800" dirty="0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447800" y="3886200"/>
            <a:ext cx="0" cy="847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667000" y="27432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1667762" y="3124200"/>
            <a:ext cx="1151638" cy="40998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2805167" y="3124200"/>
            <a:ext cx="1478991" cy="40998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1447800" y="3905414"/>
            <a:ext cx="0" cy="1480009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3141158" y="3886200"/>
            <a:ext cx="11430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4348023" y="3886200"/>
            <a:ext cx="1909908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2851069" y="4714875"/>
            <a:ext cx="0" cy="67054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6275973" y="4714875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Syllable structure in poetry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Rhymes in poetry involve the same rhyme constituent appearing on the last rhyme of a line of poetry.</a:t>
            </a:r>
          </a:p>
          <a:p>
            <a:pPr lvl="1">
              <a:buFontTx/>
              <a:buNone/>
            </a:pPr>
            <a:r>
              <a:rPr lang="en-AU" i="1" dirty="0"/>
              <a:t>I saw a door.</a:t>
            </a:r>
          </a:p>
          <a:p>
            <a:pPr lvl="1">
              <a:buFontTx/>
              <a:buNone/>
            </a:pPr>
            <a:r>
              <a:rPr lang="en-AU" i="1" dirty="0"/>
              <a:t>What is it for?</a:t>
            </a:r>
          </a:p>
          <a:p>
            <a:r>
              <a:rPr lang="en-AU" dirty="0"/>
              <a:t>Internal rhymes also exist as in </a:t>
            </a:r>
            <a:r>
              <a:rPr lang="en-AU" i="1" dirty="0"/>
              <a:t>saw</a:t>
            </a:r>
            <a:r>
              <a:rPr lang="en-AU" dirty="0"/>
              <a:t> and </a:t>
            </a:r>
            <a:r>
              <a:rPr lang="en-AU" i="1" dirty="0"/>
              <a:t>door</a:t>
            </a:r>
            <a:r>
              <a:rPr lang="en-AU" dirty="0"/>
              <a:t>. </a:t>
            </a:r>
          </a:p>
          <a:p>
            <a:r>
              <a:rPr lang="en-AU" dirty="0"/>
              <a:t>Rhyme schemes are systems of end rhymes.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Rhyme schemes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couplet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two lines with a rhyme at the end of each</a:t>
            </a:r>
          </a:p>
          <a:p>
            <a:pPr>
              <a:lnSpc>
                <a:spcPct val="90000"/>
              </a:lnSpc>
            </a:pPr>
            <a:r>
              <a:rPr lang="en-AU" dirty="0"/>
              <a:t>ballad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four line verses which rhyme</a:t>
            </a:r>
          </a:p>
          <a:p>
            <a:pPr lvl="2">
              <a:lnSpc>
                <a:spcPct val="90000"/>
              </a:lnSpc>
            </a:pPr>
            <a:r>
              <a:rPr lang="en-AU" dirty="0" err="1"/>
              <a:t>abcb</a:t>
            </a:r>
            <a:r>
              <a:rPr lang="en-AU" dirty="0"/>
              <a:t> </a:t>
            </a:r>
            <a:r>
              <a:rPr lang="en-AU" dirty="0" err="1"/>
              <a:t>defe</a:t>
            </a:r>
            <a:r>
              <a:rPr lang="en-AU" dirty="0"/>
              <a:t> </a:t>
            </a:r>
            <a:r>
              <a:rPr lang="en-AU" dirty="0" err="1"/>
              <a:t>etc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sonnet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14 line poem 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Petrarchan</a:t>
            </a:r>
          </a:p>
          <a:p>
            <a:pPr lvl="3">
              <a:lnSpc>
                <a:spcPct val="90000"/>
              </a:lnSpc>
            </a:pPr>
            <a:r>
              <a:rPr lang="en-AU" dirty="0" err="1"/>
              <a:t>abba</a:t>
            </a:r>
            <a:r>
              <a:rPr lang="en-AU" dirty="0"/>
              <a:t> </a:t>
            </a:r>
            <a:r>
              <a:rPr lang="en-AU" dirty="0" err="1"/>
              <a:t>abba</a:t>
            </a:r>
            <a:r>
              <a:rPr lang="en-AU" dirty="0"/>
              <a:t> </a:t>
            </a:r>
            <a:r>
              <a:rPr lang="en-AU" dirty="0" err="1"/>
              <a:t>cde</a:t>
            </a:r>
            <a:r>
              <a:rPr lang="en-AU" dirty="0"/>
              <a:t> </a:t>
            </a:r>
            <a:r>
              <a:rPr lang="en-AU" dirty="0" err="1"/>
              <a:t>cde</a:t>
            </a:r>
            <a:endParaRPr lang="en-AU" dirty="0"/>
          </a:p>
          <a:p>
            <a:pPr lvl="2">
              <a:lnSpc>
                <a:spcPct val="90000"/>
              </a:lnSpc>
            </a:pPr>
            <a:r>
              <a:rPr lang="en-AU" dirty="0"/>
              <a:t>Shakespearian</a:t>
            </a:r>
          </a:p>
          <a:p>
            <a:pPr lvl="3">
              <a:lnSpc>
                <a:spcPct val="90000"/>
              </a:lnSpc>
            </a:pPr>
            <a:r>
              <a:rPr lang="en-AU" dirty="0" err="1"/>
              <a:t>abab</a:t>
            </a:r>
            <a:r>
              <a:rPr lang="en-AU" dirty="0"/>
              <a:t> </a:t>
            </a:r>
            <a:r>
              <a:rPr lang="en-AU" dirty="0" err="1"/>
              <a:t>cdcd</a:t>
            </a:r>
            <a:r>
              <a:rPr lang="en-AU" dirty="0"/>
              <a:t> </a:t>
            </a:r>
            <a:r>
              <a:rPr lang="en-AU" dirty="0" err="1"/>
              <a:t>efef</a:t>
            </a:r>
            <a:r>
              <a:rPr lang="en-AU" dirty="0"/>
              <a:t> </a:t>
            </a:r>
            <a:r>
              <a:rPr lang="en-AU" dirty="0" err="1"/>
              <a:t>gg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Syllabic consonants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Sometimes when a vowel is elided a consonant can become a syllabic nucleus.</a:t>
            </a:r>
          </a:p>
          <a:p>
            <a:r>
              <a:rPr lang="en-AU" dirty="0"/>
              <a:t>Only a consonant in the coda can become a syllabic nucleus.</a:t>
            </a:r>
          </a:p>
          <a:p>
            <a:r>
              <a:rPr lang="en-AU" dirty="0"/>
              <a:t>Only the following actual consonants can become syllabic nuclei:</a:t>
            </a:r>
          </a:p>
          <a:p>
            <a:pPr lvl="1"/>
            <a:r>
              <a:rPr lang="en-AU" dirty="0"/>
              <a:t>/l m n/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Syllables and stress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Some syllables are more prominent than others.</a:t>
            </a:r>
          </a:p>
          <a:p>
            <a:r>
              <a:rPr lang="en-AU"/>
              <a:t>These are termed ‘stressed’ syllables.</a:t>
            </a:r>
          </a:p>
          <a:p>
            <a:r>
              <a:rPr lang="en-AU"/>
              <a:t>Stress is related to the location of a syllable in a word.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/>
              <a:t>	Which is the stressed syllable in the following words?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/>
              <a:t>income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/>
              <a:t>stupid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/>
              <a:t>become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/>
              <a:t>induce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/>
              <a:t>phantom</a:t>
            </a:r>
          </a:p>
          <a:p>
            <a:pPr>
              <a:lnSpc>
                <a:spcPct val="90000"/>
              </a:lnSpc>
            </a:pPr>
            <a:endParaRPr lang="en-AU" sz="2800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40</TotalTime>
  <Words>277</Words>
  <Application>Microsoft Macintosh PowerPoint</Application>
  <PresentationFormat>On-screen Show 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Syllable structure</vt:lpstr>
      <vt:lpstr>Syllable structure</vt:lpstr>
      <vt:lpstr>More syllable structure</vt:lpstr>
      <vt:lpstr>Example of syllable structure</vt:lpstr>
      <vt:lpstr>Syllable structure in poetry</vt:lpstr>
      <vt:lpstr>Rhyme schemes</vt:lpstr>
      <vt:lpstr>Syllabic consonants</vt:lpstr>
      <vt:lpstr>Syllables and stress</vt:lpstr>
      <vt:lpstr>Exercise</vt:lpstr>
      <vt:lpstr>Where is a syllable?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2016-06-14T00:19:27Z</dcterms:modified>
</cp:coreProperties>
</file>