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Pitch and intonation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6.2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musical notation of intonation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The normal pitch range</a:t>
            </a:r>
          </a:p>
          <a:p>
            <a:pPr>
              <a:buFontTx/>
              <a:buNone/>
            </a:pPr>
            <a:endParaRPr lang="en-AU" dirty="0"/>
          </a:p>
          <a:p>
            <a:pPr>
              <a:buFontTx/>
              <a:buNone/>
            </a:pPr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r>
              <a:rPr lang="en-AU" dirty="0" smtClean="0"/>
              <a:t>A </a:t>
            </a:r>
            <a:r>
              <a:rPr lang="en-AU" dirty="0"/>
              <a:t>tone group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933797" y="2130625"/>
            <a:ext cx="72993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914400" y="2754335"/>
            <a:ext cx="72993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914400" y="4724400"/>
            <a:ext cx="72993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914400" y="5410200"/>
            <a:ext cx="74009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1752600" y="4876800"/>
            <a:ext cx="85725" cy="476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2743200" y="5029200"/>
            <a:ext cx="85725" cy="476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3733800" y="5105400"/>
            <a:ext cx="85725" cy="476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5105400" y="5181600"/>
            <a:ext cx="85725" cy="4762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1524000" y="5562600"/>
            <a:ext cx="4016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Century Schoolbook" charset="0"/>
              </a:rPr>
              <a:t>Are    you        at          home</a:t>
            </a:r>
          </a:p>
        </p:txBody>
      </p:sp>
      <p:sp>
        <p:nvSpPr>
          <p:cNvPr id="12310" name="Arc 22"/>
          <p:cNvSpPr>
            <a:spLocks/>
          </p:cNvSpPr>
          <p:nvPr/>
        </p:nvSpPr>
        <p:spPr bwMode="auto">
          <a:xfrm>
            <a:off x="5181600" y="5105400"/>
            <a:ext cx="254000" cy="762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Where are tone group boundaries?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1838"/>
            <a:ext cx="7772400" cy="39935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In continuous speech tone group boundaries tend to come at grammatical phrase boundaries.</a:t>
            </a:r>
          </a:p>
          <a:p>
            <a:pPr>
              <a:lnSpc>
                <a:spcPct val="90000"/>
              </a:lnSpc>
            </a:pPr>
            <a:r>
              <a:rPr lang="en-AU" dirty="0"/>
              <a:t>The tonic syllable (the one having the pitch change) is usually the last stressed syllable in the tone group.</a:t>
            </a:r>
          </a:p>
          <a:p>
            <a:pPr>
              <a:lnSpc>
                <a:spcPct val="90000"/>
              </a:lnSpc>
            </a:pPr>
            <a:r>
              <a:rPr lang="en-AU" dirty="0"/>
              <a:t>Tone group boundaries are marked by a vertical slash in a text.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functions of intonation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attitudinal</a:t>
            </a:r>
          </a:p>
          <a:p>
            <a:pPr lvl="1">
              <a:buFontTx/>
              <a:buNone/>
            </a:pPr>
            <a:r>
              <a:rPr lang="en-AU" i="1" dirty="0"/>
              <a:t>	I’ll see you behind the bike sheds afterwards.</a:t>
            </a:r>
          </a:p>
          <a:p>
            <a:pPr lvl="1">
              <a:buFontTx/>
              <a:buNone/>
            </a:pPr>
            <a:r>
              <a:rPr lang="en-AU" i="1" dirty="0"/>
              <a:t>	You?</a:t>
            </a:r>
          </a:p>
          <a:p>
            <a:r>
              <a:rPr lang="en-AU" dirty="0"/>
              <a:t>accentual </a:t>
            </a:r>
          </a:p>
          <a:p>
            <a:pPr lvl="1"/>
            <a:r>
              <a:rPr lang="en-AU" dirty="0"/>
              <a:t>contrastive stress</a:t>
            </a:r>
          </a:p>
          <a:p>
            <a:pPr lvl="1">
              <a:buFontTx/>
              <a:buNone/>
            </a:pPr>
            <a:r>
              <a:rPr lang="en-AU" i="1" dirty="0"/>
              <a:t>	I want a big </a:t>
            </a:r>
            <a:r>
              <a:rPr lang="en-AU" i="1" dirty="0" err="1"/>
              <a:t>icecream</a:t>
            </a:r>
            <a:r>
              <a:rPr lang="en-AU" i="1" dirty="0"/>
              <a:t>.</a:t>
            </a:r>
          </a:p>
          <a:p>
            <a:r>
              <a:rPr lang="en-AU" dirty="0"/>
              <a:t>grammatical</a:t>
            </a:r>
          </a:p>
          <a:p>
            <a:pPr lvl="1">
              <a:buFontTx/>
              <a:buNone/>
            </a:pPr>
            <a:r>
              <a:rPr lang="en-AU" i="1" dirty="0"/>
              <a:t>	Those who work slowly get to the top.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Pitch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People only rarely speak on a monotone.</a:t>
            </a:r>
          </a:p>
          <a:p>
            <a:r>
              <a:rPr lang="en-AU"/>
              <a:t>Pitch changes take two forms in languages:</a:t>
            </a:r>
          </a:p>
          <a:p>
            <a:pPr lvl="1"/>
            <a:r>
              <a:rPr lang="en-AU"/>
              <a:t>phonemic in tone languages</a:t>
            </a:r>
          </a:p>
          <a:p>
            <a:pPr lvl="1"/>
            <a:r>
              <a:rPr lang="en-AU"/>
              <a:t>intonational in all languages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Creating pitch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Pitch is created by the rate of vibration of the vocal cords.</a:t>
            </a:r>
          </a:p>
          <a:p>
            <a:r>
              <a:rPr lang="en-AU"/>
              <a:t>You can make your vocal cords vibrate at different rates when you sing.</a:t>
            </a:r>
          </a:p>
          <a:p>
            <a:r>
              <a:rPr lang="en-AU"/>
              <a:t>You have a natural pitch span or pitch range when speaking.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Say the following first as a statement and second as a question.</a:t>
            </a:r>
          </a:p>
          <a:p>
            <a:pPr>
              <a:buFontTx/>
              <a:buNone/>
            </a:pPr>
            <a:r>
              <a:rPr lang="en-AU"/>
              <a:t>Listen carefully for the pitch of your voice at the end of the utterance.</a:t>
            </a:r>
          </a:p>
          <a:p>
            <a:pPr lvl="1">
              <a:buFontTx/>
              <a:buNone/>
            </a:pPr>
            <a:endParaRPr lang="en-AU" i="1"/>
          </a:p>
          <a:p>
            <a:pPr lvl="1">
              <a:buFontTx/>
              <a:buNone/>
            </a:pPr>
            <a:r>
              <a:rPr lang="en-AU" i="1"/>
              <a:t>You left the train.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Intonation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is created by pitch movements.</a:t>
            </a:r>
          </a:p>
          <a:p>
            <a:r>
              <a:rPr lang="en-AU"/>
              <a:t>Intonation is suprasegmental in that it is an overlay over the segmental phoneme sequence.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Tones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When the pitch of the voice changes during the production of a syllable we are hearing a tone.</a:t>
            </a:r>
          </a:p>
          <a:p>
            <a:r>
              <a:rPr lang="en-AU" dirty="0"/>
              <a:t>Types of tones:</a:t>
            </a:r>
          </a:p>
          <a:p>
            <a:pPr lvl="1"/>
            <a:r>
              <a:rPr lang="en-AU" dirty="0"/>
              <a:t>falling		   </a:t>
            </a:r>
            <a:r>
              <a:rPr lang="en-AU" dirty="0" smtClean="0"/>
              <a:t>	</a:t>
            </a:r>
            <a:r>
              <a:rPr lang="en-AU" dirty="0"/>
              <a:t>	</a:t>
            </a:r>
            <a:r>
              <a:rPr lang="en-AU" dirty="0">
                <a:latin typeface="SILDoulosIPA-Regular" charset="0"/>
              </a:rPr>
              <a:t>$</a:t>
            </a:r>
            <a:endParaRPr lang="en-AU" dirty="0"/>
          </a:p>
          <a:p>
            <a:pPr lvl="1"/>
            <a:r>
              <a:rPr lang="en-AU" dirty="0"/>
              <a:t>rising		</a:t>
            </a:r>
            <a:r>
              <a:rPr lang="en-AU" dirty="0" smtClean="0"/>
              <a:t>	      ´</a:t>
            </a:r>
            <a:r>
              <a:rPr lang="en-AU" dirty="0">
                <a:cs typeface="Arial Unicode MS"/>
              </a:rPr>
              <a:t>	</a:t>
            </a:r>
            <a:r>
              <a:rPr lang="en-AU" dirty="0" smtClean="0">
                <a:cs typeface="Arial Unicode MS"/>
              </a:rPr>
              <a:t>	</a:t>
            </a:r>
            <a:endParaRPr lang="en-AU" dirty="0">
              <a:cs typeface="Arial Unicode MS"/>
            </a:endParaRPr>
          </a:p>
          <a:p>
            <a:pPr lvl="1"/>
            <a:r>
              <a:rPr lang="en-AU" dirty="0"/>
              <a:t>rise fall		 	</a:t>
            </a:r>
            <a:r>
              <a:rPr lang="en-AU" dirty="0" err="1">
                <a:latin typeface="SILDoulosIPA-Regular" charset="0"/>
              </a:rPr>
              <a:t>ﬂ</a:t>
            </a:r>
            <a:endParaRPr lang="en-AU" dirty="0"/>
          </a:p>
          <a:p>
            <a:pPr lvl="1"/>
            <a:r>
              <a:rPr lang="en-AU" dirty="0"/>
              <a:t>fall rise	            	</a:t>
            </a:r>
            <a:r>
              <a:rPr lang="en-AU" dirty="0">
                <a:latin typeface="SILDoulosIPA-Regular" charset="0"/>
              </a:rPr>
              <a:t>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Listen to the following sentence and see if it divides into intonational sections.</a:t>
            </a:r>
          </a:p>
          <a:p>
            <a:pPr>
              <a:buFontTx/>
              <a:buNone/>
            </a:pPr>
            <a:r>
              <a:rPr lang="en-AU"/>
              <a:t>	How many tones does each section have?</a:t>
            </a:r>
          </a:p>
          <a:p>
            <a:pPr lvl="1">
              <a:buFontTx/>
              <a:buNone/>
            </a:pPr>
            <a:r>
              <a:rPr lang="en-AU" i="1"/>
              <a:t>After eating her breakfast, Joanna went out.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Tone groups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Speech is divided into tone groups.</a:t>
            </a:r>
          </a:p>
          <a:p>
            <a:r>
              <a:rPr lang="en-AU"/>
              <a:t>Each tone group has one tonic syllable in which there is a tone.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An analogy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Think of speaking as rather like singing where each syllable has a note.</a:t>
            </a:r>
          </a:p>
          <a:p>
            <a:r>
              <a:rPr lang="en-AU"/>
              <a:t>A tone group is a musical phrase.</a:t>
            </a:r>
          </a:p>
          <a:p>
            <a:r>
              <a:rPr lang="en-AU"/>
              <a:t>The nuclear tone involves a pitch change on the syllable; all other syllables are sung without a change in pitch.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40</TotalTime>
  <Words>301</Words>
  <Application>Microsoft Macintosh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 &amp; A iv</vt:lpstr>
      <vt:lpstr>Pitch and intonation</vt:lpstr>
      <vt:lpstr>Pitch</vt:lpstr>
      <vt:lpstr>Creating pitch</vt:lpstr>
      <vt:lpstr>Exercise</vt:lpstr>
      <vt:lpstr>Intonation</vt:lpstr>
      <vt:lpstr>Tones</vt:lpstr>
      <vt:lpstr>Exercise</vt:lpstr>
      <vt:lpstr>Tone groups</vt:lpstr>
      <vt:lpstr>An analogy</vt:lpstr>
      <vt:lpstr>The musical notation of intonation</vt:lpstr>
      <vt:lpstr>Where are tone group boundaries?</vt:lpstr>
      <vt:lpstr>The functions of intonation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2016-06-14T00:19:44Z</dcterms:modified>
</cp:coreProperties>
</file>