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Stress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6.3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Traditional metre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stress sequences:</a:t>
            </a:r>
          </a:p>
          <a:p>
            <a:pPr lvl="1"/>
            <a:r>
              <a:rPr lang="en-AU"/>
              <a:t>iamb		</a:t>
            </a:r>
            <a:r>
              <a:rPr lang="en-AU" i="1">
                <a:latin typeface="SILDoulosIPA-Regular" charset="0"/>
              </a:rPr>
              <a:t>´»loun</a:t>
            </a:r>
            <a:endParaRPr lang="en-AU"/>
          </a:p>
          <a:p>
            <a:pPr lvl="1"/>
            <a:r>
              <a:rPr lang="en-AU"/>
              <a:t>trochee	</a:t>
            </a:r>
            <a:r>
              <a:rPr lang="en-AU">
                <a:latin typeface="IPARoman" charset="0"/>
              </a:rPr>
              <a:t> </a:t>
            </a:r>
            <a:r>
              <a:rPr lang="en-AU">
                <a:latin typeface="SILDoulosIPA-Regular" charset="0"/>
              </a:rPr>
              <a:t>»</a:t>
            </a:r>
            <a:r>
              <a:rPr lang="en-AU" i="1">
                <a:latin typeface="SILDoulosIPA-Regular" charset="0"/>
              </a:rPr>
              <a:t>lounli˘</a:t>
            </a:r>
            <a:endParaRPr lang="en-AU"/>
          </a:p>
          <a:p>
            <a:pPr lvl="1"/>
            <a:r>
              <a:rPr lang="en-AU"/>
              <a:t>anapaest	</a:t>
            </a:r>
            <a:r>
              <a:rPr lang="en-AU" i="1">
                <a:latin typeface="SILDoulosIPA-Regular" charset="0"/>
              </a:rPr>
              <a:t>Int´»si˘d</a:t>
            </a:r>
            <a:r>
              <a:rPr lang="en-AU">
                <a:latin typeface="SILDoulosIPA-Regular" charset="0"/>
              </a:rPr>
              <a:t>	</a:t>
            </a:r>
          </a:p>
          <a:p>
            <a:pPr lvl="1"/>
            <a:r>
              <a:rPr lang="en-AU"/>
              <a:t>dactyl		</a:t>
            </a:r>
            <a:r>
              <a:rPr lang="en-AU">
                <a:latin typeface="IPARoman" charset="0"/>
              </a:rPr>
              <a:t> </a:t>
            </a:r>
            <a:r>
              <a:rPr lang="en-AU" i="1">
                <a:latin typeface="SILDoulosIPA-Regular" charset="0"/>
              </a:rPr>
              <a:t>»ter´bl</a:t>
            </a:r>
          </a:p>
          <a:p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Rhythm and metre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No good poem’s rhythm totally adheres to its metre (otherwise it would be rhythmically boring).</a:t>
            </a:r>
          </a:p>
          <a:p>
            <a:r>
              <a:rPr lang="en-AU"/>
              <a:t>Shakespeare uses iambic pentameter but it is hard to find a single line whose rhythm absolutely follows that metre.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Example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Metre: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Now 'is the 'winter 'of our '</a:t>
            </a:r>
            <a:r>
              <a:rPr lang="en-AU" sz="1800" dirty="0" err="1"/>
              <a:t>discon'tent</a:t>
            </a:r>
            <a:endParaRPr lang="en-AU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made 'glorious 'summer 'by this 'sun of 'York.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Rhythm:</a:t>
            </a:r>
            <a:endParaRPr lang="en-AU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'Now is the 'winter of our '</a:t>
            </a:r>
            <a:r>
              <a:rPr lang="en-AU" sz="1800" dirty="0" err="1"/>
              <a:t>discon'tent</a:t>
            </a:r>
            <a:endParaRPr lang="en-AU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sz="1800" dirty="0"/>
              <a:t>'made 'glorious 'summer by this 'sun of 'York.</a:t>
            </a:r>
            <a:endParaRPr lang="en-AU" sz="2400" dirty="0"/>
          </a:p>
          <a:p>
            <a:pPr>
              <a:lnSpc>
                <a:spcPct val="90000"/>
              </a:lnSpc>
              <a:buFontTx/>
              <a:buNone/>
            </a:pPr>
            <a:endParaRPr lang="en-AU" sz="2400" dirty="0"/>
          </a:p>
          <a:p>
            <a:pPr>
              <a:lnSpc>
                <a:spcPct val="90000"/>
              </a:lnSpc>
              <a:buFontTx/>
              <a:buNone/>
            </a:pPr>
            <a:endParaRPr lang="en-AU" sz="2400" dirty="0"/>
          </a:p>
          <a:p>
            <a:pPr>
              <a:lnSpc>
                <a:spcPct val="90000"/>
              </a:lnSpc>
            </a:pPr>
            <a:endParaRPr lang="en-AU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Stress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Speakers perceive some syllables to be more prominent than others.</a:t>
            </a:r>
          </a:p>
          <a:p>
            <a:r>
              <a:rPr lang="en-AU"/>
              <a:t>A number of factors contribute:</a:t>
            </a:r>
          </a:p>
          <a:p>
            <a:pPr lvl="1"/>
            <a:r>
              <a:rPr lang="en-AU"/>
              <a:t>length</a:t>
            </a:r>
          </a:p>
          <a:p>
            <a:pPr lvl="1"/>
            <a:r>
              <a:rPr lang="en-AU"/>
              <a:t>loudness</a:t>
            </a:r>
          </a:p>
          <a:p>
            <a:pPr lvl="1"/>
            <a:r>
              <a:rPr lang="en-AU"/>
              <a:t>pitch</a:t>
            </a:r>
          </a:p>
          <a:p>
            <a:pPr lvl="1"/>
            <a:r>
              <a:rPr lang="en-AU"/>
              <a:t>quality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/>
              <a:t>	Look at the following polysyllabic words.</a:t>
            </a:r>
          </a:p>
          <a:p>
            <a:pPr>
              <a:buFontTx/>
              <a:buNone/>
            </a:pPr>
            <a:r>
              <a:rPr lang="en-AU"/>
              <a:t>	Find the syllable with the greatest stress and any other stressed syllables.</a:t>
            </a:r>
          </a:p>
          <a:p>
            <a:pPr lvl="1">
              <a:buFontTx/>
              <a:buNone/>
            </a:pPr>
            <a:r>
              <a:rPr lang="en-AU" i="1"/>
              <a:t>industrial</a:t>
            </a:r>
          </a:p>
          <a:p>
            <a:pPr lvl="1">
              <a:buFontTx/>
              <a:buNone/>
            </a:pPr>
            <a:r>
              <a:rPr lang="en-AU" i="1"/>
              <a:t>obligation</a:t>
            </a:r>
          </a:p>
          <a:p>
            <a:pPr lvl="1">
              <a:buFontTx/>
              <a:buNone/>
            </a:pPr>
            <a:r>
              <a:rPr lang="en-AU" i="1"/>
              <a:t>explanation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Degrees of stress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Any word spoken in isolation has a syllable with primary (heavy) stress.</a:t>
            </a:r>
          </a:p>
          <a:p>
            <a:r>
              <a:rPr lang="en-AU"/>
              <a:t>Other syllables may have lesser degrees of stress.</a:t>
            </a:r>
          </a:p>
          <a:p>
            <a:r>
              <a:rPr lang="en-AU"/>
              <a:t>Some syllable are unstressed.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Notation for stress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Primary stress can be marked by a raised vertical mark at the beginning of the syllable.</a:t>
            </a:r>
          </a:p>
          <a:p>
            <a:r>
              <a:rPr lang="en-AU"/>
              <a:t>Secondary stress by a low vertical mark at the beginning of the syllable.</a:t>
            </a:r>
          </a:p>
          <a:p>
            <a:pPr lvl="1"/>
            <a:r>
              <a:rPr lang="en-AU" i="1">
                <a:latin typeface="SILDoulosIPA-Regular" charset="0"/>
              </a:rPr>
              <a:t>«expl´»nation</a:t>
            </a:r>
            <a:endParaRPr lang="en-AU"/>
          </a:p>
          <a:p>
            <a:r>
              <a:rPr lang="en-AU"/>
              <a:t>Unstressed syllables have no mark.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Stress in connected speech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Stress patterns give rhythm to connected speech.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Some words are commonly unstressed in connected speech.</a:t>
            </a:r>
          </a:p>
          <a:p>
            <a:pPr lvl="2">
              <a:lnSpc>
                <a:spcPct val="90000"/>
              </a:lnSpc>
            </a:pPr>
            <a:r>
              <a:rPr lang="en-AU" dirty="0"/>
              <a:t>function words like </a:t>
            </a:r>
            <a:r>
              <a:rPr lang="en-AU" i="1" dirty="0"/>
              <a:t>the, a, and, for </a:t>
            </a:r>
            <a:r>
              <a:rPr lang="en-AU" dirty="0"/>
              <a:t>etc.</a:t>
            </a:r>
          </a:p>
          <a:p>
            <a:pPr>
              <a:lnSpc>
                <a:spcPct val="90000"/>
              </a:lnSpc>
            </a:pPr>
            <a:r>
              <a:rPr lang="en-AU" dirty="0"/>
              <a:t>In English the approximate period between primary stressed syllables is equal.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stress timed rhythm</a:t>
            </a:r>
          </a:p>
          <a:p>
            <a:pPr lvl="1">
              <a:lnSpc>
                <a:spcPct val="90000"/>
              </a:lnSpc>
            </a:pPr>
            <a:r>
              <a:rPr lang="en-AU" dirty="0" err="1"/>
              <a:t>cf</a:t>
            </a:r>
            <a:r>
              <a:rPr lang="en-AU" dirty="0"/>
              <a:t> syllable </a:t>
            </a:r>
            <a:r>
              <a:rPr lang="en-AU" dirty="0" smtClean="0"/>
              <a:t>timing, e.g</a:t>
            </a:r>
            <a:r>
              <a:rPr lang="en-AU" dirty="0"/>
              <a:t>. </a:t>
            </a:r>
            <a:r>
              <a:rPr lang="en-AU" dirty="0" smtClean="0"/>
              <a:t>French</a:t>
            </a:r>
          </a:p>
          <a:p>
            <a:pPr lvl="1">
              <a:lnSpc>
                <a:spcPct val="90000"/>
              </a:lnSpc>
            </a:pPr>
            <a:r>
              <a:rPr lang="en-AU" dirty="0" err="1"/>
              <a:t>m</a:t>
            </a:r>
            <a:r>
              <a:rPr lang="en-AU" dirty="0" err="1" smtClean="0"/>
              <a:t>ora</a:t>
            </a:r>
            <a:r>
              <a:rPr lang="en-AU" dirty="0" smtClean="0"/>
              <a:t> timing, </a:t>
            </a:r>
            <a:r>
              <a:rPr lang="en-AU" dirty="0" err="1" smtClean="0"/>
              <a:t>e.g</a:t>
            </a:r>
            <a:r>
              <a:rPr lang="en-AU" dirty="0" smtClean="0"/>
              <a:t> Japanese, some Polynesian languages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Unstressing and vowel weakening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When a syllable becomes unstressed in connected speech the vowel quality often changes.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derive</a:t>
            </a:r>
            <a:r>
              <a:rPr lang="en-AU" dirty="0"/>
              <a:t> </a:t>
            </a:r>
            <a:r>
              <a:rPr lang="en-AU" dirty="0" err="1"/>
              <a:t>vs</a:t>
            </a:r>
            <a:r>
              <a:rPr lang="en-AU" dirty="0"/>
              <a:t> </a:t>
            </a:r>
            <a:r>
              <a:rPr lang="en-AU" i="1" dirty="0"/>
              <a:t>derivation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Some vowels are elided under reduced stress giving rise to syllabic consonants.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lessen</a:t>
            </a:r>
            <a:r>
              <a:rPr lang="en-AU" dirty="0"/>
              <a:t>  &gt; [</a:t>
            </a:r>
            <a:r>
              <a:rPr lang="en-AU" dirty="0" err="1"/>
              <a:t>lesn</a:t>
            </a:r>
            <a:r>
              <a:rPr lang="en-AU" dirty="0"/>
              <a:t>]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pedal</a:t>
            </a:r>
            <a:r>
              <a:rPr lang="en-AU" dirty="0"/>
              <a:t>  &gt; [</a:t>
            </a:r>
            <a:r>
              <a:rPr lang="en-AU" dirty="0" err="1"/>
              <a:t>pedl</a:t>
            </a:r>
            <a:r>
              <a:rPr lang="en-AU" dirty="0"/>
              <a:t>]</a:t>
            </a:r>
          </a:p>
          <a:p>
            <a:pPr lvl="1">
              <a:lnSpc>
                <a:spcPct val="90000"/>
              </a:lnSpc>
            </a:pP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Rhythm and metre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Some traditional forms in poetry have metre.</a:t>
            </a:r>
          </a:p>
          <a:p>
            <a:pPr>
              <a:lnSpc>
                <a:spcPct val="90000"/>
              </a:lnSpc>
            </a:pPr>
            <a:r>
              <a:rPr lang="en-AU"/>
              <a:t>Metre is a rhythmic template of stressed syllables to a line.</a:t>
            </a:r>
          </a:p>
          <a:p>
            <a:pPr>
              <a:lnSpc>
                <a:spcPct val="90000"/>
              </a:lnSpc>
            </a:pPr>
            <a:r>
              <a:rPr lang="en-AU"/>
              <a:t>Two aspects:</a:t>
            </a:r>
          </a:p>
          <a:p>
            <a:pPr lvl="1">
              <a:lnSpc>
                <a:spcPct val="90000"/>
              </a:lnSpc>
            </a:pPr>
            <a:r>
              <a:rPr lang="en-AU"/>
              <a:t>the number of stressed syllables to a line</a:t>
            </a:r>
          </a:p>
          <a:p>
            <a:pPr lvl="1">
              <a:lnSpc>
                <a:spcPct val="90000"/>
              </a:lnSpc>
            </a:pPr>
            <a:r>
              <a:rPr lang="en-AU"/>
              <a:t>the sequence of stressed to unstressed syllables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Traditional metre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line lengths:</a:t>
            </a:r>
          </a:p>
          <a:p>
            <a:pPr lvl="1"/>
            <a:r>
              <a:rPr lang="en-AU"/>
              <a:t>dimeter</a:t>
            </a:r>
          </a:p>
          <a:p>
            <a:pPr lvl="1"/>
            <a:r>
              <a:rPr lang="en-AU"/>
              <a:t>trimeter</a:t>
            </a:r>
          </a:p>
          <a:p>
            <a:pPr lvl="1"/>
            <a:r>
              <a:rPr lang="en-AU"/>
              <a:t>tetrameter</a:t>
            </a:r>
          </a:p>
          <a:p>
            <a:pPr lvl="1"/>
            <a:r>
              <a:rPr lang="en-AU"/>
              <a:t>pentameter</a:t>
            </a:r>
          </a:p>
          <a:p>
            <a:pPr lvl="1"/>
            <a:r>
              <a:rPr lang="en-AU"/>
              <a:t>hexameter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38</TotalTime>
  <Words>366</Words>
  <Application>Microsoft Macintosh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K &amp; A iv</vt:lpstr>
      <vt:lpstr>Stress</vt:lpstr>
      <vt:lpstr>Stress</vt:lpstr>
      <vt:lpstr>Exercise</vt:lpstr>
      <vt:lpstr>Degrees of stress</vt:lpstr>
      <vt:lpstr>Notation for stress</vt:lpstr>
      <vt:lpstr>Stress in connected speech</vt:lpstr>
      <vt:lpstr>Unstressing and vowel weakening</vt:lpstr>
      <vt:lpstr>Rhythm and metre</vt:lpstr>
      <vt:lpstr>Traditional metre</vt:lpstr>
      <vt:lpstr>Traditional metre</vt:lpstr>
      <vt:lpstr>Rhythm and metre</vt:lpstr>
      <vt:lpstr>Example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11</cp:revision>
  <dcterms:created xsi:type="dcterms:W3CDTF">2016-04-08T07:16:18Z</dcterms:created>
  <dcterms:modified xsi:type="dcterms:W3CDTF">2016-06-14T00:19:55Z</dcterms:modified>
</cp:coreProperties>
</file>