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91F264-3729-3E42-9FB5-16E9A2A90FAE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65C8B5-E5AA-8B48-B90A-7C3588D71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155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EB1D4E41-F962-F44D-8F99-9B7EB3DE7867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 dirty="0"/>
              <a:t>The grammatical categories of words and their inflections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06592" y="1435798"/>
            <a:ext cx="6502400" cy="642452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42900" indent="-342900"/>
            <a:r>
              <a:rPr lang="en-AU" dirty="0"/>
              <a:t>Kuiper and Allan Chapter 2.1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B398-4026-704C-8BB5-B1B98999200E}" type="slidenum">
              <a:rPr lang="en-US"/>
              <a:pPr/>
              <a:t>2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Word and lexeme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Examine the following simple dictionary entry.</a:t>
            </a:r>
          </a:p>
          <a:p>
            <a:pPr lvl="2"/>
            <a:r>
              <a:rPr lang="en-AU" i="1" dirty="0" err="1"/>
              <a:t>sept</a:t>
            </a:r>
            <a:r>
              <a:rPr lang="en-AU" i="1" dirty="0"/>
              <a:t> , n. Clan, esp. in Ireland.</a:t>
            </a:r>
          </a:p>
          <a:p>
            <a:r>
              <a:rPr lang="en-AU" dirty="0"/>
              <a:t>Word and lexeme</a:t>
            </a:r>
          </a:p>
          <a:p>
            <a:pPr lvl="1"/>
            <a:r>
              <a:rPr lang="en-AU" dirty="0"/>
              <a:t>A lexeme is a three part symbol:</a:t>
            </a:r>
          </a:p>
          <a:p>
            <a:pPr lvl="2"/>
            <a:r>
              <a:rPr lang="en-AU" dirty="0"/>
              <a:t>form (or a number of forms) </a:t>
            </a:r>
          </a:p>
          <a:p>
            <a:pPr lvl="2"/>
            <a:r>
              <a:rPr lang="en-AU" dirty="0"/>
              <a:t>syntactic category </a:t>
            </a:r>
          </a:p>
          <a:p>
            <a:pPr lvl="2"/>
            <a:r>
              <a:rPr lang="en-AU" dirty="0"/>
              <a:t>meaning </a:t>
            </a:r>
          </a:p>
          <a:p>
            <a:pPr lvl="2"/>
            <a:r>
              <a:rPr lang="en-AU" dirty="0"/>
              <a:t>Lexemes also have non linguistic properties, usage.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FA20C-055B-DE40-9538-E74CDC711A24}" type="slidenum">
              <a:rPr lang="en-US"/>
              <a:pPr/>
              <a:t>3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Grammatical/syntactic categories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determine where in a sentence a word can fit.</a:t>
            </a:r>
          </a:p>
          <a:p>
            <a:r>
              <a:rPr lang="en-US" dirty="0"/>
              <a:t>Two ways to identify the category</a:t>
            </a:r>
          </a:p>
          <a:p>
            <a:pPr lvl="1"/>
            <a:r>
              <a:rPr lang="en-US" dirty="0"/>
              <a:t>looking at the structure of phrases and sentences</a:t>
            </a:r>
          </a:p>
          <a:p>
            <a:pPr lvl="2"/>
            <a:r>
              <a:rPr lang="en-US" dirty="0"/>
              <a:t>done in chapter 7</a:t>
            </a:r>
          </a:p>
          <a:p>
            <a:pPr lvl="1"/>
            <a:r>
              <a:rPr lang="en-US" dirty="0"/>
              <a:t>looking at the inflection of words</a:t>
            </a:r>
          </a:p>
          <a:p>
            <a:pPr lvl="2"/>
            <a:r>
              <a:rPr lang="en-US" dirty="0"/>
              <a:t>done next because it is part of looking at word structure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354A-50F1-9144-8C10-163D302BB323}" type="slidenum">
              <a:rPr lang="en-US"/>
              <a:pPr/>
              <a:t>4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Inflection &amp; stem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dirty="0"/>
              <a:t>inflected forms of TRY </a:t>
            </a:r>
          </a:p>
          <a:p>
            <a:pPr lvl="1">
              <a:lnSpc>
                <a:spcPct val="90000"/>
              </a:lnSpc>
            </a:pPr>
            <a:r>
              <a:rPr lang="en-AU" i="1" dirty="0"/>
              <a:t>try</a:t>
            </a:r>
            <a:r>
              <a:rPr lang="en-AU" dirty="0"/>
              <a:t>, </a:t>
            </a:r>
            <a:r>
              <a:rPr lang="en-AU" i="1" dirty="0"/>
              <a:t>tries</a:t>
            </a:r>
            <a:r>
              <a:rPr lang="en-AU" dirty="0"/>
              <a:t>, </a:t>
            </a:r>
            <a:r>
              <a:rPr lang="en-AU" i="1" dirty="0"/>
              <a:t>tried</a:t>
            </a:r>
            <a:r>
              <a:rPr lang="en-AU" dirty="0"/>
              <a:t>, </a:t>
            </a:r>
            <a:r>
              <a:rPr lang="en-AU" i="1" dirty="0"/>
              <a:t>trying</a:t>
            </a:r>
            <a:r>
              <a:rPr lang="en-AU" dirty="0"/>
              <a:t>, as in the following sentences: </a:t>
            </a:r>
            <a:r>
              <a:rPr lang="en-AU" i="1" dirty="0"/>
              <a:t>The horse must try, The horse tries, The horse tried, The horse is trying. </a:t>
            </a:r>
            <a:endParaRPr lang="en-AU" dirty="0"/>
          </a:p>
          <a:p>
            <a:pPr lvl="1">
              <a:lnSpc>
                <a:spcPct val="90000"/>
              </a:lnSpc>
            </a:pPr>
            <a:r>
              <a:rPr lang="en-AU" dirty="0"/>
              <a:t>Each is a grammatical word form.   The grammatical endings which create these different grammatical word forms are termed inflections. </a:t>
            </a:r>
          </a:p>
          <a:p>
            <a:pPr>
              <a:lnSpc>
                <a:spcPct val="90000"/>
              </a:lnSpc>
            </a:pPr>
            <a:r>
              <a:rPr lang="en-AU" dirty="0"/>
              <a:t>stem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is the form of the lexeme to which they are attached.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0CE20-CE1F-DB41-AF64-DB78A249F205}" type="slidenum">
              <a:rPr lang="en-US"/>
              <a:pPr/>
              <a:t>5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Morphological processes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The processes whereby words come to have internal structure such as a stem and inflection are </a:t>
            </a:r>
            <a:r>
              <a:rPr lang="en-AU" b="1" dirty="0"/>
              <a:t>morphological processes.</a:t>
            </a:r>
            <a:endParaRPr lang="en-AU" dirty="0"/>
          </a:p>
          <a:p>
            <a:r>
              <a:rPr lang="en-AU" dirty="0"/>
              <a:t>The categories for which words inflect are often called </a:t>
            </a:r>
            <a:r>
              <a:rPr lang="en-AU" b="1" dirty="0" err="1"/>
              <a:t>morphosyntactic</a:t>
            </a:r>
            <a:r>
              <a:rPr lang="en-AU" b="1" dirty="0"/>
              <a:t> categories</a:t>
            </a:r>
            <a:r>
              <a:rPr lang="en-AU" dirty="0"/>
              <a:t>. e.g. tense which accounts for the past tense inflection </a:t>
            </a:r>
            <a:r>
              <a:rPr lang="en-AU" i="1" dirty="0"/>
              <a:t>-</a:t>
            </a:r>
            <a:r>
              <a:rPr lang="en-AU" i="1" dirty="0" err="1"/>
              <a:t>ed</a:t>
            </a:r>
            <a:r>
              <a:rPr lang="en-AU" i="1" dirty="0"/>
              <a:t> </a:t>
            </a:r>
            <a:r>
              <a:rPr lang="en-AU" dirty="0"/>
              <a:t>in </a:t>
            </a:r>
            <a:r>
              <a:rPr lang="en-AU" i="1" dirty="0"/>
              <a:t>tri-</a:t>
            </a:r>
            <a:r>
              <a:rPr lang="en-AU" i="1" dirty="0" err="1"/>
              <a:t>ed</a:t>
            </a:r>
            <a:r>
              <a:rPr lang="en-AU" dirty="0"/>
              <a:t> is an example of a </a:t>
            </a:r>
            <a:r>
              <a:rPr lang="en-AU" dirty="0" err="1"/>
              <a:t>morphosyntactic</a:t>
            </a:r>
            <a:r>
              <a:rPr lang="en-AU" dirty="0"/>
              <a:t> category. </a:t>
            </a:r>
          </a:p>
          <a:p>
            <a:r>
              <a:rPr lang="en-AU" dirty="0"/>
              <a:t>Properties such a present tense or past tense are therefore </a:t>
            </a:r>
            <a:r>
              <a:rPr lang="en-AU" b="1" dirty="0" err="1"/>
              <a:t>morphosyntactic</a:t>
            </a:r>
            <a:r>
              <a:rPr lang="en-AU" b="1" dirty="0"/>
              <a:t> properties</a:t>
            </a:r>
            <a:r>
              <a:rPr lang="en-AU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4B874-C6BD-0B40-99EB-7E7B76C6B3A6}" type="slidenum">
              <a:rPr lang="en-US"/>
              <a:pPr/>
              <a:t>6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Grammatical categories and inflection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Not all grammatical categories of words inflect.</a:t>
            </a:r>
          </a:p>
          <a:p>
            <a:pPr>
              <a:lnSpc>
                <a:spcPct val="90000"/>
              </a:lnSpc>
            </a:pPr>
            <a:r>
              <a:rPr lang="en-US" dirty="0"/>
              <a:t>When they do, the inflection tells you what the category of the word is.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i.e. If a word can take a plural inflection, then it is a noun.</a:t>
            </a:r>
          </a:p>
          <a:p>
            <a:pPr>
              <a:lnSpc>
                <a:spcPct val="90000"/>
              </a:lnSpc>
            </a:pPr>
            <a:r>
              <a:rPr lang="en-US" dirty="0"/>
              <a:t>The converse is not always the case.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ie</a:t>
            </a:r>
            <a:r>
              <a:rPr lang="en-US" dirty="0"/>
              <a:t>. Not all nouns inflect for plural.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Some grammatical categories do not inflect at all.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5DD8-E299-954B-97E9-72C16EFF6860}" type="slidenum">
              <a:rPr lang="en-US"/>
              <a:pPr/>
              <a:t>7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Major grammatical categories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To begin with we will look only at four grammatical categories: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noun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adjective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verb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preposition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They make up the skeletal, telegraphic structure of sentences.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e.g. </a:t>
            </a:r>
            <a:r>
              <a:rPr lang="en-US" sz="2000" i="1" dirty="0"/>
              <a:t>young boy sits in chair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39</TotalTime>
  <Words>372</Words>
  <Application>Microsoft Macintosh PowerPoint</Application>
  <PresentationFormat>On-screen Show (4:3)</PresentationFormat>
  <Paragraphs>50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K &amp; A iv</vt:lpstr>
      <vt:lpstr>The grammatical categories of words and their inflections</vt:lpstr>
      <vt:lpstr>Word and lexeme</vt:lpstr>
      <vt:lpstr>Grammatical/syntactic categories</vt:lpstr>
      <vt:lpstr>Inflection &amp; stem</vt:lpstr>
      <vt:lpstr>Morphological processes</vt:lpstr>
      <vt:lpstr>Grammatical categories and inflection</vt:lpstr>
      <vt:lpstr>Major grammatical categories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10</cp:revision>
  <dcterms:created xsi:type="dcterms:W3CDTF">2016-04-08T07:16:18Z</dcterms:created>
  <dcterms:modified xsi:type="dcterms:W3CDTF">2016-06-14T00:20:22Z</dcterms:modified>
</cp:coreProperties>
</file>