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4531D7-7114-B24F-B839-67D32A26C2E8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521C9B-0213-EA4F-A56E-50EDAD1C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929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E5C088-AFA6-354D-9448-869719A807C5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6575"/>
            <a:ext cx="5029200" cy="3852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04C351-817B-344A-9A8E-2DE137FAC6A4}" type="slidenum">
              <a:rPr lang="en-US"/>
              <a:pPr/>
              <a:t>7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6575"/>
            <a:ext cx="5029200" cy="3852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Inflection of nouns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AU" sz="2800"/>
              <a:t>Number</a:t>
            </a:r>
          </a:p>
          <a:p>
            <a:pPr>
              <a:lnSpc>
                <a:spcPct val="90000"/>
              </a:lnSpc>
            </a:pPr>
            <a:r>
              <a:rPr lang="en-AU" sz="2800"/>
              <a:t>Kuiper and Allan Chapter 2.1.2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Regular plural inflection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AU"/>
              <a:t>singular (one)	plural (more than one)</a:t>
            </a:r>
          </a:p>
          <a:p>
            <a:pPr lvl="1"/>
            <a:r>
              <a:rPr lang="en-AU" i="1"/>
              <a:t>snapper		snappers	</a:t>
            </a:r>
          </a:p>
          <a:p>
            <a:pPr lvl="1"/>
            <a:r>
              <a:rPr lang="en-AU" i="1"/>
              <a:t>bee			bees		</a:t>
            </a:r>
          </a:p>
          <a:p>
            <a:pPr lvl="1"/>
            <a:r>
              <a:rPr lang="en-AU" i="1"/>
              <a:t>rosella		rosellas	</a:t>
            </a:r>
          </a:p>
          <a:p>
            <a:pPr lvl="1"/>
            <a:r>
              <a:rPr lang="en-AU" i="1"/>
              <a:t>box			boxes</a:t>
            </a:r>
            <a:r>
              <a:rPr lang="en-AU"/>
              <a:t>	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Irregular plural inflection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Some nouns mark their plural in other ways. </a:t>
            </a:r>
          </a:p>
          <a:p>
            <a:pPr lvl="1"/>
            <a:r>
              <a:rPr lang="en-AU" i="1" dirty="0"/>
              <a:t>foot		</a:t>
            </a:r>
            <a:r>
              <a:rPr lang="en-AU" i="1" dirty="0" smtClean="0"/>
              <a:t>	feet</a:t>
            </a:r>
            <a:endParaRPr lang="en-AU" i="1" dirty="0"/>
          </a:p>
          <a:p>
            <a:pPr lvl="1"/>
            <a:r>
              <a:rPr lang="en-AU" i="1" dirty="0"/>
              <a:t>mouse		mice</a:t>
            </a:r>
          </a:p>
          <a:p>
            <a:pPr lvl="1"/>
            <a:r>
              <a:rPr lang="en-AU" i="1" dirty="0"/>
              <a:t>louse		</a:t>
            </a:r>
            <a:r>
              <a:rPr lang="en-AU" i="1" dirty="0" smtClean="0"/>
              <a:t>	lice</a:t>
            </a:r>
            <a:endParaRPr lang="en-AU" i="1" dirty="0"/>
          </a:p>
          <a:p>
            <a:pPr lvl="1"/>
            <a:r>
              <a:rPr lang="en-AU" i="1" dirty="0"/>
              <a:t>child		</a:t>
            </a:r>
            <a:r>
              <a:rPr lang="en-AU" i="1" dirty="0" smtClean="0"/>
              <a:t>	children</a:t>
            </a:r>
            <a:endParaRPr lang="en-AU" i="1" dirty="0"/>
          </a:p>
          <a:p>
            <a:pPr lvl="1"/>
            <a:r>
              <a:rPr lang="en-AU" i="1" dirty="0"/>
              <a:t>ox		</a:t>
            </a:r>
            <a:r>
              <a:rPr lang="en-AU" i="1" dirty="0" smtClean="0"/>
              <a:t>	oxen</a:t>
            </a:r>
            <a:endParaRPr lang="en-AU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Covert marking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Other nouns never mark their plurals overtly.</a:t>
            </a:r>
          </a:p>
          <a:p>
            <a:pPr lvl="2"/>
            <a:r>
              <a:rPr lang="en-AU" i="1" dirty="0"/>
              <a:t>sheep		</a:t>
            </a:r>
            <a:r>
              <a:rPr lang="en-AU" i="1" dirty="0" smtClean="0"/>
              <a:t>	sheep</a:t>
            </a:r>
            <a:endParaRPr lang="en-AU" i="1" dirty="0"/>
          </a:p>
          <a:p>
            <a:pPr lvl="2"/>
            <a:r>
              <a:rPr lang="en-AU" i="1" dirty="0"/>
              <a:t>deer			deer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Obligatory plurals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Still other nouns never occur without the plural inflection, e.g. </a:t>
            </a:r>
            <a:r>
              <a:rPr lang="en-AU" i="1"/>
              <a:t>scissors</a:t>
            </a:r>
            <a:r>
              <a:rPr lang="en-AU"/>
              <a:t> and </a:t>
            </a:r>
            <a:r>
              <a:rPr lang="en-AU" i="1"/>
              <a:t>trousers</a:t>
            </a:r>
            <a:r>
              <a:rPr lang="en-AU"/>
              <a:t>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Divide the nouns below into the following groups: nouns that can take </a:t>
            </a:r>
            <a:r>
              <a:rPr lang="en-AU" i="1" dirty="0"/>
              <a:t>a(n)</a:t>
            </a:r>
            <a:r>
              <a:rPr lang="en-AU" dirty="0"/>
              <a:t>, nouns that can take </a:t>
            </a:r>
            <a:r>
              <a:rPr lang="en-AU" i="1" dirty="0"/>
              <a:t>the</a:t>
            </a:r>
            <a:r>
              <a:rPr lang="en-AU" dirty="0"/>
              <a:t>, nouns that have a plural form, and nouns that refer to things that can be counted. </a:t>
            </a:r>
          </a:p>
          <a:p>
            <a:pPr lvl="2"/>
            <a:r>
              <a:rPr lang="en-AU" i="1" dirty="0"/>
              <a:t>alligator, wombat, </a:t>
            </a:r>
            <a:r>
              <a:rPr lang="en-AU" i="1" dirty="0" err="1"/>
              <a:t>Pittsburg</a:t>
            </a:r>
            <a:r>
              <a:rPr lang="en-AU" i="1" dirty="0"/>
              <a:t>, video, lawnmower, butter, Fred</a:t>
            </a:r>
            <a:r>
              <a:rPr lang="en-AU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Your answer should look like this: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lvl="4">
              <a:lnSpc>
                <a:spcPct val="90000"/>
              </a:lnSpc>
              <a:buFontTx/>
              <a:buNone/>
            </a:pPr>
            <a:r>
              <a:rPr lang="en-AU" sz="1800" dirty="0" smtClean="0"/>
              <a:t>	</a:t>
            </a:r>
            <a:r>
              <a:rPr lang="en-AU" sz="1800" i="1" dirty="0" smtClean="0"/>
              <a:t>a</a:t>
            </a:r>
            <a:r>
              <a:rPr lang="en-AU" sz="1800" i="1" dirty="0"/>
              <a:t>(n)</a:t>
            </a:r>
            <a:r>
              <a:rPr lang="en-AU" sz="1800" dirty="0"/>
              <a:t>	</a:t>
            </a:r>
            <a:r>
              <a:rPr lang="en-AU" sz="1800" i="1" dirty="0"/>
              <a:t>the</a:t>
            </a:r>
            <a:r>
              <a:rPr lang="en-AU" sz="1800" dirty="0"/>
              <a:t>	plural	count</a:t>
            </a:r>
          </a:p>
          <a:p>
            <a:pPr>
              <a:lnSpc>
                <a:spcPct val="90000"/>
              </a:lnSpc>
            </a:pPr>
            <a:r>
              <a:rPr lang="en-AU" sz="2400" dirty="0"/>
              <a:t>alligator	</a:t>
            </a:r>
            <a:r>
              <a:rPr lang="en-AU" sz="2400" dirty="0" smtClean="0"/>
              <a:t>	</a:t>
            </a:r>
            <a:r>
              <a:rPr lang="en-AU" sz="2800" dirty="0" smtClean="0"/>
              <a:t>√</a:t>
            </a:r>
            <a:r>
              <a:rPr lang="en-AU" sz="2800" dirty="0"/>
              <a:t>	√	√	</a:t>
            </a:r>
            <a:r>
              <a:rPr lang="en-AU" sz="2800" dirty="0" smtClean="0"/>
              <a:t>	√</a:t>
            </a:r>
            <a:endParaRPr lang="en-AU" sz="2800" dirty="0"/>
          </a:p>
          <a:p>
            <a:pPr>
              <a:lnSpc>
                <a:spcPct val="90000"/>
              </a:lnSpc>
            </a:pPr>
            <a:r>
              <a:rPr lang="en-AU" sz="2400" dirty="0"/>
              <a:t>wombat	</a:t>
            </a:r>
            <a:r>
              <a:rPr lang="en-AU" sz="2400" dirty="0" smtClean="0"/>
              <a:t>	</a:t>
            </a:r>
            <a:r>
              <a:rPr lang="en-AU" sz="2800" dirty="0" smtClean="0"/>
              <a:t>√</a:t>
            </a:r>
            <a:r>
              <a:rPr lang="en-AU" sz="2800" dirty="0"/>
              <a:t>	√	√	</a:t>
            </a:r>
            <a:r>
              <a:rPr lang="en-AU" sz="2800" dirty="0" smtClean="0"/>
              <a:t>	√</a:t>
            </a:r>
            <a:endParaRPr lang="en-AU" sz="2800" dirty="0"/>
          </a:p>
          <a:p>
            <a:pPr>
              <a:lnSpc>
                <a:spcPct val="90000"/>
              </a:lnSpc>
            </a:pPr>
            <a:r>
              <a:rPr lang="en-AU" sz="2400" dirty="0" err="1"/>
              <a:t>Pittsburg</a:t>
            </a:r>
            <a:r>
              <a:rPr lang="en-AU" sz="2800" dirty="0"/>
              <a:t> 	</a:t>
            </a:r>
            <a:r>
              <a:rPr lang="en-AU" sz="2800" dirty="0" smtClean="0"/>
              <a:t>	x</a:t>
            </a:r>
            <a:r>
              <a:rPr lang="en-AU" sz="2800" dirty="0"/>
              <a:t>	x	x	</a:t>
            </a:r>
            <a:r>
              <a:rPr lang="en-AU" sz="2800" dirty="0" smtClean="0"/>
              <a:t>	x</a:t>
            </a:r>
            <a:endParaRPr lang="en-AU" sz="2800" dirty="0"/>
          </a:p>
          <a:p>
            <a:pPr>
              <a:lnSpc>
                <a:spcPct val="90000"/>
              </a:lnSpc>
            </a:pPr>
            <a:r>
              <a:rPr lang="en-AU" sz="2400" dirty="0"/>
              <a:t>video</a:t>
            </a:r>
            <a:r>
              <a:rPr lang="en-AU" sz="2800" dirty="0"/>
              <a:t>	</a:t>
            </a:r>
            <a:r>
              <a:rPr lang="en-AU" sz="2800" dirty="0" smtClean="0"/>
              <a:t>		√</a:t>
            </a:r>
            <a:r>
              <a:rPr lang="en-AU" sz="2800" dirty="0"/>
              <a:t>	√	√	</a:t>
            </a:r>
            <a:r>
              <a:rPr lang="en-AU" sz="2800" dirty="0" smtClean="0"/>
              <a:t>	√</a:t>
            </a:r>
            <a:endParaRPr lang="en-AU" sz="2800" dirty="0"/>
          </a:p>
          <a:p>
            <a:pPr>
              <a:lnSpc>
                <a:spcPct val="90000"/>
              </a:lnSpc>
            </a:pPr>
            <a:r>
              <a:rPr lang="en-AU" sz="2400" dirty="0"/>
              <a:t>lawnmower</a:t>
            </a:r>
            <a:r>
              <a:rPr lang="en-AU" sz="2800" dirty="0"/>
              <a:t> </a:t>
            </a:r>
            <a:r>
              <a:rPr lang="en-AU" sz="2800" dirty="0" smtClean="0"/>
              <a:t>	√</a:t>
            </a:r>
            <a:r>
              <a:rPr lang="en-AU" sz="2800" dirty="0"/>
              <a:t>	√	√	</a:t>
            </a:r>
            <a:r>
              <a:rPr lang="en-AU" sz="2800" dirty="0" smtClean="0"/>
              <a:t>	√</a:t>
            </a:r>
            <a:endParaRPr lang="en-AU" sz="2800" dirty="0"/>
          </a:p>
          <a:p>
            <a:pPr>
              <a:lnSpc>
                <a:spcPct val="90000"/>
              </a:lnSpc>
            </a:pPr>
            <a:r>
              <a:rPr lang="en-AU" sz="2400" dirty="0"/>
              <a:t>butter</a:t>
            </a:r>
            <a:r>
              <a:rPr lang="en-AU" sz="2800" dirty="0"/>
              <a:t>	</a:t>
            </a:r>
            <a:r>
              <a:rPr lang="en-AU" sz="2800" dirty="0" smtClean="0"/>
              <a:t>		x</a:t>
            </a:r>
            <a:r>
              <a:rPr lang="en-AU" sz="2800" dirty="0"/>
              <a:t>	√	x	</a:t>
            </a:r>
            <a:r>
              <a:rPr lang="en-AU" sz="2800" dirty="0" smtClean="0"/>
              <a:t>	x</a:t>
            </a:r>
            <a:endParaRPr lang="en-AU" sz="2800" dirty="0"/>
          </a:p>
          <a:p>
            <a:pPr>
              <a:lnSpc>
                <a:spcPct val="90000"/>
              </a:lnSpc>
            </a:pPr>
            <a:r>
              <a:rPr lang="en-AU" sz="2400" dirty="0"/>
              <a:t>Fred</a:t>
            </a:r>
            <a:r>
              <a:rPr lang="en-AU" sz="2800" dirty="0"/>
              <a:t>	</a:t>
            </a:r>
            <a:r>
              <a:rPr lang="en-AU" sz="2800" dirty="0" smtClean="0"/>
              <a:t>		x</a:t>
            </a:r>
            <a:r>
              <a:rPr lang="en-AU" sz="2800" dirty="0"/>
              <a:t>	x	x	</a:t>
            </a:r>
            <a:r>
              <a:rPr lang="en-AU" sz="2800" dirty="0" smtClean="0"/>
              <a:t>	x</a:t>
            </a:r>
            <a:endParaRPr lang="en-AU" sz="2800" dirty="0"/>
          </a:p>
        </p:txBody>
      </p:sp>
    </p:spTree>
  </p:cSld>
  <p:clrMapOvr>
    <a:masterClrMapping/>
  </p:clrMapOvr>
  <p:transition xmlns:p14="http://schemas.microsoft.com/office/powerpoint/2010/main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Number as a test for nouns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AU" dirty="0"/>
              <a:t>The exercise showed that three different kinds of nouns exist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Common nouns like </a:t>
            </a:r>
            <a:r>
              <a:rPr lang="en-AU" i="1" dirty="0"/>
              <a:t>shoe</a:t>
            </a:r>
            <a:r>
              <a:rPr lang="en-AU" dirty="0"/>
              <a:t> inflect for number, i.e. they can be either singular or plural.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Mass nouns like </a:t>
            </a:r>
            <a:r>
              <a:rPr lang="en-AU" i="1" dirty="0"/>
              <a:t>butter</a:t>
            </a:r>
            <a:r>
              <a:rPr lang="en-AU" dirty="0"/>
              <a:t> and </a:t>
            </a:r>
            <a:r>
              <a:rPr lang="en-AU" i="1" dirty="0"/>
              <a:t>sand</a:t>
            </a:r>
            <a:r>
              <a:rPr lang="en-AU" dirty="0"/>
              <a:t> do not take plurals because they are not countable.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Proper nouns (those written with a capital letter at the beginning and which are the real naming words) usually do not inflect for number.</a:t>
            </a:r>
          </a:p>
          <a:p>
            <a:pPr lvl="1">
              <a:lnSpc>
                <a:spcPct val="90000"/>
              </a:lnSpc>
            </a:pPr>
            <a:r>
              <a:rPr lang="en-AU" dirty="0"/>
              <a:t>So number is a positive test for nouns. If a word can take a plural it is a noun but not all nouns inflect for number.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r>
              <a:rPr lang="en-AU" dirty="0"/>
              <a:t>Exercise 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sz="2200" dirty="0" smtClean="0"/>
              <a:t>Find </a:t>
            </a:r>
            <a:r>
              <a:rPr lang="en-AU" sz="2200" dirty="0"/>
              <a:t>the nouns in the </a:t>
            </a:r>
            <a:r>
              <a:rPr lang="en-AU" sz="2200"/>
              <a:t>following </a:t>
            </a:r>
            <a:r>
              <a:rPr lang="en-AU" sz="2200" smtClean="0"/>
              <a:t>poem</a:t>
            </a:r>
            <a:endParaRPr lang="en-AU" sz="220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810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AU" sz="2400"/>
              <a:t>The sick rose</a:t>
            </a:r>
          </a:p>
          <a:p>
            <a:pPr>
              <a:lnSpc>
                <a:spcPct val="90000"/>
              </a:lnSpc>
              <a:buFontTx/>
              <a:buNone/>
            </a:pPr>
            <a:endParaRPr lang="en-AU" sz="2400"/>
          </a:p>
          <a:p>
            <a:pPr>
              <a:lnSpc>
                <a:spcPct val="90000"/>
              </a:lnSpc>
              <a:buFontTx/>
              <a:buNone/>
            </a:pPr>
            <a:r>
              <a:rPr lang="en-AU" sz="2400"/>
              <a:t>Oh rose, thou art sick!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400"/>
              <a:t>The invisible worm,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400"/>
              <a:t>That flies in the night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400"/>
              <a:t>In the howling storm,</a:t>
            </a:r>
          </a:p>
          <a:p>
            <a:pPr>
              <a:lnSpc>
                <a:spcPct val="90000"/>
              </a:lnSpc>
              <a:buFontTx/>
              <a:buNone/>
            </a:pPr>
            <a:endParaRPr lang="en-AU" sz="2400"/>
          </a:p>
          <a:p>
            <a:pPr>
              <a:lnSpc>
                <a:spcPct val="90000"/>
              </a:lnSpc>
              <a:buFontTx/>
              <a:buNone/>
            </a:pPr>
            <a:r>
              <a:rPr lang="en-AU" sz="2400"/>
              <a:t>Has found out thy bed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400"/>
              <a:t>Of crimson joy,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400"/>
              <a:t>And his dark, secret love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sz="2400"/>
              <a:t>Does thy life destroy.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AU" sz="2400"/>
              <a:t>William Blake</a:t>
            </a:r>
            <a:endParaRPr lang="en-US" sz="2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41</TotalTime>
  <Words>276</Words>
  <Application>Microsoft Macintosh PowerPoint</Application>
  <PresentationFormat>On-screen Show (4:3)</PresentationFormat>
  <Paragraphs>55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K &amp; A iv</vt:lpstr>
      <vt:lpstr>Inflection of nouns</vt:lpstr>
      <vt:lpstr>Regular plural inflection</vt:lpstr>
      <vt:lpstr>Irregular plural inflection</vt:lpstr>
      <vt:lpstr>Covert marking</vt:lpstr>
      <vt:lpstr>Obligatory plurals</vt:lpstr>
      <vt:lpstr>Exercise</vt:lpstr>
      <vt:lpstr>Your answer should look like this:</vt:lpstr>
      <vt:lpstr>Number as a test for nouns</vt:lpstr>
      <vt:lpstr>Exercise  Find the nouns in the following poem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9</cp:revision>
  <dcterms:created xsi:type="dcterms:W3CDTF">2016-04-08T07:16:18Z</dcterms:created>
  <dcterms:modified xsi:type="dcterms:W3CDTF">2016-06-14T00:20:32Z</dcterms:modified>
</cp:coreProperties>
</file>