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0" d="100"/>
          <a:sy n="80" d="100"/>
        </p:scale>
        <p:origin x="-114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interSettings" Target="printerSettings/printerSettings1.bin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0E7711-63B8-BF46-BD1C-0F0A62159813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E2E3BC-2DEB-344A-A486-6D93F24786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71739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1FC1363-69C8-0649-8595-7708FD5211B8}" type="slidenum">
              <a:rPr lang="en-US"/>
              <a:pPr/>
              <a:t>1</a:t>
            </a:fld>
            <a:endParaRPr lang="en-US"/>
          </a:p>
        </p:txBody>
      </p:sp>
      <p:sp>
        <p:nvSpPr>
          <p:cNvPr id="5122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6575"/>
            <a:ext cx="5029200" cy="38528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23CC568-D723-0540-963F-5FC3B1C84C87}" type="slidenum">
              <a:rPr lang="en-US"/>
              <a:pPr/>
              <a:t>4</a:t>
            </a:fld>
            <a:endParaRPr lang="en-US"/>
          </a:p>
        </p:txBody>
      </p:sp>
      <p:sp>
        <p:nvSpPr>
          <p:cNvPr id="9218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6575"/>
            <a:ext cx="5029200" cy="38528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CA10362-9BED-0F47-84D2-E62D2B864E3E}" type="slidenum">
              <a:rPr lang="en-US"/>
              <a:pPr/>
              <a:t>7</a:t>
            </a:fld>
            <a:endParaRPr lang="en-US"/>
          </a:p>
        </p:txBody>
      </p:sp>
      <p:sp>
        <p:nvSpPr>
          <p:cNvPr id="11266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6575"/>
            <a:ext cx="5029200" cy="385286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04708"/>
            <a:ext cx="7772400" cy="1031090"/>
          </a:xfrm>
        </p:spPr>
        <p:txBody>
          <a:bodyPr>
            <a:normAutofit/>
          </a:bodyPr>
          <a:lstStyle>
            <a:lvl1pPr algn="l">
              <a:defRPr sz="2400">
                <a:solidFill>
                  <a:schemeClr val="tx1">
                    <a:lumMod val="65000"/>
                    <a:lumOff val="35000"/>
                  </a:schemeClr>
                </a:solidFill>
                <a:latin typeface="Arial Unicode MS"/>
              </a:defRPr>
            </a:lvl1pPr>
          </a:lstStyle>
          <a:p>
            <a:r>
              <a:rPr lang="en-AU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470197"/>
            <a:ext cx="6400800" cy="628275"/>
          </a:xfr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 Unicode M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8348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8068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4957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909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7051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882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092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8558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269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512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AU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AU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AU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4204E3-5039-FB48-BDEB-F2189536492B}" type="datetimeFigureOut">
              <a:rPr lang="en-US" smtClean="0"/>
              <a:t>14/06/16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2054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0566" y="177998"/>
            <a:ext cx="5092357" cy="940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AU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939698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65408" y="6356350"/>
            <a:ext cx="4488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EE548C-FCF1-514F-95E3-4810DB7296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579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>
        <p:tmplLst>
          <p:tmpl lvl="1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xmlns:p14="http://schemas.microsoft.com/office/powerpoint/2010/main"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l" defTabSz="457200" rtl="0" eaLnBrk="1" latinLnBrk="0" hangingPunct="1">
        <a:spcBef>
          <a:spcPct val="0"/>
        </a:spcBef>
        <a:buNone/>
        <a:defRPr sz="24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400" kern="1200">
          <a:solidFill>
            <a:schemeClr val="tx1">
              <a:lumMod val="65000"/>
              <a:lumOff val="35000"/>
            </a:schemeClr>
          </a:solidFill>
          <a:latin typeface="Arial Unicode MS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r>
              <a:rPr lang="en-AU"/>
              <a:t>Inflection of adjectives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487" tIns="44450" rIns="90487" bIns="44450">
            <a:normAutofit fontScale="77500" lnSpcReduction="20000"/>
          </a:bodyPr>
          <a:lstStyle/>
          <a:p>
            <a:pPr>
              <a:lnSpc>
                <a:spcPct val="90000"/>
              </a:lnSpc>
            </a:pPr>
            <a:r>
              <a:rPr lang="en-AU" sz="2800"/>
              <a:t>Comparison</a:t>
            </a:r>
          </a:p>
          <a:p>
            <a:pPr>
              <a:lnSpc>
                <a:spcPct val="90000"/>
              </a:lnSpc>
            </a:pPr>
            <a:r>
              <a:rPr lang="en-AU" sz="2800"/>
              <a:t>Kuiper and Allan Chapter 2.1.3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AU"/>
              <a:t>Comparison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en-AU" dirty="0"/>
              <a:t>Adjectives may take two different endings, giving three forms, e.g.</a:t>
            </a:r>
          </a:p>
          <a:p>
            <a:pPr lvl="1"/>
            <a:r>
              <a:rPr lang="en-AU" dirty="0"/>
              <a:t>positive form	comparative form superlative form</a:t>
            </a:r>
          </a:p>
          <a:p>
            <a:pPr lvl="1"/>
            <a:r>
              <a:rPr lang="en-AU" i="1" dirty="0"/>
              <a:t>big		bigger			biggest</a:t>
            </a:r>
          </a:p>
          <a:p>
            <a:pPr lvl="1"/>
            <a:r>
              <a:rPr lang="en-AU" i="1" dirty="0"/>
              <a:t>tall		taller			tallest</a:t>
            </a:r>
          </a:p>
          <a:p>
            <a:pPr lvl="1"/>
            <a:r>
              <a:rPr lang="en-AU" dirty="0"/>
              <a:t>Not all adjectives take the  -</a:t>
            </a:r>
            <a:r>
              <a:rPr lang="en-AU" i="1" dirty="0" err="1"/>
              <a:t>er</a:t>
            </a:r>
            <a:r>
              <a:rPr lang="en-AU" dirty="0"/>
              <a:t> and -</a:t>
            </a:r>
            <a:r>
              <a:rPr lang="en-AU" i="1" dirty="0" err="1"/>
              <a:t>est</a:t>
            </a:r>
            <a:r>
              <a:rPr lang="en-AU" dirty="0"/>
              <a:t> endings, but use </a:t>
            </a:r>
            <a:r>
              <a:rPr lang="en-AU" i="1" dirty="0"/>
              <a:t>more</a:t>
            </a:r>
            <a:r>
              <a:rPr lang="en-AU" dirty="0"/>
              <a:t> and </a:t>
            </a:r>
            <a:r>
              <a:rPr lang="en-AU" i="1" dirty="0"/>
              <a:t>most</a:t>
            </a:r>
            <a:r>
              <a:rPr lang="en-AU" dirty="0"/>
              <a:t>, e.g.</a:t>
            </a:r>
          </a:p>
          <a:p>
            <a:pPr lvl="2"/>
            <a:r>
              <a:rPr lang="en-AU" i="1" dirty="0"/>
              <a:t>evil 		more evil  	most evil</a:t>
            </a:r>
          </a:p>
          <a:p>
            <a:pPr lvl="2"/>
            <a:r>
              <a:rPr lang="en-AU" i="1" dirty="0"/>
              <a:t>incredible  more incredible  most incredible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AU"/>
              <a:t>Exercise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AU"/>
              <a:t>Divide the adjectives below into three groups: those which take the </a:t>
            </a:r>
            <a:r>
              <a:rPr lang="en-AU" i="1"/>
              <a:t>-er </a:t>
            </a:r>
            <a:r>
              <a:rPr lang="en-AU"/>
              <a:t>and </a:t>
            </a:r>
            <a:r>
              <a:rPr lang="en-AU" i="1"/>
              <a:t>-est </a:t>
            </a:r>
            <a:r>
              <a:rPr lang="en-AU"/>
              <a:t>endings, those which take </a:t>
            </a:r>
            <a:r>
              <a:rPr lang="en-AU" i="1"/>
              <a:t>more</a:t>
            </a:r>
            <a:r>
              <a:rPr lang="en-AU"/>
              <a:t> and </a:t>
            </a:r>
            <a:r>
              <a:rPr lang="en-AU" i="1"/>
              <a:t>most</a:t>
            </a:r>
            <a:r>
              <a:rPr lang="en-AU"/>
              <a:t>, and those which take neither of the above.</a:t>
            </a:r>
          </a:p>
          <a:p>
            <a:pPr lvl="1"/>
            <a:r>
              <a:rPr lang="en-AU" i="1"/>
              <a:t>high, wide, dead, red, medical, ugly, narrow, absolute, painful, final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r>
              <a:rPr lang="en-AU"/>
              <a:t>Answers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487" tIns="44450" rIns="90487" bIns="44450">
            <a:normAutofit/>
          </a:bodyPr>
          <a:lstStyle/>
          <a:p>
            <a:pPr lvl="3">
              <a:lnSpc>
                <a:spcPct val="90000"/>
              </a:lnSpc>
            </a:pPr>
            <a:r>
              <a:rPr lang="en-AU" sz="2000" dirty="0"/>
              <a:t>-</a:t>
            </a:r>
            <a:r>
              <a:rPr lang="en-AU" sz="2000" i="1" dirty="0" err="1"/>
              <a:t>er</a:t>
            </a:r>
            <a:r>
              <a:rPr lang="en-AU" sz="2000" i="1" dirty="0"/>
              <a:t>, -</a:t>
            </a:r>
            <a:r>
              <a:rPr lang="en-AU" sz="2000" i="1" dirty="0" err="1"/>
              <a:t>est</a:t>
            </a:r>
            <a:r>
              <a:rPr lang="en-AU" sz="2000" i="1" dirty="0"/>
              <a:t>	more, most</a:t>
            </a:r>
            <a:r>
              <a:rPr lang="en-AU" sz="2000" dirty="0"/>
              <a:t>	</a:t>
            </a:r>
            <a:r>
              <a:rPr lang="en-AU" sz="2000" dirty="0" smtClean="0"/>
              <a:t>  neither</a:t>
            </a:r>
            <a:endParaRPr lang="en-AU" sz="2000" dirty="0"/>
          </a:p>
          <a:p>
            <a:pPr>
              <a:lnSpc>
                <a:spcPct val="90000"/>
              </a:lnSpc>
            </a:pPr>
            <a:r>
              <a:rPr lang="en-AU" i="1" dirty="0"/>
              <a:t>high	</a:t>
            </a:r>
            <a:r>
              <a:rPr lang="en-AU" i="1" dirty="0" smtClean="0"/>
              <a:t>		√</a:t>
            </a:r>
            <a:r>
              <a:rPr lang="en-AU" i="1" dirty="0"/>
              <a:t>		</a:t>
            </a:r>
            <a:r>
              <a:rPr lang="en-AU" i="1" dirty="0" smtClean="0"/>
              <a:t>	x</a:t>
            </a:r>
            <a:r>
              <a:rPr lang="en-AU" i="1" dirty="0"/>
              <a:t>	   </a:t>
            </a:r>
            <a:r>
              <a:rPr lang="en-AU" i="1" dirty="0" smtClean="0"/>
              <a:t>		x</a:t>
            </a:r>
            <a:endParaRPr lang="en-AU" i="1" dirty="0"/>
          </a:p>
          <a:p>
            <a:pPr>
              <a:lnSpc>
                <a:spcPct val="90000"/>
              </a:lnSpc>
            </a:pPr>
            <a:r>
              <a:rPr lang="en-AU" i="1" dirty="0"/>
              <a:t>wide	</a:t>
            </a:r>
            <a:r>
              <a:rPr lang="en-AU" i="1" dirty="0" smtClean="0"/>
              <a:t>		√</a:t>
            </a:r>
            <a:r>
              <a:rPr lang="en-AU" i="1" dirty="0"/>
              <a:t>		</a:t>
            </a:r>
            <a:r>
              <a:rPr lang="en-AU" i="1" dirty="0" smtClean="0"/>
              <a:t>	x</a:t>
            </a:r>
            <a:r>
              <a:rPr lang="en-AU" i="1" dirty="0"/>
              <a:t>	   </a:t>
            </a:r>
            <a:r>
              <a:rPr lang="en-AU" i="1" dirty="0" smtClean="0"/>
              <a:t>		x</a:t>
            </a:r>
            <a:endParaRPr lang="en-AU" i="1" dirty="0"/>
          </a:p>
          <a:p>
            <a:pPr>
              <a:lnSpc>
                <a:spcPct val="90000"/>
              </a:lnSpc>
            </a:pPr>
            <a:r>
              <a:rPr lang="en-AU" i="1" dirty="0"/>
              <a:t>dead	</a:t>
            </a:r>
            <a:r>
              <a:rPr lang="en-AU" i="1" dirty="0" smtClean="0"/>
              <a:t>		x</a:t>
            </a:r>
            <a:r>
              <a:rPr lang="en-AU" i="1" dirty="0"/>
              <a:t>		</a:t>
            </a:r>
            <a:r>
              <a:rPr lang="en-AU" i="1" dirty="0" smtClean="0"/>
              <a:t>	x</a:t>
            </a:r>
            <a:r>
              <a:rPr lang="en-AU" i="1" dirty="0"/>
              <a:t>	    </a:t>
            </a:r>
            <a:r>
              <a:rPr lang="en-AU" i="1" dirty="0" smtClean="0"/>
              <a:t>		√</a:t>
            </a:r>
            <a:endParaRPr lang="en-AU" i="1" dirty="0"/>
          </a:p>
          <a:p>
            <a:pPr>
              <a:lnSpc>
                <a:spcPct val="90000"/>
              </a:lnSpc>
            </a:pPr>
            <a:r>
              <a:rPr lang="en-AU" i="1" dirty="0"/>
              <a:t>red		</a:t>
            </a:r>
            <a:r>
              <a:rPr lang="en-AU" i="1" dirty="0" smtClean="0"/>
              <a:t>	√</a:t>
            </a:r>
            <a:r>
              <a:rPr lang="en-AU" i="1" dirty="0"/>
              <a:t>		</a:t>
            </a:r>
            <a:r>
              <a:rPr lang="en-AU" i="1" dirty="0" smtClean="0"/>
              <a:t>	x</a:t>
            </a:r>
            <a:r>
              <a:rPr lang="en-AU" i="1" dirty="0"/>
              <a:t>	    </a:t>
            </a:r>
            <a:r>
              <a:rPr lang="en-AU" i="1" dirty="0" smtClean="0"/>
              <a:t>		x</a:t>
            </a:r>
            <a:endParaRPr lang="en-AU" i="1" dirty="0"/>
          </a:p>
          <a:p>
            <a:pPr>
              <a:lnSpc>
                <a:spcPct val="90000"/>
              </a:lnSpc>
            </a:pPr>
            <a:r>
              <a:rPr lang="en-AU" i="1" dirty="0"/>
              <a:t>medical	</a:t>
            </a:r>
            <a:r>
              <a:rPr lang="en-AU" i="1" dirty="0" smtClean="0"/>
              <a:t>	x</a:t>
            </a:r>
            <a:r>
              <a:rPr lang="en-AU" i="1" dirty="0"/>
              <a:t>		</a:t>
            </a:r>
            <a:r>
              <a:rPr lang="en-AU" i="1" dirty="0" smtClean="0"/>
              <a:t>	x</a:t>
            </a:r>
            <a:r>
              <a:rPr lang="en-AU" i="1" dirty="0"/>
              <a:t>	    </a:t>
            </a:r>
            <a:r>
              <a:rPr lang="en-AU" i="1" dirty="0" smtClean="0"/>
              <a:t>		√</a:t>
            </a:r>
            <a:endParaRPr lang="en-AU" i="1" dirty="0"/>
          </a:p>
          <a:p>
            <a:pPr>
              <a:lnSpc>
                <a:spcPct val="90000"/>
              </a:lnSpc>
            </a:pPr>
            <a:r>
              <a:rPr lang="en-AU" i="1" dirty="0"/>
              <a:t>ugly	</a:t>
            </a:r>
            <a:r>
              <a:rPr lang="en-AU" i="1" dirty="0" smtClean="0"/>
              <a:t>		√</a:t>
            </a:r>
            <a:r>
              <a:rPr lang="en-AU" i="1" dirty="0"/>
              <a:t>		</a:t>
            </a:r>
            <a:r>
              <a:rPr lang="en-AU" i="1" dirty="0" smtClean="0"/>
              <a:t>	√</a:t>
            </a:r>
            <a:r>
              <a:rPr lang="en-AU" i="1" dirty="0"/>
              <a:t>	    </a:t>
            </a:r>
            <a:r>
              <a:rPr lang="en-AU" i="1" dirty="0" smtClean="0"/>
              <a:t>		x</a:t>
            </a:r>
            <a:endParaRPr lang="en-AU" i="1" dirty="0"/>
          </a:p>
          <a:p>
            <a:pPr>
              <a:lnSpc>
                <a:spcPct val="90000"/>
              </a:lnSpc>
            </a:pPr>
            <a:r>
              <a:rPr lang="en-AU" i="1" dirty="0"/>
              <a:t>narrow	</a:t>
            </a:r>
            <a:r>
              <a:rPr lang="en-AU" i="1" dirty="0" smtClean="0"/>
              <a:t>	√</a:t>
            </a:r>
            <a:r>
              <a:rPr lang="en-AU" i="1" dirty="0"/>
              <a:t>		</a:t>
            </a:r>
            <a:r>
              <a:rPr lang="en-AU" i="1" dirty="0" smtClean="0"/>
              <a:t>	x</a:t>
            </a:r>
            <a:r>
              <a:rPr lang="en-AU" i="1" dirty="0"/>
              <a:t>	   </a:t>
            </a:r>
            <a:r>
              <a:rPr lang="en-AU" i="1" dirty="0" smtClean="0"/>
              <a:t>		x</a:t>
            </a:r>
            <a:endParaRPr lang="en-AU" i="1" dirty="0"/>
          </a:p>
          <a:p>
            <a:pPr>
              <a:lnSpc>
                <a:spcPct val="90000"/>
              </a:lnSpc>
            </a:pPr>
            <a:r>
              <a:rPr lang="en-AU" i="1" dirty="0"/>
              <a:t>absolute	</a:t>
            </a:r>
            <a:r>
              <a:rPr lang="en-AU" i="1" dirty="0" smtClean="0"/>
              <a:t>	x</a:t>
            </a:r>
            <a:r>
              <a:rPr lang="en-AU" i="1" dirty="0"/>
              <a:t>		</a:t>
            </a:r>
            <a:r>
              <a:rPr lang="en-AU" i="1" dirty="0" smtClean="0"/>
              <a:t>	x</a:t>
            </a:r>
            <a:r>
              <a:rPr lang="en-AU" i="1" dirty="0"/>
              <a:t>	    </a:t>
            </a:r>
            <a:r>
              <a:rPr lang="en-AU" i="1" dirty="0" smtClean="0"/>
              <a:t>		√</a:t>
            </a:r>
            <a:endParaRPr lang="en-AU" i="1" dirty="0"/>
          </a:p>
          <a:p>
            <a:pPr>
              <a:lnSpc>
                <a:spcPct val="90000"/>
              </a:lnSpc>
            </a:pPr>
            <a:r>
              <a:rPr lang="en-AU" i="1" dirty="0"/>
              <a:t>painful	</a:t>
            </a:r>
            <a:r>
              <a:rPr lang="en-AU" i="1" dirty="0" smtClean="0"/>
              <a:t>	x</a:t>
            </a:r>
            <a:r>
              <a:rPr lang="en-AU" i="1" dirty="0"/>
              <a:t>		</a:t>
            </a:r>
            <a:r>
              <a:rPr lang="en-AU" i="1" dirty="0" smtClean="0"/>
              <a:t>	√</a:t>
            </a:r>
            <a:r>
              <a:rPr lang="en-AU" i="1" dirty="0"/>
              <a:t>	   </a:t>
            </a:r>
            <a:r>
              <a:rPr lang="en-AU" i="1" dirty="0" smtClean="0"/>
              <a:t>		x</a:t>
            </a:r>
            <a:endParaRPr lang="en-AU" i="1" dirty="0"/>
          </a:p>
          <a:p>
            <a:pPr>
              <a:lnSpc>
                <a:spcPct val="90000"/>
              </a:lnSpc>
            </a:pPr>
            <a:r>
              <a:rPr lang="en-AU" i="1" dirty="0"/>
              <a:t>final	</a:t>
            </a:r>
            <a:r>
              <a:rPr lang="en-AU" i="1" dirty="0" smtClean="0"/>
              <a:t>		x</a:t>
            </a:r>
            <a:r>
              <a:rPr lang="en-AU" i="1" dirty="0"/>
              <a:t>		</a:t>
            </a:r>
            <a:r>
              <a:rPr lang="en-AU" i="1" dirty="0" smtClean="0"/>
              <a:t>	x</a:t>
            </a:r>
            <a:r>
              <a:rPr lang="en-AU" i="1" dirty="0"/>
              <a:t>	    </a:t>
            </a:r>
            <a:r>
              <a:rPr lang="en-AU" i="1" dirty="0" smtClean="0"/>
              <a:t>		√</a:t>
            </a:r>
            <a:endParaRPr lang="en-AU" i="1" dirty="0"/>
          </a:p>
        </p:txBody>
      </p:sp>
    </p:spTree>
  </p:cSld>
  <p:clrMapOvr>
    <a:masterClrMapping/>
  </p:clrMapOvr>
  <p:transition xmlns:p14="http://schemas.microsoft.com/office/powerpoint/2010/main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>
            <a:normAutofit/>
          </a:bodyPr>
          <a:lstStyle/>
          <a:p>
            <a:r>
              <a:rPr lang="en-AU" dirty="0" err="1"/>
              <a:t>Gradability</a:t>
            </a:r>
            <a:endParaRPr lang="en-AU" i="1" dirty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AU" dirty="0"/>
              <a:t>Note that not all adjectives take comparison.</a:t>
            </a:r>
          </a:p>
          <a:p>
            <a:r>
              <a:rPr lang="en-AU" dirty="0"/>
              <a:t>Some are gradable, e.g. you can be more or less tall.</a:t>
            </a:r>
          </a:p>
          <a:p>
            <a:r>
              <a:rPr lang="en-AU" dirty="0"/>
              <a:t>However a procedure can not be more or less medical. It’s either medical or it isn’t.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/>
              <a:t>Comparison as a test for adjectives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So comparison is a positive test for adjectives. If a word can take a comparative and superlative form then </a:t>
            </a:r>
            <a:r>
              <a:rPr lang="en-US" dirty="0" smtClean="0"/>
              <a:t>it is </a:t>
            </a:r>
            <a:r>
              <a:rPr lang="en-US" dirty="0"/>
              <a:t>an adjective.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ln>
            <a:noFill/>
          </a:ln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487" tIns="44450" rIns="90487" bIns="44450">
            <a:normAutofit fontScale="90000"/>
          </a:bodyPr>
          <a:lstStyle/>
          <a:p>
            <a:r>
              <a:rPr lang="en-AU" sz="2700" dirty="0"/>
              <a:t>Exercise</a:t>
            </a:r>
            <a:r>
              <a:rPr lang="en-AU" dirty="0"/>
              <a:t> </a:t>
            </a:r>
            <a:r>
              <a:rPr lang="en-AU" dirty="0" smtClean="0"/>
              <a:t/>
            </a:r>
            <a:br>
              <a:rPr lang="en-AU" dirty="0" smtClean="0"/>
            </a:br>
            <a:r>
              <a:rPr lang="en-AU" sz="2200" dirty="0" smtClean="0"/>
              <a:t>Find </a:t>
            </a:r>
            <a:r>
              <a:rPr lang="en-AU" sz="2200" dirty="0"/>
              <a:t>the adjectives in the </a:t>
            </a:r>
            <a:r>
              <a:rPr lang="en-AU" sz="2200"/>
              <a:t>following </a:t>
            </a:r>
            <a:r>
              <a:rPr lang="en-AU" sz="2200" smtClean="0"/>
              <a:t>poem </a:t>
            </a:r>
            <a:endParaRPr lang="en-AU" sz="2200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90487" tIns="44450" rIns="90487" bIns="44450">
            <a:normAutofit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en-AU" dirty="0"/>
              <a:t>The Lily</a:t>
            </a:r>
          </a:p>
          <a:p>
            <a:pPr>
              <a:lnSpc>
                <a:spcPct val="90000"/>
              </a:lnSpc>
              <a:buFontTx/>
              <a:buNone/>
            </a:pPr>
            <a:endParaRPr lang="en-AU" dirty="0"/>
          </a:p>
          <a:p>
            <a:pPr>
              <a:lnSpc>
                <a:spcPct val="90000"/>
              </a:lnSpc>
              <a:buFontTx/>
              <a:buNone/>
            </a:pPr>
            <a:r>
              <a:rPr lang="en-AU" dirty="0"/>
              <a:t>The modest Rose puts forth a thorn,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AU" dirty="0"/>
              <a:t>The humble Sheep a </a:t>
            </a:r>
            <a:r>
              <a:rPr lang="en-AU" dirty="0" err="1"/>
              <a:t>threat</a:t>
            </a:r>
            <a:r>
              <a:rPr lang="en-AU" dirty="0" err="1">
                <a:latin typeface="Verdana"/>
              </a:rPr>
              <a:t>’</a:t>
            </a:r>
            <a:r>
              <a:rPr lang="en-AU" dirty="0" err="1"/>
              <a:t>ning</a:t>
            </a:r>
            <a:r>
              <a:rPr lang="en-AU" dirty="0"/>
              <a:t> horn;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AU" dirty="0"/>
              <a:t>While the Lily white shall in love delight,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AU" dirty="0"/>
              <a:t>Nor a thorn nor a threat stain her beauty bright.</a:t>
            </a:r>
          </a:p>
          <a:p>
            <a:pPr lvl="3">
              <a:lnSpc>
                <a:spcPct val="90000"/>
              </a:lnSpc>
              <a:buFontTx/>
              <a:buNone/>
            </a:pPr>
            <a:endParaRPr lang="en-AU" sz="2000" dirty="0"/>
          </a:p>
          <a:p>
            <a:pPr lvl="3">
              <a:lnSpc>
                <a:spcPct val="90000"/>
              </a:lnSpc>
              <a:buFontTx/>
              <a:buNone/>
            </a:pPr>
            <a:r>
              <a:rPr lang="en-AU" sz="2000" dirty="0"/>
              <a:t>William Blake</a:t>
            </a:r>
          </a:p>
        </p:txBody>
      </p:sp>
    </p:spTree>
  </p:cSld>
  <p:clrMapOvr>
    <a:masterClrMapping/>
  </p:clrMapOvr>
  <p:transition xmlns:p14="http://schemas.microsoft.com/office/powerpoint/2010/main"/>
</p:sld>
</file>

<file path=ppt/theme/theme1.xml><?xml version="1.0" encoding="utf-8"?>
<a:theme xmlns:a="http://schemas.openxmlformats.org/drawingml/2006/main" name="K &amp; A iv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 &amp; A iv.potx</Template>
  <TotalTime>41</TotalTime>
  <Words>201</Words>
  <Application>Microsoft Macintosh PowerPoint</Application>
  <PresentationFormat>On-screen Show (4:3)</PresentationFormat>
  <Paragraphs>44</Paragraphs>
  <Slides>7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K &amp; A iv</vt:lpstr>
      <vt:lpstr>Inflection of adjectives</vt:lpstr>
      <vt:lpstr>Comparison</vt:lpstr>
      <vt:lpstr>Exercise</vt:lpstr>
      <vt:lpstr>Answers</vt:lpstr>
      <vt:lpstr>Gradability</vt:lpstr>
      <vt:lpstr>Comparison as a test for adjectives</vt:lpstr>
      <vt:lpstr>Exercise  Find the adjectives in the following poem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Koenraad Kuiper</dc:creator>
  <cp:lastModifiedBy>Koenraad Kuiper</cp:lastModifiedBy>
  <cp:revision>10</cp:revision>
  <dcterms:created xsi:type="dcterms:W3CDTF">2016-04-08T07:16:18Z</dcterms:created>
  <dcterms:modified xsi:type="dcterms:W3CDTF">2016-06-14T00:20:42Z</dcterms:modified>
</cp:coreProperties>
</file>