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4D92D-C000-484C-884A-E46B2FB35BD2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225D6-9CA8-6C45-82B2-EC4A02816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6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CD1CC-AC43-994F-A898-5FD99B1612FA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52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717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0375" y="0"/>
            <a:ext cx="8653463" cy="872071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 dirty="0"/>
              <a:t>Word formation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6593" y="856899"/>
            <a:ext cx="6502400" cy="94844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/>
            <a:r>
              <a:rPr lang="en-AU" dirty="0"/>
              <a:t>Making new lexemes from existing ones.</a:t>
            </a:r>
          </a:p>
          <a:p>
            <a:pPr marL="342900" indent="-342900"/>
            <a:r>
              <a:rPr lang="en-AU" dirty="0"/>
              <a:t>Kuiper and Allan </a:t>
            </a:r>
            <a:r>
              <a:rPr lang="en-AU"/>
              <a:t>Chapter </a:t>
            </a:r>
            <a:r>
              <a:rPr lang="en-AU" smtClean="0"/>
              <a:t>2.2 - 2.4</a:t>
            </a:r>
            <a:endParaRPr lang="en-AU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Exercise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Find the compounds in the following passage: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A LaserWriter can print a document more quickly if the fonts used in the document are stored in the printer's memory or on a hard disk attached to the printer. Some LaserWriter printers come with built-in fonts, which are stored in the printer's read-only memory (ROM). You can transfer, or download, additional fonts to the printer's random access memory (RAM) or to a hard disk attached to the printer.</a:t>
            </a:r>
          </a:p>
          <a:p>
            <a:pPr lvl="4">
              <a:lnSpc>
                <a:spcPct val="90000"/>
              </a:lnSpc>
            </a:pPr>
            <a:r>
              <a:rPr lang="en-AU" sz="1100" dirty="0"/>
              <a:t>System 7 Reference Manual</a:t>
            </a:r>
          </a:p>
          <a:p>
            <a:pPr lvl="4">
              <a:lnSpc>
                <a:spcPct val="90000"/>
              </a:lnSpc>
            </a:pPr>
            <a:r>
              <a:rPr lang="en-AU" sz="1100" dirty="0"/>
              <a:t>Apple Computer, Inc.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Word formation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Lexemes may be:</a:t>
            </a:r>
          </a:p>
          <a:p>
            <a:pPr lvl="1"/>
            <a:r>
              <a:rPr lang="en-AU"/>
              <a:t>morphologically simple</a:t>
            </a:r>
          </a:p>
          <a:p>
            <a:pPr lvl="2"/>
            <a:r>
              <a:rPr lang="en-AU"/>
              <a:t>e.g. </a:t>
            </a:r>
            <a:r>
              <a:rPr lang="en-AU" i="1"/>
              <a:t>cat</a:t>
            </a:r>
            <a:endParaRPr lang="en-AU"/>
          </a:p>
          <a:p>
            <a:pPr lvl="1"/>
            <a:r>
              <a:rPr lang="en-AU"/>
              <a:t>or </a:t>
            </a:r>
          </a:p>
          <a:p>
            <a:pPr lvl="1"/>
            <a:r>
              <a:rPr lang="en-AU"/>
              <a:t>morphologically complex.</a:t>
            </a:r>
          </a:p>
          <a:p>
            <a:pPr lvl="2"/>
            <a:r>
              <a:rPr lang="en-AU" i="1"/>
              <a:t>catfish</a:t>
            </a:r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Morphologically complex lexemes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have other lexemes as component parts (constituents).</a:t>
            </a:r>
          </a:p>
          <a:p>
            <a:pPr lvl="1"/>
            <a:r>
              <a:rPr lang="en-AU"/>
              <a:t>compound lexeme </a:t>
            </a:r>
          </a:p>
          <a:p>
            <a:pPr lvl="2"/>
            <a:r>
              <a:rPr lang="en-AU" i="1"/>
              <a:t>bookshelf</a:t>
            </a:r>
          </a:p>
          <a:p>
            <a:pPr lvl="1"/>
            <a:r>
              <a:rPr lang="en-AU"/>
              <a:t>derived lexeme</a:t>
            </a:r>
          </a:p>
          <a:p>
            <a:pPr lvl="2"/>
            <a:r>
              <a:rPr lang="en-AU" i="1"/>
              <a:t>gentleness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/>
          </a:bodyPr>
          <a:lstStyle/>
          <a:p>
            <a:r>
              <a:rPr lang="en-AU" dirty="0"/>
              <a:t>Compound lexemes</a:t>
            </a:r>
            <a:br>
              <a:rPr lang="en-AU" dirty="0"/>
            </a:br>
            <a:r>
              <a:rPr lang="en-AU" sz="2200" dirty="0" smtClean="0"/>
              <a:t>(Kuiper </a:t>
            </a:r>
            <a:r>
              <a:rPr lang="en-AU" sz="2200" dirty="0"/>
              <a:t>and Allan Chapter 2.2.1)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849920" y="2919952"/>
            <a:ext cx="7086600" cy="1289050"/>
            <a:chOff x="583" y="2360"/>
            <a:chExt cx="3345" cy="880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2536" y="2567"/>
              <a:ext cx="1299" cy="4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2533" y="2556"/>
              <a:ext cx="1305" cy="504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1049" y="2548"/>
              <a:ext cx="1378" cy="4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1046" y="2536"/>
              <a:ext cx="1384" cy="50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610" y="2372"/>
              <a:ext cx="3315" cy="7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607" y="2360"/>
              <a:ext cx="3321" cy="81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844" y="2676"/>
              <a:ext cx="453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b="1">
                  <a:solidFill>
                    <a:srgbClr val="000000"/>
                  </a:solidFill>
                  <a:latin typeface="New Century Schlbk" charset="0"/>
                </a:rPr>
                <a:t>black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3252" y="2676"/>
              <a:ext cx="48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b="1">
                  <a:solidFill>
                    <a:srgbClr val="000000"/>
                  </a:solidFill>
                  <a:latin typeface="New Century Schlbk" charset="0"/>
                </a:rPr>
                <a:t>board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067" y="2812"/>
              <a:ext cx="654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>
                  <a:solidFill>
                    <a:srgbClr val="000000"/>
                  </a:solidFill>
                  <a:latin typeface="New Century Schlbk" charset="0"/>
                </a:rPr>
                <a:t>adjective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2520" y="2833"/>
              <a:ext cx="406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>
                  <a:solidFill>
                    <a:srgbClr val="000000"/>
                  </a:solidFill>
                  <a:latin typeface="New Century Schlbk" charset="0"/>
                </a:rPr>
                <a:t>noun</a:t>
              </a: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583" y="2930"/>
              <a:ext cx="40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>
                  <a:solidFill>
                    <a:srgbClr val="000000"/>
                  </a:solidFill>
                  <a:latin typeface="New Century Schlbk" charset="0"/>
                </a:rPr>
                <a:t>noun</a:t>
              </a:r>
            </a:p>
          </p:txBody>
        </p:sp>
      </p:grpSp>
      <p:sp>
        <p:nvSpPr>
          <p:cNvPr id="5135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7696200" cy="4648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 dirty="0"/>
              <a:t>have two lexemes as immediate constituents.</a:t>
            </a:r>
          </a:p>
          <a:p>
            <a:endParaRPr lang="en-AU" dirty="0"/>
          </a:p>
          <a:p>
            <a:pPr>
              <a:buFontTx/>
              <a:buNone/>
            </a:pPr>
            <a:endParaRPr lang="en-AU" dirty="0"/>
          </a:p>
          <a:p>
            <a:pPr>
              <a:buFontTx/>
              <a:buNone/>
            </a:pPr>
            <a:endParaRPr lang="en-AU" dirty="0"/>
          </a:p>
          <a:p>
            <a:pPr>
              <a:buFontTx/>
              <a:buNone/>
            </a:pPr>
            <a:endParaRPr lang="en-AU" dirty="0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1676400" y="3164119"/>
            <a:ext cx="27432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4691493" y="3195190"/>
            <a:ext cx="3048000" cy="762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The stress pattern of compounds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Compound lexemes normally have primary stress on the first lexeme.</a:t>
            </a:r>
          </a:p>
          <a:p>
            <a:pPr lvl="1"/>
            <a:r>
              <a:rPr lang="en-AU" i="1"/>
              <a:t>líghthouse</a:t>
            </a:r>
            <a:r>
              <a:rPr lang="en-AU"/>
              <a:t> vs </a:t>
            </a:r>
            <a:r>
              <a:rPr lang="en-AU" i="1"/>
              <a:t>light hóuse</a:t>
            </a:r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The grammar of compounds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AU"/>
              <a:t>One lexeme is normally the HEAD.</a:t>
            </a:r>
          </a:p>
          <a:p>
            <a:pPr lvl="1"/>
            <a:r>
              <a:rPr lang="en-AU"/>
              <a:t>Head constituents determine the grammatical properties of the whole.</a:t>
            </a:r>
          </a:p>
          <a:p>
            <a:pPr lvl="1"/>
            <a:r>
              <a:rPr lang="en-AU"/>
              <a:t>Compounds belong to all the major grammatical categories.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Productivity of compounding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Not all compounding structures are productive, i.e. can be used to form new compounds, e.g. compound prepositions.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The meaning of compounds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Compounds are usually semantically headed.</a:t>
            </a:r>
          </a:p>
          <a:p>
            <a:pPr lvl="1"/>
            <a:r>
              <a:rPr lang="en-AU"/>
              <a:t>i.e. What the whole lexeme denotes is a subset of what the head denotes.</a:t>
            </a:r>
          </a:p>
          <a:p>
            <a:pPr lvl="1"/>
            <a:r>
              <a:rPr lang="en-AU"/>
              <a:t>e.g. A steamboat is a kind of boat.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Existing and possible compounds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compounds are part of your vocabulary.</a:t>
            </a:r>
          </a:p>
          <a:p>
            <a:pPr lvl="1"/>
            <a:r>
              <a:rPr lang="en-US"/>
              <a:t>e.g. </a:t>
            </a:r>
            <a:r>
              <a:rPr lang="en-US" i="1"/>
              <a:t>lifeboat</a:t>
            </a:r>
            <a:endParaRPr lang="en-US"/>
          </a:p>
          <a:p>
            <a:r>
              <a:rPr lang="en-US"/>
              <a:t>Others you can make up that have never been made up before and are not part of your vocabulary.</a:t>
            </a:r>
          </a:p>
          <a:p>
            <a:pPr lvl="1"/>
            <a:r>
              <a:rPr lang="en-US"/>
              <a:t>e.g. </a:t>
            </a:r>
            <a:r>
              <a:rPr lang="en-US" i="1"/>
              <a:t>hatboat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56</TotalTime>
  <Words>316</Words>
  <Application>Microsoft Macintosh PowerPoint</Application>
  <PresentationFormat>On-screen Show (4:3)</PresentationFormat>
  <Paragraphs>49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 &amp; A iv</vt:lpstr>
      <vt:lpstr>Word formation</vt:lpstr>
      <vt:lpstr>Word formation</vt:lpstr>
      <vt:lpstr>Morphologically complex lexemes</vt:lpstr>
      <vt:lpstr>Compound lexemes (Kuiper and Allan Chapter 2.2.1)</vt:lpstr>
      <vt:lpstr>The stress pattern of compounds</vt:lpstr>
      <vt:lpstr>The grammar of compounds</vt:lpstr>
      <vt:lpstr>Productivity of compounding</vt:lpstr>
      <vt:lpstr>The meaning of compounds</vt:lpstr>
      <vt:lpstr>Existing and possible compounds</vt:lpstr>
      <vt:lpstr>Exercise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2016-06-14T00:21:41Z</dcterms:modified>
</cp:coreProperties>
</file>