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14D92D-C000-484C-884A-E46B2FB35BD2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3225D6-9CA8-6C45-82B2-EC4A02816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0673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2CD1CC-AC43-994F-A898-5FD99B1612FA}" type="slidenum">
              <a:rPr lang="en-US"/>
              <a:pPr/>
              <a:t>4</a:t>
            </a:fld>
            <a:endParaRPr 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6575"/>
            <a:ext cx="5029200" cy="38528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0487" tIns="44450" rIns="90487" bIns="44450"/>
          <a:lstStyle/>
          <a:p>
            <a:endParaRPr lang="en-US"/>
          </a:p>
        </p:txBody>
      </p:sp>
      <p:sp>
        <p:nvSpPr>
          <p:cNvPr id="7171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4708"/>
            <a:ext cx="7772400" cy="1031090"/>
          </a:xfrm>
        </p:spPr>
        <p:txBody>
          <a:bodyPr>
            <a:normAutofit/>
          </a:bodyPr>
          <a:lstStyle>
            <a:lvl1pPr algn="l"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/>
              </a:defRPr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470197"/>
            <a:ext cx="6400800" cy="62827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 Unicode M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348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806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495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909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05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88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092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855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2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1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054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566" y="177998"/>
            <a:ext cx="5092357" cy="940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93969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65408" y="6356350"/>
            <a:ext cx="4488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579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defTabSz="457200" rtl="0" eaLnBrk="1" latinLnBrk="0" hangingPunct="1">
        <a:spcBef>
          <a:spcPct val="0"/>
        </a:spcBef>
        <a:buNone/>
        <a:defRPr sz="2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0375" y="0"/>
            <a:ext cx="8653463" cy="872071"/>
          </a:xfrm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r>
              <a:rPr lang="en-AU" dirty="0"/>
              <a:t>Word formation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06593" y="856899"/>
            <a:ext cx="6502400" cy="948442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marL="342900" indent="-342900"/>
            <a:r>
              <a:rPr lang="en-AU" dirty="0"/>
              <a:t>Making new lexemes from existing ones.</a:t>
            </a:r>
          </a:p>
          <a:p>
            <a:pPr marL="342900" indent="-342900"/>
            <a:r>
              <a:rPr lang="en-AU" dirty="0"/>
              <a:t>Kuiper and Allan </a:t>
            </a:r>
            <a:r>
              <a:rPr lang="en-AU"/>
              <a:t>Chapter </a:t>
            </a:r>
            <a:r>
              <a:rPr lang="en-AU" smtClean="0"/>
              <a:t>2.2 - 2.4</a:t>
            </a:r>
            <a:endParaRPr lang="en-AU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r>
              <a:rPr lang="en-AU"/>
              <a:t>Exercise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958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>
            <a:normAutofit/>
          </a:bodyPr>
          <a:lstStyle/>
          <a:p>
            <a:pPr>
              <a:lnSpc>
                <a:spcPct val="90000"/>
              </a:lnSpc>
            </a:pPr>
            <a:r>
              <a:rPr lang="en-AU" dirty="0"/>
              <a:t>Find the compounds in the following passage:</a:t>
            </a:r>
          </a:p>
          <a:p>
            <a:pPr lvl="1">
              <a:lnSpc>
                <a:spcPct val="90000"/>
              </a:lnSpc>
            </a:pPr>
            <a:r>
              <a:rPr lang="en-AU" dirty="0"/>
              <a:t>A LaserWriter can print a document more quickly if the fonts used in the document are stored in the printer's memory or on a hard disk attached to the printer. Some LaserWriter printers come with built-in fonts, which are stored in the printer's read-only memory (ROM). You can transfer, or download, additional fonts to the printer's random access memory (RAM) or to a hard disk attached to the printer.</a:t>
            </a:r>
          </a:p>
          <a:p>
            <a:pPr lvl="4">
              <a:lnSpc>
                <a:spcPct val="90000"/>
              </a:lnSpc>
            </a:pPr>
            <a:r>
              <a:rPr lang="en-AU" sz="1100" dirty="0"/>
              <a:t>System 7 Reference Manual</a:t>
            </a:r>
          </a:p>
          <a:p>
            <a:pPr lvl="4">
              <a:lnSpc>
                <a:spcPct val="90000"/>
              </a:lnSpc>
            </a:pPr>
            <a:r>
              <a:rPr lang="en-AU" sz="1100" dirty="0"/>
              <a:t>Apple Computer, Inc.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Word formation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Lexemes may be:</a:t>
            </a:r>
          </a:p>
          <a:p>
            <a:pPr lvl="1"/>
            <a:r>
              <a:rPr lang="en-AU"/>
              <a:t>morphologically simple</a:t>
            </a:r>
          </a:p>
          <a:p>
            <a:pPr lvl="2"/>
            <a:r>
              <a:rPr lang="en-AU"/>
              <a:t>e.g. </a:t>
            </a:r>
            <a:r>
              <a:rPr lang="en-AU" i="1"/>
              <a:t>cat</a:t>
            </a:r>
            <a:endParaRPr lang="en-AU"/>
          </a:p>
          <a:p>
            <a:pPr lvl="1"/>
            <a:r>
              <a:rPr lang="en-AU"/>
              <a:t>or </a:t>
            </a:r>
          </a:p>
          <a:p>
            <a:pPr lvl="1"/>
            <a:r>
              <a:rPr lang="en-AU"/>
              <a:t>morphologically complex.</a:t>
            </a:r>
          </a:p>
          <a:p>
            <a:pPr lvl="2"/>
            <a:r>
              <a:rPr lang="en-AU" i="1"/>
              <a:t>catfish</a:t>
            </a:r>
            <a:endParaRPr lang="en-A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Morphologically complex lexemes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have other lexemes as component parts (constituents).</a:t>
            </a:r>
          </a:p>
          <a:p>
            <a:pPr lvl="1"/>
            <a:r>
              <a:rPr lang="en-AU"/>
              <a:t>compound lexeme </a:t>
            </a:r>
          </a:p>
          <a:p>
            <a:pPr lvl="2"/>
            <a:r>
              <a:rPr lang="en-AU" i="1"/>
              <a:t>bookshelf</a:t>
            </a:r>
          </a:p>
          <a:p>
            <a:pPr lvl="1"/>
            <a:r>
              <a:rPr lang="en-AU"/>
              <a:t>derived lexeme</a:t>
            </a:r>
          </a:p>
          <a:p>
            <a:pPr lvl="2"/>
            <a:r>
              <a:rPr lang="en-AU" i="1"/>
              <a:t>gentleness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>
            <a:normAutofit/>
          </a:bodyPr>
          <a:lstStyle/>
          <a:p>
            <a:r>
              <a:rPr lang="en-AU" dirty="0"/>
              <a:t>Compound lexemes</a:t>
            </a:r>
            <a:br>
              <a:rPr lang="en-AU" dirty="0"/>
            </a:br>
            <a:r>
              <a:rPr lang="en-AU" sz="2200" dirty="0" smtClean="0"/>
              <a:t>(Kuiper </a:t>
            </a:r>
            <a:r>
              <a:rPr lang="en-AU" sz="2200" dirty="0"/>
              <a:t>and Allan Chapter 2.2.1)</a:t>
            </a:r>
          </a:p>
        </p:txBody>
      </p:sp>
      <p:grpSp>
        <p:nvGrpSpPr>
          <p:cNvPr id="5123" name="Group 3"/>
          <p:cNvGrpSpPr>
            <a:grpSpLocks/>
          </p:cNvGrpSpPr>
          <p:nvPr/>
        </p:nvGrpSpPr>
        <p:grpSpPr bwMode="auto">
          <a:xfrm>
            <a:off x="849920" y="2919952"/>
            <a:ext cx="7086600" cy="1289050"/>
            <a:chOff x="583" y="2360"/>
            <a:chExt cx="3345" cy="880"/>
          </a:xfrm>
        </p:grpSpPr>
        <p:sp>
          <p:nvSpPr>
            <p:cNvPr id="5124" name="Rectangle 4"/>
            <p:cNvSpPr>
              <a:spLocks noChangeArrowheads="1"/>
            </p:cNvSpPr>
            <p:nvPr/>
          </p:nvSpPr>
          <p:spPr bwMode="auto">
            <a:xfrm>
              <a:off x="2536" y="2567"/>
              <a:ext cx="1299" cy="48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5" name="Rectangle 5"/>
            <p:cNvSpPr>
              <a:spLocks noChangeArrowheads="1"/>
            </p:cNvSpPr>
            <p:nvPr/>
          </p:nvSpPr>
          <p:spPr bwMode="auto">
            <a:xfrm>
              <a:off x="2533" y="2556"/>
              <a:ext cx="1305" cy="504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6" name="Rectangle 6"/>
            <p:cNvSpPr>
              <a:spLocks noChangeArrowheads="1"/>
            </p:cNvSpPr>
            <p:nvPr/>
          </p:nvSpPr>
          <p:spPr bwMode="auto">
            <a:xfrm>
              <a:off x="1049" y="2548"/>
              <a:ext cx="1378" cy="48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7" name="Rectangle 7"/>
            <p:cNvSpPr>
              <a:spLocks noChangeArrowheads="1"/>
            </p:cNvSpPr>
            <p:nvPr/>
          </p:nvSpPr>
          <p:spPr bwMode="auto">
            <a:xfrm>
              <a:off x="1046" y="2536"/>
              <a:ext cx="1384" cy="505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8" name="Rectangle 8"/>
            <p:cNvSpPr>
              <a:spLocks noChangeArrowheads="1"/>
            </p:cNvSpPr>
            <p:nvPr/>
          </p:nvSpPr>
          <p:spPr bwMode="auto">
            <a:xfrm>
              <a:off x="610" y="2372"/>
              <a:ext cx="3315" cy="79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9" name="Rectangle 9"/>
            <p:cNvSpPr>
              <a:spLocks noChangeArrowheads="1"/>
            </p:cNvSpPr>
            <p:nvPr/>
          </p:nvSpPr>
          <p:spPr bwMode="auto">
            <a:xfrm>
              <a:off x="607" y="2360"/>
              <a:ext cx="3321" cy="818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0" name="Rectangle 10"/>
            <p:cNvSpPr>
              <a:spLocks noChangeArrowheads="1"/>
            </p:cNvSpPr>
            <p:nvPr/>
          </p:nvSpPr>
          <p:spPr bwMode="auto">
            <a:xfrm>
              <a:off x="1844" y="2676"/>
              <a:ext cx="453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AU" b="1">
                  <a:solidFill>
                    <a:srgbClr val="000000"/>
                  </a:solidFill>
                  <a:latin typeface="New Century Schlbk" charset="0"/>
                </a:rPr>
                <a:t>black</a:t>
              </a:r>
            </a:p>
          </p:txBody>
        </p:sp>
        <p:sp>
          <p:nvSpPr>
            <p:cNvPr id="5131" name="Rectangle 11"/>
            <p:cNvSpPr>
              <a:spLocks noChangeArrowheads="1"/>
            </p:cNvSpPr>
            <p:nvPr/>
          </p:nvSpPr>
          <p:spPr bwMode="auto">
            <a:xfrm>
              <a:off x="3252" y="2676"/>
              <a:ext cx="485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AU" b="1">
                  <a:solidFill>
                    <a:srgbClr val="000000"/>
                  </a:solidFill>
                  <a:latin typeface="New Century Schlbk" charset="0"/>
                </a:rPr>
                <a:t>board</a:t>
              </a:r>
            </a:p>
          </p:txBody>
        </p:sp>
        <p:sp>
          <p:nvSpPr>
            <p:cNvPr id="5132" name="Rectangle 12"/>
            <p:cNvSpPr>
              <a:spLocks noChangeArrowheads="1"/>
            </p:cNvSpPr>
            <p:nvPr/>
          </p:nvSpPr>
          <p:spPr bwMode="auto">
            <a:xfrm>
              <a:off x="1067" y="2812"/>
              <a:ext cx="654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AU">
                  <a:solidFill>
                    <a:srgbClr val="000000"/>
                  </a:solidFill>
                  <a:latin typeface="New Century Schlbk" charset="0"/>
                </a:rPr>
                <a:t>adjective</a:t>
              </a:r>
            </a:p>
          </p:txBody>
        </p:sp>
        <p:sp>
          <p:nvSpPr>
            <p:cNvPr id="5133" name="Rectangle 13"/>
            <p:cNvSpPr>
              <a:spLocks noChangeArrowheads="1"/>
            </p:cNvSpPr>
            <p:nvPr/>
          </p:nvSpPr>
          <p:spPr bwMode="auto">
            <a:xfrm>
              <a:off x="2520" y="2833"/>
              <a:ext cx="406" cy="3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AU">
                  <a:solidFill>
                    <a:srgbClr val="000000"/>
                  </a:solidFill>
                  <a:latin typeface="New Century Schlbk" charset="0"/>
                </a:rPr>
                <a:t>noun</a:t>
              </a:r>
            </a:p>
          </p:txBody>
        </p:sp>
        <p:sp>
          <p:nvSpPr>
            <p:cNvPr id="5134" name="Rectangle 14"/>
            <p:cNvSpPr>
              <a:spLocks noChangeArrowheads="1"/>
            </p:cNvSpPr>
            <p:nvPr/>
          </p:nvSpPr>
          <p:spPr bwMode="auto">
            <a:xfrm>
              <a:off x="583" y="2930"/>
              <a:ext cx="406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AU">
                  <a:solidFill>
                    <a:srgbClr val="000000"/>
                  </a:solidFill>
                  <a:latin typeface="New Century Schlbk" charset="0"/>
                </a:rPr>
                <a:t>noun</a:t>
              </a:r>
            </a:p>
          </p:txBody>
        </p:sp>
      </p:grpSp>
      <p:sp>
        <p:nvSpPr>
          <p:cNvPr id="5135" name="Rectangle 15"/>
          <p:cNvSpPr>
            <a:spLocks noGrp="1" noChangeArrowheads="1"/>
          </p:cNvSpPr>
          <p:nvPr>
            <p:ph type="body" idx="1"/>
          </p:nvPr>
        </p:nvSpPr>
        <p:spPr>
          <a:xfrm>
            <a:off x="533400" y="2209800"/>
            <a:ext cx="7696200" cy="46482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r>
              <a:rPr lang="en-AU" dirty="0"/>
              <a:t>have two lexemes as immediate constituents.</a:t>
            </a:r>
          </a:p>
          <a:p>
            <a:endParaRPr lang="en-AU" dirty="0"/>
          </a:p>
          <a:p>
            <a:pPr>
              <a:buFontTx/>
              <a:buNone/>
            </a:pPr>
            <a:endParaRPr lang="en-AU" dirty="0"/>
          </a:p>
          <a:p>
            <a:pPr>
              <a:buFontTx/>
              <a:buNone/>
            </a:pPr>
            <a:endParaRPr lang="en-AU" dirty="0"/>
          </a:p>
          <a:p>
            <a:pPr>
              <a:buFontTx/>
              <a:buNone/>
            </a:pPr>
            <a:endParaRPr lang="en-AU" dirty="0"/>
          </a:p>
        </p:txBody>
      </p:sp>
      <p:sp>
        <p:nvSpPr>
          <p:cNvPr id="5140" name="Rectangle 20"/>
          <p:cNvSpPr>
            <a:spLocks noChangeArrowheads="1"/>
          </p:cNvSpPr>
          <p:nvPr/>
        </p:nvSpPr>
        <p:spPr bwMode="auto">
          <a:xfrm>
            <a:off x="1676400" y="3164119"/>
            <a:ext cx="2743200" cy="7620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41" name="Rectangle 21"/>
          <p:cNvSpPr>
            <a:spLocks noChangeArrowheads="1"/>
          </p:cNvSpPr>
          <p:nvPr/>
        </p:nvSpPr>
        <p:spPr bwMode="auto">
          <a:xfrm>
            <a:off x="4691493" y="3195190"/>
            <a:ext cx="3048000" cy="7620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The stress pattern of compounds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Compound lexemes normally have primary stress on the first lexeme.</a:t>
            </a:r>
          </a:p>
          <a:p>
            <a:pPr lvl="1"/>
            <a:r>
              <a:rPr lang="en-AU" i="1"/>
              <a:t>líghthouse</a:t>
            </a:r>
            <a:r>
              <a:rPr lang="en-AU"/>
              <a:t> vs </a:t>
            </a:r>
            <a:r>
              <a:rPr lang="en-AU" i="1"/>
              <a:t>light hóuse</a:t>
            </a:r>
            <a:endParaRPr lang="en-A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The grammar of compounds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AU"/>
              <a:t>One lexeme is normally the HEAD.</a:t>
            </a:r>
          </a:p>
          <a:p>
            <a:pPr lvl="1"/>
            <a:r>
              <a:rPr lang="en-AU"/>
              <a:t>Head constituents determine the grammatical properties of the whole.</a:t>
            </a:r>
          </a:p>
          <a:p>
            <a:pPr lvl="1"/>
            <a:r>
              <a:rPr lang="en-AU"/>
              <a:t>Compounds belong to all the major grammatical categories.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Productivity of compounding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Not all compounding structures are productive, i.e. can be used to form new compounds, e.g. compound prepositions.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The meaning of compounds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Compounds are usually semantically headed.</a:t>
            </a:r>
          </a:p>
          <a:p>
            <a:pPr lvl="1"/>
            <a:r>
              <a:rPr lang="en-AU"/>
              <a:t>i.e. What the whole lexeme denotes is a subset of what the head denotes.</a:t>
            </a:r>
          </a:p>
          <a:p>
            <a:pPr lvl="1"/>
            <a:r>
              <a:rPr lang="en-AU"/>
              <a:t>e.g. A steamboat is a kind of boat.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Existing and possible compounds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Some compounds are part of your vocabulary.</a:t>
            </a:r>
          </a:p>
          <a:p>
            <a:pPr lvl="1"/>
            <a:r>
              <a:rPr lang="en-US"/>
              <a:t>e.g. </a:t>
            </a:r>
            <a:r>
              <a:rPr lang="en-US" i="1"/>
              <a:t>lifeboat</a:t>
            </a:r>
            <a:endParaRPr lang="en-US"/>
          </a:p>
          <a:p>
            <a:r>
              <a:rPr lang="en-US"/>
              <a:t>Others you can make up that have never been made up before and are not part of your vocabulary.</a:t>
            </a:r>
          </a:p>
          <a:p>
            <a:pPr lvl="1"/>
            <a:r>
              <a:rPr lang="en-US"/>
              <a:t>e.g. </a:t>
            </a:r>
            <a:r>
              <a:rPr lang="en-US" i="1"/>
              <a:t>hatboat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theme/theme1.xml><?xml version="1.0" encoding="utf-8"?>
<a:theme xmlns:a="http://schemas.openxmlformats.org/drawingml/2006/main" name="K &amp; A i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 &amp; A iv.potx</Template>
  <TotalTime>56</TotalTime>
  <Words>316</Words>
  <Application>Microsoft Macintosh PowerPoint</Application>
  <PresentationFormat>On-screen Show (4:3)</PresentationFormat>
  <Paragraphs>49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K &amp; A iv</vt:lpstr>
      <vt:lpstr>Word formation</vt:lpstr>
      <vt:lpstr>Word formation</vt:lpstr>
      <vt:lpstr>Morphologically complex lexemes</vt:lpstr>
      <vt:lpstr>Compound lexemes (Kuiper and Allan Chapter 2.2.1)</vt:lpstr>
      <vt:lpstr>The stress pattern of compounds</vt:lpstr>
      <vt:lpstr>The grammar of compounds</vt:lpstr>
      <vt:lpstr>Productivity of compounding</vt:lpstr>
      <vt:lpstr>The meaning of compounds</vt:lpstr>
      <vt:lpstr>Existing and possible compounds</vt:lpstr>
      <vt:lpstr>Exercise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Koenraad Kuiper</dc:creator>
  <cp:lastModifiedBy>Koenraad Kuiper</cp:lastModifiedBy>
  <cp:revision>9</cp:revision>
  <dcterms:created xsi:type="dcterms:W3CDTF">2016-04-08T07:16:18Z</dcterms:created>
  <dcterms:modified xsi:type="dcterms:W3CDTF">2016-06-14T00:21:41Z</dcterms:modified>
</cp:coreProperties>
</file>