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AU" sz="3100"/>
              <a:t>Existing &amp; non-existing words, possible &amp; impossible words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 2.4.1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AU" dirty="0"/>
              <a:t>Existing &amp; non-existing words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Lexical items are existing words.</a:t>
            </a:r>
          </a:p>
          <a:p>
            <a:r>
              <a:rPr lang="en-AU" dirty="0"/>
              <a:t>They are part of the lexicon of the language and stored in the mental lexica of its speakers.</a:t>
            </a:r>
          </a:p>
          <a:p>
            <a:r>
              <a:rPr lang="en-AU" dirty="0"/>
              <a:t>Non-existing words are lexemes which do not exist, </a:t>
            </a:r>
            <a:r>
              <a:rPr lang="en-AU" sz="1600" dirty="0"/>
              <a:t>e.g. </a:t>
            </a:r>
            <a:r>
              <a:rPr lang="en-AU" sz="1600" i="1" dirty="0" err="1"/>
              <a:t>internationalisability</a:t>
            </a:r>
            <a:r>
              <a:rPr lang="en-AU" sz="16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Possible and impossible words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Some words are well-formed lexemes, i.e. possible words, </a:t>
            </a:r>
            <a:r>
              <a:rPr lang="en-AU" sz="1600" dirty="0"/>
              <a:t>e.g. </a:t>
            </a:r>
            <a:r>
              <a:rPr lang="en-AU" sz="1600" i="1" dirty="0"/>
              <a:t>loveliness</a:t>
            </a:r>
            <a:r>
              <a:rPr lang="en-AU" sz="1600" dirty="0"/>
              <a:t>.</a:t>
            </a:r>
          </a:p>
          <a:p>
            <a:r>
              <a:rPr lang="en-AU" dirty="0"/>
              <a:t>Others are not well-formed and thus impossible words</a:t>
            </a:r>
            <a:r>
              <a:rPr lang="en-AU" sz="1600" dirty="0"/>
              <a:t>, e.g. *</a:t>
            </a:r>
            <a:r>
              <a:rPr lang="en-AU" sz="1600" i="1" dirty="0" err="1"/>
              <a:t>slowliness</a:t>
            </a:r>
            <a:r>
              <a:rPr lang="en-AU" sz="16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Morphology and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Compare the extracts below by splitting words up into morphemes. Try and come to some conclusions about the authors' styles on the basis of this. </a:t>
            </a:r>
            <a:endParaRPr lang="en-AU" sz="2400" dirty="0"/>
          </a:p>
          <a:p>
            <a:pPr lvl="1">
              <a:lnSpc>
                <a:spcPct val="90000"/>
              </a:lnSpc>
            </a:pPr>
            <a:r>
              <a:rPr lang="en-AU" sz="2000" i="1" dirty="0"/>
              <a:t>I was away for two days at the posts. When I got home it was too late and I did not see Miss Barkley until the next evening. She was not in the garden and I had to wait in the office of the hospital until she came down.</a:t>
            </a:r>
            <a:endParaRPr lang="en-AU" sz="2000" dirty="0"/>
          </a:p>
          <a:p>
            <a:pPr lvl="2">
              <a:lnSpc>
                <a:spcPct val="90000"/>
              </a:lnSpc>
            </a:pPr>
            <a:r>
              <a:rPr lang="en-AU" sz="1800" dirty="0"/>
              <a:t>from </a:t>
            </a:r>
            <a:r>
              <a:rPr lang="en-AU" sz="1800" i="1" dirty="0"/>
              <a:t>A Farewell to Arms </a:t>
            </a:r>
            <a:endParaRPr lang="en-AU" sz="1800" dirty="0"/>
          </a:p>
          <a:p>
            <a:pPr lvl="2">
              <a:lnSpc>
                <a:spcPct val="90000"/>
              </a:lnSpc>
            </a:pPr>
            <a:r>
              <a:rPr lang="en-AU" sz="1800" dirty="0"/>
              <a:t>by Ernest Hemingway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0000" cy="101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 fontScale="90000"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27288"/>
            <a:ext cx="7772400" cy="36687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pPr>
              <a:lnSpc>
                <a:spcPct val="90000"/>
              </a:lnSpc>
            </a:pPr>
            <a:r>
              <a:rPr lang="en-AU" i="1" dirty="0"/>
              <a:t>The author of these Essays is so sensible of their defects that he has repeatedly refused to let them appear in a form which might seem to indicate that he thought them worthy of a permanent place in English literature. Nor would he now give his consent to the republication of pieces so imperfect, if, by withholding his consent, he could make republication impossible.</a:t>
            </a:r>
            <a:r>
              <a:rPr lang="en-AU" dirty="0"/>
              <a:t> </a:t>
            </a:r>
            <a:endParaRPr lang="en-AU" sz="2400" dirty="0"/>
          </a:p>
          <a:p>
            <a:pPr lvl="2">
              <a:lnSpc>
                <a:spcPct val="90000"/>
              </a:lnSpc>
            </a:pPr>
            <a:r>
              <a:rPr lang="en-AU" sz="1800" dirty="0"/>
              <a:t>from </a:t>
            </a:r>
            <a:r>
              <a:rPr lang="en-AU" sz="1800" i="1" dirty="0"/>
              <a:t>Critical and Historical Essays</a:t>
            </a:r>
            <a:endParaRPr lang="en-AU" sz="1800" dirty="0"/>
          </a:p>
          <a:p>
            <a:pPr lvl="2">
              <a:lnSpc>
                <a:spcPct val="90000"/>
              </a:lnSpc>
            </a:pPr>
            <a:r>
              <a:rPr lang="en-AU" sz="1800" dirty="0"/>
              <a:t>by Thomas </a:t>
            </a:r>
            <a:r>
              <a:rPr lang="en-AU" sz="1800" dirty="0" err="1"/>
              <a:t>Babbington</a:t>
            </a:r>
            <a:r>
              <a:rPr lang="en-AU" sz="1800" dirty="0"/>
              <a:t> </a:t>
            </a:r>
            <a:r>
              <a:rPr lang="en-AU" sz="1800" dirty="0" err="1"/>
              <a:t>Macauley</a:t>
            </a:r>
            <a:endParaRPr lang="en-US" sz="1800" dirty="0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38</TotalTime>
  <Words>268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 &amp; A iv</vt:lpstr>
      <vt:lpstr>Existing &amp; non-existing words, possible &amp; impossible words</vt:lpstr>
      <vt:lpstr>Existing &amp; non-existing words</vt:lpstr>
      <vt:lpstr>Possible and impossible words</vt:lpstr>
      <vt:lpstr>Morphology and style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2016-06-14T00:22:26Z</dcterms:modified>
</cp:coreProperties>
</file>