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Diagramming word structure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03294" y="1435798"/>
            <a:ext cx="6400800" cy="658048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 dirty="0"/>
              <a:t>Kuiper and Allan Chapter 2.4.3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Word structure diagrams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Morphologically complex lexemes have structure.</a:t>
            </a:r>
          </a:p>
          <a:p>
            <a:r>
              <a:rPr lang="en-AU"/>
              <a:t>This structure can be represented in various ways.</a:t>
            </a:r>
          </a:p>
          <a:p>
            <a:pPr lvl="1"/>
            <a:r>
              <a:rPr lang="en-AU"/>
              <a:t>tree diagrams</a:t>
            </a:r>
          </a:p>
          <a:p>
            <a:pPr lvl="1"/>
            <a:r>
              <a:rPr lang="en-AU"/>
              <a:t>labelled bracketed notation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Simple tree diagram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962400" y="2286000"/>
            <a:ext cx="10953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3600">
                <a:solidFill>
                  <a:srgbClr val="000000"/>
                </a:solidFill>
                <a:latin typeface="Times New Roman" charset="0"/>
              </a:rPr>
              <a:t>noun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676400" y="3886200"/>
            <a:ext cx="1830388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3600">
                <a:solidFill>
                  <a:srgbClr val="000000"/>
                </a:solidFill>
                <a:latin typeface="Times New Roman" charset="0"/>
              </a:rPr>
              <a:t>adjective</a:t>
            </a:r>
            <a:endParaRPr lang="en-AU" sz="3600">
              <a:solidFill>
                <a:srgbClr val="000000"/>
              </a:solidFill>
              <a:latin typeface="New Century Schlbk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6172200" y="3810000"/>
            <a:ext cx="10953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3600">
                <a:solidFill>
                  <a:srgbClr val="000000"/>
                </a:solidFill>
                <a:latin typeface="Times New Roman" charset="0"/>
              </a:rPr>
              <a:t>noun</a:t>
            </a:r>
            <a:endParaRPr lang="en-AU" sz="3600">
              <a:solidFill>
                <a:srgbClr val="000000"/>
              </a:solidFill>
              <a:latin typeface="New Century Schlbk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905000" y="5638800"/>
            <a:ext cx="12477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3600" b="1">
                <a:solidFill>
                  <a:srgbClr val="000000"/>
                </a:solidFill>
                <a:latin typeface="Times New Roman" charset="0"/>
              </a:rPr>
              <a:t>black</a:t>
            </a:r>
            <a:endParaRPr lang="en-AU" sz="3600" b="1">
              <a:solidFill>
                <a:srgbClr val="000000"/>
              </a:solidFill>
              <a:latin typeface="New Century Schlbk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019800" y="5562600"/>
            <a:ext cx="13493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3600" b="1">
                <a:solidFill>
                  <a:srgbClr val="000000"/>
                </a:solidFill>
                <a:latin typeface="Times New Roman" charset="0"/>
              </a:rPr>
              <a:t>board</a:t>
            </a:r>
            <a:endParaRPr lang="en-AU" sz="3600" b="1">
              <a:solidFill>
                <a:srgbClr val="000000"/>
              </a:solidFill>
              <a:latin typeface="New Century Schlbk" charset="0"/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 flipV="1">
            <a:off x="2776538" y="2933700"/>
            <a:ext cx="1789112" cy="798513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4578350" y="2982913"/>
            <a:ext cx="2006600" cy="668337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2503488" y="4610100"/>
            <a:ext cx="0" cy="842963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6705600" y="4610100"/>
            <a:ext cx="0" cy="782638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Labelled bracketed notation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433763" y="2713038"/>
            <a:ext cx="1069975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3000" b="1">
                <a:solidFill>
                  <a:srgbClr val="000000"/>
                </a:solidFill>
                <a:latin typeface="Times New Roman" charset="0"/>
              </a:rPr>
              <a:t>black</a:t>
            </a:r>
            <a:endParaRPr lang="en-AU" sz="3000" b="1">
              <a:solidFill>
                <a:srgbClr val="000000"/>
              </a:solidFill>
              <a:latin typeface="New Century Schlbk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218238" y="2736850"/>
            <a:ext cx="1154112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3000" b="1">
                <a:solidFill>
                  <a:srgbClr val="000000"/>
                </a:solidFill>
                <a:latin typeface="Times New Roman" charset="0"/>
              </a:rPr>
              <a:t>board</a:t>
            </a:r>
            <a:endParaRPr lang="en-AU" sz="3000" b="1">
              <a:solidFill>
                <a:srgbClr val="000000"/>
              </a:solidFill>
              <a:latin typeface="New Century Schlbk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897063" y="3011488"/>
            <a:ext cx="155575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3000">
                <a:solidFill>
                  <a:srgbClr val="000000"/>
                </a:solidFill>
                <a:latin typeface="Times New Roman" charset="0"/>
              </a:rPr>
              <a:t>adjective</a:t>
            </a:r>
            <a:endParaRPr lang="en-AU" sz="3000">
              <a:solidFill>
                <a:srgbClr val="000000"/>
              </a:solidFill>
              <a:latin typeface="New Century Schlbk" charset="0"/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5335588" y="2987675"/>
            <a:ext cx="942975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3000">
                <a:solidFill>
                  <a:srgbClr val="000000"/>
                </a:solidFill>
                <a:latin typeface="Times New Roman" charset="0"/>
              </a:rPr>
              <a:t>noun</a:t>
            </a:r>
            <a:endParaRPr lang="en-AU" sz="3000">
              <a:solidFill>
                <a:srgbClr val="000000"/>
              </a:solidFill>
              <a:latin typeface="New Century Schlbk" charset="0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609600" y="3124200"/>
            <a:ext cx="942975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3000">
                <a:solidFill>
                  <a:srgbClr val="000000"/>
                </a:solidFill>
                <a:latin typeface="Times New Roman" charset="0"/>
              </a:rPr>
              <a:t>noun</a:t>
            </a:r>
            <a:endParaRPr lang="en-AU" sz="3000">
              <a:solidFill>
                <a:srgbClr val="000000"/>
              </a:solidFill>
              <a:latin typeface="New Century Schlbk" charset="0"/>
            </a:endParaRP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11188" y="2689225"/>
            <a:ext cx="18415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Freeform 9"/>
          <p:cNvSpPr>
            <a:spLocks/>
          </p:cNvSpPr>
          <p:nvPr/>
        </p:nvSpPr>
        <p:spPr bwMode="auto">
          <a:xfrm>
            <a:off x="601663" y="2641600"/>
            <a:ext cx="238125" cy="1012825"/>
          </a:xfrm>
          <a:custGeom>
            <a:avLst/>
            <a:gdLst>
              <a:gd name="T0" fmla="*/ 0 w 113"/>
              <a:gd name="T1" fmla="*/ 0 h 850"/>
              <a:gd name="T2" fmla="*/ 0 w 113"/>
              <a:gd name="T3" fmla="*/ 849 h 850"/>
              <a:gd name="T4" fmla="*/ 112 w 113"/>
              <a:gd name="T5" fmla="*/ 849 h 8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3" h="850">
                <a:moveTo>
                  <a:pt x="0" y="0"/>
                </a:moveTo>
                <a:lnTo>
                  <a:pt x="0" y="849"/>
                </a:lnTo>
                <a:lnTo>
                  <a:pt x="112" y="849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8186738" y="2736850"/>
            <a:ext cx="23812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8450263" y="2713038"/>
            <a:ext cx="0" cy="7667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8237538" y="3484563"/>
            <a:ext cx="15875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1936750" y="2665413"/>
            <a:ext cx="15875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1936750" y="2665413"/>
            <a:ext cx="0" cy="9334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1962150" y="3603625"/>
            <a:ext cx="13335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4957763" y="2689225"/>
            <a:ext cx="15875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>
            <a:off x="5141913" y="2713038"/>
            <a:ext cx="0" cy="8143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>
            <a:off x="4929188" y="3532188"/>
            <a:ext cx="15875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5376863" y="2689225"/>
            <a:ext cx="18415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0" name="Freeform 20"/>
          <p:cNvSpPr>
            <a:spLocks/>
          </p:cNvSpPr>
          <p:nvPr/>
        </p:nvSpPr>
        <p:spPr bwMode="auto">
          <a:xfrm>
            <a:off x="5376863" y="2713038"/>
            <a:ext cx="160337" cy="795337"/>
          </a:xfrm>
          <a:custGeom>
            <a:avLst/>
            <a:gdLst>
              <a:gd name="T0" fmla="*/ 0 w 76"/>
              <a:gd name="T1" fmla="*/ 0 h 668"/>
              <a:gd name="T2" fmla="*/ 0 w 76"/>
              <a:gd name="T3" fmla="*/ 667 h 668"/>
              <a:gd name="T4" fmla="*/ 75 w 76"/>
              <a:gd name="T5" fmla="*/ 667 h 6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" h="668">
                <a:moveTo>
                  <a:pt x="0" y="0"/>
                </a:moveTo>
                <a:lnTo>
                  <a:pt x="0" y="667"/>
                </a:lnTo>
                <a:lnTo>
                  <a:pt x="75" y="667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>
            <a:off x="7843838" y="2736850"/>
            <a:ext cx="106362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>
            <a:off x="8002588" y="2762250"/>
            <a:ext cx="0" cy="7175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3" name="Line 23"/>
          <p:cNvSpPr>
            <a:spLocks noChangeShapeType="1"/>
          </p:cNvSpPr>
          <p:nvPr/>
        </p:nvSpPr>
        <p:spPr bwMode="auto">
          <a:xfrm>
            <a:off x="7843838" y="3484563"/>
            <a:ext cx="80962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endParaRPr lang="en-US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684213" y="1870075"/>
            <a:ext cx="50974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latin typeface="Times New Roman" charset="0"/>
              </a:rPr>
              <a:t>A free stem has a grammatical category.</a:t>
            </a:r>
            <a:endParaRPr lang="en-AU">
              <a:latin typeface="New Century Schlbk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852488" y="5133975"/>
            <a:ext cx="822325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3500" b="1">
                <a:solidFill>
                  <a:srgbClr val="000000"/>
                </a:solidFill>
                <a:latin typeface="Times New Roman" charset="0"/>
              </a:rPr>
              <a:t>pre</a:t>
            </a:r>
            <a:endParaRPr lang="en-AU" sz="3500" b="1">
              <a:solidFill>
                <a:srgbClr val="000000"/>
              </a:solidFill>
              <a:latin typeface="New Century Schlbk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6096000" y="5257800"/>
            <a:ext cx="1366838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3500" b="1">
                <a:solidFill>
                  <a:srgbClr val="000000"/>
                </a:solidFill>
                <a:latin typeface="Times New Roman" charset="0"/>
              </a:rPr>
              <a:t>school</a:t>
            </a:r>
            <a:endParaRPr lang="en-AU" sz="3500" b="1">
              <a:solidFill>
                <a:srgbClr val="000000"/>
              </a:solidFill>
              <a:latin typeface="New Century Schlbk" charset="0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6248400" y="4038600"/>
            <a:ext cx="1069975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3500">
                <a:solidFill>
                  <a:srgbClr val="000000"/>
                </a:solidFill>
                <a:latin typeface="Times New Roman" charset="0"/>
              </a:rPr>
              <a:t>noun</a:t>
            </a:r>
            <a:endParaRPr lang="en-AU" sz="3500">
              <a:solidFill>
                <a:srgbClr val="000000"/>
              </a:solidFill>
              <a:latin typeface="New Century Schlbk" charset="0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4191000" y="2667000"/>
            <a:ext cx="1784350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3500">
                <a:solidFill>
                  <a:srgbClr val="000000"/>
                </a:solidFill>
                <a:latin typeface="Times New Roman" charset="0"/>
              </a:rPr>
              <a:t>adjective</a:t>
            </a:r>
            <a:endParaRPr lang="en-AU" sz="3500">
              <a:solidFill>
                <a:srgbClr val="000000"/>
              </a:solidFill>
              <a:latin typeface="New Century Schlbk" charset="0"/>
            </a:endParaRP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V="1">
            <a:off x="1643063" y="3244850"/>
            <a:ext cx="3481387" cy="18923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5110163" y="3198813"/>
            <a:ext cx="1646237" cy="90011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6792913" y="4535488"/>
            <a:ext cx="0" cy="6397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endParaRPr lang="en-US"/>
          </a:p>
        </p:txBody>
      </p:sp>
      <p:grpSp>
        <p:nvGrpSpPr>
          <p:cNvPr id="7171" name="Group 3"/>
          <p:cNvGrpSpPr>
            <a:grpSpLocks/>
          </p:cNvGrpSpPr>
          <p:nvPr/>
        </p:nvGrpSpPr>
        <p:grpSpPr bwMode="auto">
          <a:xfrm>
            <a:off x="693738" y="2679700"/>
            <a:ext cx="7481887" cy="2933700"/>
            <a:chOff x="328" y="2250"/>
            <a:chExt cx="3535" cy="2465"/>
          </a:xfrm>
        </p:grpSpPr>
        <p:sp>
          <p:nvSpPr>
            <p:cNvPr id="7172" name="Rectangle 4"/>
            <p:cNvSpPr>
              <a:spLocks noChangeArrowheads="1"/>
            </p:cNvSpPr>
            <p:nvPr/>
          </p:nvSpPr>
          <p:spPr bwMode="auto">
            <a:xfrm>
              <a:off x="1903" y="2250"/>
              <a:ext cx="422" cy="4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sz="2800">
                  <a:solidFill>
                    <a:srgbClr val="000000"/>
                  </a:solidFill>
                  <a:latin typeface="Times New Roman" charset="0"/>
                </a:rPr>
                <a:t>noun</a:t>
              </a:r>
            </a:p>
          </p:txBody>
        </p:sp>
        <p:sp>
          <p:nvSpPr>
            <p:cNvPr id="7173" name="Rectangle 5"/>
            <p:cNvSpPr>
              <a:spLocks noChangeArrowheads="1"/>
            </p:cNvSpPr>
            <p:nvPr/>
          </p:nvSpPr>
          <p:spPr bwMode="auto">
            <a:xfrm>
              <a:off x="1436" y="2837"/>
              <a:ext cx="384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sz="2800">
                  <a:solidFill>
                    <a:srgbClr val="000000"/>
                  </a:solidFill>
                  <a:latin typeface="Times New Roman" charset="0"/>
                </a:rPr>
                <a:t>verb</a:t>
              </a:r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817" y="3304"/>
              <a:ext cx="692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sz="2800">
                  <a:solidFill>
                    <a:srgbClr val="000000"/>
                  </a:solidFill>
                  <a:latin typeface="Times New Roman" charset="0"/>
                </a:rPr>
                <a:t>adjective</a:t>
              </a:r>
            </a:p>
          </p:txBody>
        </p:sp>
        <p:sp>
          <p:nvSpPr>
            <p:cNvPr id="7175" name="Rectangle 7"/>
            <p:cNvSpPr>
              <a:spLocks noChangeArrowheads="1"/>
            </p:cNvSpPr>
            <p:nvPr/>
          </p:nvSpPr>
          <p:spPr bwMode="auto">
            <a:xfrm>
              <a:off x="459" y="3847"/>
              <a:ext cx="422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sz="2800">
                  <a:solidFill>
                    <a:srgbClr val="000000"/>
                  </a:solidFill>
                  <a:latin typeface="Times New Roman" charset="0"/>
                </a:rPr>
                <a:t>noun</a:t>
              </a:r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328" y="4228"/>
              <a:ext cx="543" cy="4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sz="2800" b="1">
                  <a:solidFill>
                    <a:srgbClr val="000000"/>
                  </a:solidFill>
                  <a:latin typeface="Times New Roman" charset="0"/>
                </a:rPr>
                <a:t>nation</a:t>
              </a:r>
            </a:p>
          </p:txBody>
        </p:sp>
        <p:sp>
          <p:nvSpPr>
            <p:cNvPr id="7177" name="Rectangle 9"/>
            <p:cNvSpPr>
              <a:spLocks noChangeArrowheads="1"/>
            </p:cNvSpPr>
            <p:nvPr/>
          </p:nvSpPr>
          <p:spPr bwMode="auto">
            <a:xfrm>
              <a:off x="1643" y="4249"/>
              <a:ext cx="216" cy="4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sz="2800" b="1">
                  <a:solidFill>
                    <a:srgbClr val="000000"/>
                  </a:solidFill>
                  <a:latin typeface="Times New Roman" charset="0"/>
                </a:rPr>
                <a:t>al</a:t>
              </a:r>
            </a:p>
          </p:txBody>
        </p:sp>
        <p:sp>
          <p:nvSpPr>
            <p:cNvPr id="7178" name="Rectangle 10"/>
            <p:cNvSpPr>
              <a:spLocks noChangeArrowheads="1"/>
            </p:cNvSpPr>
            <p:nvPr/>
          </p:nvSpPr>
          <p:spPr bwMode="auto">
            <a:xfrm>
              <a:off x="2414" y="4271"/>
              <a:ext cx="281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sz="2800" b="1">
                  <a:solidFill>
                    <a:srgbClr val="000000"/>
                  </a:solidFill>
                  <a:latin typeface="Times New Roman" charset="0"/>
                </a:rPr>
                <a:t>ize</a:t>
              </a:r>
            </a:p>
          </p:txBody>
        </p:sp>
        <p:sp>
          <p:nvSpPr>
            <p:cNvPr id="7179" name="Rectangle 11"/>
            <p:cNvSpPr>
              <a:spLocks noChangeArrowheads="1"/>
            </p:cNvSpPr>
            <p:nvPr/>
          </p:nvSpPr>
          <p:spPr bwMode="auto">
            <a:xfrm>
              <a:off x="3414" y="4281"/>
              <a:ext cx="449" cy="4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sz="2800" b="1">
                  <a:solidFill>
                    <a:srgbClr val="000000"/>
                  </a:solidFill>
                  <a:latin typeface="Times New Roman" charset="0"/>
                </a:rPr>
                <a:t>ation</a:t>
              </a:r>
            </a:p>
          </p:txBody>
        </p:sp>
        <p:sp>
          <p:nvSpPr>
            <p:cNvPr id="7180" name="Line 12"/>
            <p:cNvSpPr>
              <a:spLocks noChangeShapeType="1"/>
            </p:cNvSpPr>
            <p:nvPr/>
          </p:nvSpPr>
          <p:spPr bwMode="auto">
            <a:xfrm flipV="1">
              <a:off x="1643" y="2539"/>
              <a:ext cx="448" cy="41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1" name="Line 13"/>
            <p:cNvSpPr>
              <a:spLocks noChangeShapeType="1"/>
            </p:cNvSpPr>
            <p:nvPr/>
          </p:nvSpPr>
          <p:spPr bwMode="auto">
            <a:xfrm flipV="1">
              <a:off x="1175" y="3104"/>
              <a:ext cx="394" cy="3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2" name="Line 14"/>
            <p:cNvSpPr>
              <a:spLocks noChangeShapeType="1"/>
            </p:cNvSpPr>
            <p:nvPr/>
          </p:nvSpPr>
          <p:spPr bwMode="auto">
            <a:xfrm flipV="1">
              <a:off x="697" y="3592"/>
              <a:ext cx="460" cy="33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3" name="Line 15"/>
            <p:cNvSpPr>
              <a:spLocks noChangeShapeType="1"/>
            </p:cNvSpPr>
            <p:nvPr/>
          </p:nvSpPr>
          <p:spPr bwMode="auto">
            <a:xfrm>
              <a:off x="2099" y="2543"/>
              <a:ext cx="1600" cy="181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4" name="Line 16"/>
            <p:cNvSpPr>
              <a:spLocks noChangeShapeType="1"/>
            </p:cNvSpPr>
            <p:nvPr/>
          </p:nvSpPr>
          <p:spPr bwMode="auto">
            <a:xfrm>
              <a:off x="1588" y="3108"/>
              <a:ext cx="1024" cy="118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5" name="Line 17"/>
            <p:cNvSpPr>
              <a:spLocks noChangeShapeType="1"/>
            </p:cNvSpPr>
            <p:nvPr/>
          </p:nvSpPr>
          <p:spPr bwMode="auto">
            <a:xfrm>
              <a:off x="1154" y="3575"/>
              <a:ext cx="622" cy="7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6" name="Line 18"/>
            <p:cNvSpPr>
              <a:spLocks noChangeShapeType="1"/>
            </p:cNvSpPr>
            <p:nvPr/>
          </p:nvSpPr>
          <p:spPr bwMode="auto">
            <a:xfrm>
              <a:off x="643" y="4161"/>
              <a:ext cx="0" cy="14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39</TotalTime>
  <Words>67</Words>
  <Application>Microsoft Macintosh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K &amp; A iv</vt:lpstr>
      <vt:lpstr>Diagramming word structure</vt:lpstr>
      <vt:lpstr>Word structure diagrams</vt:lpstr>
      <vt:lpstr>Simple tree diagram</vt:lpstr>
      <vt:lpstr>Labelled bracketed notation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8</cp:revision>
  <dcterms:created xsi:type="dcterms:W3CDTF">2016-04-08T07:16:18Z</dcterms:created>
  <dcterms:modified xsi:type="dcterms:W3CDTF">2016-06-14T00:22:39Z</dcterms:modified>
</cp:coreProperties>
</file>