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A3DB7-23D7-AD48-9B90-D7BB9BAE452D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6EE4-2446-CA4E-BDF2-B9B984AE2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5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44043-B43B-3A4F-95CC-3B692E2B7288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6C2C7-C2D5-CA4A-B405-97FDE6A1270A}" type="slidenum">
              <a:rPr lang="en-US"/>
              <a:pPr/>
              <a:t>2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7EA390-7D5D-0C42-81D0-5D9ED84AABAB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9D894-470F-8A4F-9D4C-37AEE26FF7A9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BCEA13-F9B5-344B-AC68-F5E2F3797A6F}" type="slidenum">
              <a:rPr lang="en-US"/>
              <a:pPr/>
              <a:t>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1EBE9-C443-314B-AC8D-B9558D6C0030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65380-583A-6544-B931-965914A5B50A}" type="slidenum">
              <a:rPr lang="en-US"/>
              <a:pPr/>
              <a:t>7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386A1-9675-0A4B-B39C-2D0873299BCA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3C778-A4D0-A94C-B308-1CED5993812B}" type="slidenum">
              <a:rPr lang="en-US"/>
              <a:pPr/>
              <a:t>9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20000" cy="1524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533400" cy="457200"/>
          </a:xfrm>
        </p:spPr>
        <p:txBody>
          <a:bodyPr/>
          <a:lstStyle>
            <a:lvl1pPr>
              <a:defRPr/>
            </a:lvl1pPr>
          </a:lstStyle>
          <a:p>
            <a:fld id="{F656D3D4-0E24-014E-B6A8-47305C5C72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8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meanings of words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3696" y="1435798"/>
            <a:ext cx="6502400" cy="84134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/>
            <a:r>
              <a:rPr lang="en-AU" dirty="0"/>
              <a:t>Kuiper and Allan Chapter 3.1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Sameness of meaning (synonymy)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imposter</a:t>
            </a:r>
            <a:r>
              <a:rPr lang="en-AU"/>
              <a:t>, n. One who assumes a false character or personality; swindler.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Synonymy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1608138" y="3124200"/>
          <a:ext cx="5927725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Microsoft Organization Chart" r:id="rId4" imgW="4902200" imgH="1905000" progId="MSOrgChart.2">
                  <p:embed followColorScheme="full"/>
                </p:oleObj>
              </mc:Choice>
              <mc:Fallback>
                <p:oleObj name="Microsoft Organization Chart" r:id="rId4" imgW="4902200" imgH="1905000" progId="MSOrgChart.2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3124200"/>
                        <a:ext cx="5927725" cy="213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Line 13"/>
          <p:cNvSpPr>
            <a:spLocks noChangeShapeType="1"/>
          </p:cNvSpPr>
          <p:nvPr/>
        </p:nvSpPr>
        <p:spPr bwMode="auto">
          <a:xfrm flipH="1" flipV="1">
            <a:off x="2362200" y="5181600"/>
            <a:ext cx="2286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4648200" y="5181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4648200" y="5181600"/>
            <a:ext cx="2209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Synonymy and entailment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e.g. If John drives a car then it follows that John drives an automobile.</a:t>
            </a:r>
          </a:p>
          <a:p>
            <a:r>
              <a:rPr lang="en-AU"/>
              <a:t>i.e. That John drives a car entails that John drives an automobile and the reverse entailment also holds.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Multiple meanings (polysemy)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One lexeme can have a number of related meanings.</a:t>
            </a:r>
          </a:p>
          <a:p>
            <a:r>
              <a:rPr lang="en-AU"/>
              <a:t>e.g. </a:t>
            </a:r>
            <a:r>
              <a:rPr lang="en-AU" i="1"/>
              <a:t>Jerry regained his sight.</a:t>
            </a:r>
            <a:endParaRPr lang="en-AU"/>
          </a:p>
          <a:p>
            <a:r>
              <a:rPr lang="en-AU" i="1"/>
              <a:t>The Southern Alps are a magnificent sight.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Polysemy</a:t>
            </a:r>
          </a:p>
        </p:txBody>
      </p:sp>
      <p:graphicFrame>
        <p:nvGraphicFramePr>
          <p:cNvPr id="14339" name="Object 3"/>
          <p:cNvGraphicFramePr>
            <a:graphicFrameLocks noGrp="1" noChangeAspect="1"/>
          </p:cNvGraphicFramePr>
          <p:nvPr>
            <p:ph type="dgm" idx="1"/>
          </p:nvPr>
        </p:nvGraphicFramePr>
        <p:xfrm>
          <a:off x="685800" y="3124200"/>
          <a:ext cx="7772400" cy="213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Microsoft Organization Chart" r:id="rId4" imgW="6426200" imgH="1905000" progId="MSOrgChart.2">
                  <p:embed followColorScheme="full"/>
                </p:oleObj>
              </mc:Choice>
              <mc:Fallback>
                <p:oleObj name="Microsoft Organization Chart" r:id="rId4" imgW="6426200" imgH="1905000" progId="MSOrgChart.2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124200"/>
                        <a:ext cx="7772400" cy="213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76600" y="5867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latin typeface="Times" charset="0"/>
              </a:rPr>
              <a:t>Meanings are related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 flipV="1">
            <a:off x="2362200" y="5181600"/>
            <a:ext cx="2286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4648200" y="5181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4648200" y="5181600"/>
            <a:ext cx="2209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133600"/>
            <a:ext cx="7772400" cy="381000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Accidental similarity of form (homonymy)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Two lexemes can accidentally have the same form</a:t>
            </a:r>
          </a:p>
          <a:p>
            <a:r>
              <a:rPr lang="en-AU"/>
              <a:t>e.g. </a:t>
            </a:r>
            <a:r>
              <a:rPr lang="en-AU" i="1"/>
              <a:t>sight</a:t>
            </a:r>
            <a:r>
              <a:rPr lang="en-AU"/>
              <a:t> &amp; </a:t>
            </a:r>
            <a:r>
              <a:rPr lang="en-AU" i="1"/>
              <a:t>site</a:t>
            </a:r>
            <a:endParaRPr lang="en-AU"/>
          </a:p>
          <a:p>
            <a:r>
              <a:rPr lang="en-AU"/>
              <a:t>Homonyms do not have related meanings.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Homonymy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type="dgm" idx="1"/>
          </p:nvPr>
        </p:nvGraphicFramePr>
        <p:xfrm>
          <a:off x="1143000" y="1905000"/>
          <a:ext cx="1941513" cy="282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Microsoft Organization Chart" r:id="rId4" imgW="2044700" imgH="2971800" progId="MSOrgChart.2">
                  <p:embed followColorScheme="full"/>
                </p:oleObj>
              </mc:Choice>
              <mc:Fallback>
                <p:oleObj name="Microsoft Organization Chart" r:id="rId4" imgW="2044700" imgH="2971800" progId="MSOrgChart.2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05000"/>
                        <a:ext cx="1941513" cy="282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5410200" y="2743200"/>
          <a:ext cx="2971800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Microsoft Organization Chart" r:id="rId6" imgW="2006600" imgH="1905000" progId="MSOrgChart.2">
                  <p:embed followColorScheme="full"/>
                </p:oleObj>
              </mc:Choice>
              <mc:Fallback>
                <p:oleObj name="Microsoft Organization Chart" r:id="rId6" imgW="2006600" imgH="1905000" progId="MSOrgChart.2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743200"/>
                        <a:ext cx="2971800" cy="282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10000" y="30480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1600">
                <a:latin typeface="Times" charset="0"/>
              </a:rPr>
              <a:t>Accidental similarity</a:t>
            </a:r>
            <a:endParaRPr lang="en-AU">
              <a:latin typeface="Times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3581400" y="3352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4953000" y="3352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b="1" dirty="0"/>
              <a:t>Are the senses of the underlined words related, i.e. is there one word with </a:t>
            </a:r>
            <a:r>
              <a:rPr lang="en-AU" b="1" dirty="0" err="1"/>
              <a:t>polysemous</a:t>
            </a:r>
            <a:r>
              <a:rPr lang="en-AU" b="1" dirty="0"/>
              <a:t> senses, or are these homonyms?</a:t>
            </a:r>
            <a:endParaRPr lang="en-AU" sz="2400" b="1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dirty="0"/>
              <a:t>a. </a:t>
            </a:r>
            <a:r>
              <a:rPr lang="en-AU" sz="2000" i="1" dirty="0"/>
              <a:t>The ship was </a:t>
            </a:r>
            <a:r>
              <a:rPr lang="en-AU" sz="2000" i="1" u="sng" dirty="0"/>
              <a:t>listing</a:t>
            </a:r>
            <a:r>
              <a:rPr lang="en-AU" sz="2000" i="1" dirty="0"/>
              <a:t> badly.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i="1" dirty="0"/>
              <a:t>	We are </a:t>
            </a:r>
            <a:r>
              <a:rPr lang="en-AU" sz="2000" i="1" u="sng" dirty="0"/>
              <a:t>listing</a:t>
            </a:r>
            <a:r>
              <a:rPr lang="en-AU" sz="2000" i="1" dirty="0"/>
              <a:t> the requirements for the course.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dirty="0"/>
              <a:t>b. </a:t>
            </a:r>
            <a:r>
              <a:rPr lang="en-AU" sz="2000" i="1" dirty="0"/>
              <a:t>He gave her a diamond </a:t>
            </a:r>
            <a:r>
              <a:rPr lang="en-AU" sz="2000" i="1" u="sng" dirty="0"/>
              <a:t>ring</a:t>
            </a:r>
            <a:r>
              <a:rPr lang="en-AU" sz="2000" i="1" dirty="0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i="1" dirty="0"/>
              <a:t>	His glass left a </a:t>
            </a:r>
            <a:r>
              <a:rPr lang="en-AU" sz="2000" i="1" u="sng" dirty="0"/>
              <a:t>ring</a:t>
            </a:r>
            <a:r>
              <a:rPr lang="en-AU" sz="2000" i="1" dirty="0"/>
              <a:t> on the table.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dirty="0"/>
              <a:t>c. </a:t>
            </a:r>
            <a:r>
              <a:rPr lang="en-AU" sz="2000" i="1" dirty="0"/>
              <a:t>They came to a </a:t>
            </a:r>
            <a:r>
              <a:rPr lang="en-AU" sz="2000" i="1" u="sng" dirty="0"/>
              <a:t>fork</a:t>
            </a:r>
            <a:r>
              <a:rPr lang="en-AU" sz="2000" i="1" dirty="0"/>
              <a:t> in the road.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i="1" dirty="0"/>
              <a:t>	He placed the </a:t>
            </a:r>
            <a:r>
              <a:rPr lang="en-AU" sz="2000" i="1" u="sng" dirty="0"/>
              <a:t>fork</a:t>
            </a:r>
            <a:r>
              <a:rPr lang="en-AU" sz="2000" i="1" dirty="0"/>
              <a:t> beside the knife on the plate.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dirty="0"/>
              <a:t>d. </a:t>
            </a:r>
            <a:r>
              <a:rPr lang="en-AU" sz="2000" i="1" dirty="0"/>
              <a:t>The dog tried to </a:t>
            </a:r>
            <a:r>
              <a:rPr lang="en-AU" sz="2000" i="1" u="sng" dirty="0"/>
              <a:t>lap</a:t>
            </a:r>
            <a:r>
              <a:rPr lang="en-AU" sz="2000" i="1" dirty="0"/>
              <a:t> the water.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sz="2000" i="1" dirty="0"/>
              <a:t>	The cat sat in my </a:t>
            </a:r>
            <a:r>
              <a:rPr lang="en-AU" sz="2000" i="1" u="sng" dirty="0"/>
              <a:t>lap</a:t>
            </a:r>
            <a:r>
              <a:rPr lang="en-AU" sz="2000" i="1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176</Words>
  <Application>Microsoft Macintosh PowerPoint</Application>
  <PresentationFormat>On-screen Show (4:3)</PresentationFormat>
  <Paragraphs>39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K &amp; A iv</vt:lpstr>
      <vt:lpstr>Microsoft Organization Chart</vt:lpstr>
      <vt:lpstr>The meanings of words</vt:lpstr>
      <vt:lpstr>Sameness of meaning (synonymy)</vt:lpstr>
      <vt:lpstr>Synonymy</vt:lpstr>
      <vt:lpstr>Synonymy and entailment</vt:lpstr>
      <vt:lpstr>Multiple meanings (polysemy)</vt:lpstr>
      <vt:lpstr>Polysemy</vt:lpstr>
      <vt:lpstr>Accidental similarity of form (homonymy)</vt:lpstr>
      <vt:lpstr>Homonymy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2016-06-14T00:22:49Z</dcterms:modified>
</cp:coreProperties>
</file>